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8" r:id="rId4"/>
    <p:sldId id="267" r:id="rId5"/>
    <p:sldId id="259" r:id="rId6"/>
    <p:sldId id="260" r:id="rId7"/>
    <p:sldId id="261" r:id="rId8"/>
    <p:sldId id="262" r:id="rId9"/>
    <p:sldId id="263" r:id="rId10"/>
    <p:sldId id="264" r:id="rId11"/>
    <p:sldId id="265"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9" d="100"/>
          <a:sy n="69" d="100"/>
        </p:scale>
        <p:origin x="6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mailto:Upolice@esf.edu"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Property Control Designee Manual	</a:t>
            </a:r>
          </a:p>
        </p:txBody>
      </p:sp>
      <p:sp>
        <p:nvSpPr>
          <p:cNvPr id="3" name="Subtitle 2"/>
          <p:cNvSpPr>
            <a:spLocks noGrp="1"/>
          </p:cNvSpPr>
          <p:nvPr>
            <p:ph type="subTitle" idx="1"/>
          </p:nvPr>
        </p:nvSpPr>
        <p:spPr/>
        <p:txBody>
          <a:bodyPr/>
          <a:lstStyle/>
          <a:p>
            <a:r>
              <a:rPr lang="en-US" dirty="0"/>
              <a:t>SUNY ESF</a:t>
            </a:r>
          </a:p>
          <a:p>
            <a:r>
              <a:rPr lang="en-US" dirty="0"/>
              <a:t>July 2019</a:t>
            </a:r>
          </a:p>
        </p:txBody>
      </p:sp>
    </p:spTree>
    <p:extLst>
      <p:ext uri="{BB962C8B-B14F-4D97-AF65-F5344CB8AC3E}">
        <p14:creationId xmlns:p14="http://schemas.microsoft.com/office/powerpoint/2010/main" val="137943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Surplus/Scrap</a:t>
            </a:r>
          </a:p>
        </p:txBody>
      </p:sp>
      <p:sp>
        <p:nvSpPr>
          <p:cNvPr id="3" name="Content Placeholder 2"/>
          <p:cNvSpPr>
            <a:spLocks noGrp="1"/>
          </p:cNvSpPr>
          <p:nvPr>
            <p:ph idx="1"/>
          </p:nvPr>
        </p:nvSpPr>
        <p:spPr/>
        <p:txBody>
          <a:bodyPr>
            <a:normAutofit/>
          </a:bodyPr>
          <a:lstStyle/>
          <a:p>
            <a:r>
              <a:rPr lang="en-US" dirty="0"/>
              <a:t>Facilitate any equipment identified as surplus or scrap with the Property Control Coordinator by completing an Equipment Transfer/Disposal Form</a:t>
            </a:r>
          </a:p>
          <a:p>
            <a:r>
              <a:rPr lang="en-US" dirty="0"/>
              <a:t>Assets purchased with combined RF and State funds is considered </a:t>
            </a:r>
            <a:r>
              <a:rPr lang="en-US" dirty="0" err="1"/>
              <a:t>STATE-owned</a:t>
            </a:r>
            <a:r>
              <a:rPr lang="en-US" dirty="0"/>
              <a:t>, and all state regulations and procedures apply.</a:t>
            </a:r>
          </a:p>
          <a:p>
            <a:r>
              <a:rPr lang="en-US" dirty="0"/>
              <a:t>Under no circumstances can surplus equipment be sold or removed from campus for personal use.  </a:t>
            </a:r>
          </a:p>
        </p:txBody>
      </p:sp>
    </p:spTree>
    <p:extLst>
      <p:ext uri="{BB962C8B-B14F-4D97-AF65-F5344CB8AC3E}">
        <p14:creationId xmlns:p14="http://schemas.microsoft.com/office/powerpoint/2010/main" val="45342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 $5000 = </a:t>
            </a:r>
            <a:br>
              <a:rPr lang="en-US" dirty="0"/>
            </a:br>
            <a:r>
              <a:rPr lang="en-US" dirty="0"/>
              <a:t>“Walkable” electronics highly </a:t>
            </a:r>
            <a:br>
              <a:rPr lang="en-US" dirty="0"/>
            </a:br>
            <a:r>
              <a:rPr lang="en-US" dirty="0"/>
              <a:t>suspectable to theft.</a:t>
            </a:r>
          </a:p>
        </p:txBody>
      </p:sp>
      <p:sp>
        <p:nvSpPr>
          <p:cNvPr id="3" name="Content Placeholder 2"/>
          <p:cNvSpPr>
            <a:spLocks noGrp="1"/>
          </p:cNvSpPr>
          <p:nvPr>
            <p:ph sz="half" idx="1"/>
          </p:nvPr>
        </p:nvSpPr>
        <p:spPr/>
        <p:txBody>
          <a:bodyPr>
            <a:normAutofit fontScale="92500" lnSpcReduction="20000"/>
          </a:bodyPr>
          <a:lstStyle/>
          <a:p>
            <a:r>
              <a:rPr lang="en-US" dirty="0"/>
              <a:t>Desktop Computers</a:t>
            </a:r>
          </a:p>
          <a:p>
            <a:r>
              <a:rPr lang="en-US" dirty="0"/>
              <a:t>Printers</a:t>
            </a:r>
          </a:p>
          <a:p>
            <a:r>
              <a:rPr lang="en-US" dirty="0"/>
              <a:t>Laptops</a:t>
            </a:r>
          </a:p>
          <a:p>
            <a:r>
              <a:rPr lang="en-US" dirty="0"/>
              <a:t>Drones</a:t>
            </a:r>
          </a:p>
          <a:p>
            <a:r>
              <a:rPr lang="en-US" dirty="0"/>
              <a:t>Cell Phones</a:t>
            </a:r>
          </a:p>
          <a:p>
            <a:r>
              <a:rPr lang="en-US" dirty="0"/>
              <a:t>GPS systems</a:t>
            </a:r>
          </a:p>
          <a:p>
            <a:r>
              <a:rPr lang="en-US" dirty="0"/>
              <a:t>Other per department request (microscopes)</a:t>
            </a:r>
          </a:p>
        </p:txBody>
      </p:sp>
      <p:sp>
        <p:nvSpPr>
          <p:cNvPr id="4" name="Content Placeholder 3"/>
          <p:cNvSpPr>
            <a:spLocks noGrp="1"/>
          </p:cNvSpPr>
          <p:nvPr>
            <p:ph sz="half" idx="2"/>
          </p:nvPr>
        </p:nvSpPr>
        <p:spPr/>
        <p:txBody>
          <a:bodyPr>
            <a:normAutofit fontScale="92500" lnSpcReduction="20000"/>
          </a:bodyPr>
          <a:lstStyle/>
          <a:p>
            <a:r>
              <a:rPr lang="en-US" dirty="0"/>
              <a:t>Review Spreadsheet</a:t>
            </a:r>
          </a:p>
          <a:p>
            <a:r>
              <a:rPr lang="en-US" dirty="0"/>
              <a:t>Identify changes</a:t>
            </a:r>
          </a:p>
          <a:p>
            <a:r>
              <a:rPr lang="en-US" dirty="0"/>
              <a:t>Communicate to Property Control Assistant</a:t>
            </a:r>
          </a:p>
          <a:p>
            <a:r>
              <a:rPr lang="en-US" dirty="0"/>
              <a:t>No longer individually track desks, chairs, file cabinets, etc., but ownership property tag must be affixed to fixtures/furniture. </a:t>
            </a:r>
          </a:p>
        </p:txBody>
      </p:sp>
    </p:spTree>
    <p:extLst>
      <p:ext uri="{BB962C8B-B14F-4D97-AF65-F5344CB8AC3E}">
        <p14:creationId xmlns:p14="http://schemas.microsoft.com/office/powerpoint/2010/main" val="54657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Donated Equipment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When equipment is being donated to the College, or to a specific department, the Department Designee should perform the following steps before the equipment can be accepted from the donor:</a:t>
            </a:r>
          </a:p>
          <a:p>
            <a:r>
              <a:rPr lang="en-US" dirty="0"/>
              <a:t>	Contact John Wasiel in Environmental Health &amp; Safety to coordinate an inspection of the equipment.</a:t>
            </a:r>
          </a:p>
          <a:p>
            <a:r>
              <a:rPr lang="en-US" dirty="0"/>
              <a:t>	Contact the ESF College Foundation (Development Office) and provide a description of the equipment,    	manufacturer name, model number, serial number, location to house the equipment, person’s name 	responsible for the equipment and a fair market cost.  Donated equipment cannot be accepted directly by 	SUNY ESF, and must be received by the ESF College Foundation. </a:t>
            </a:r>
          </a:p>
          <a:p>
            <a:r>
              <a:rPr lang="en-US" dirty="0"/>
              <a:t>	Contact Property Control, Deb Snyder for issuance of tags</a:t>
            </a:r>
          </a:p>
          <a:p>
            <a:r>
              <a:rPr lang="en-US" dirty="0"/>
              <a:t>	Contact Facilities for plumbing and/or electrical connections</a:t>
            </a:r>
          </a:p>
          <a:p>
            <a:pPr marL="0" indent="0">
              <a:buNone/>
            </a:pPr>
            <a:r>
              <a:rPr lang="en-US" dirty="0"/>
              <a:t>Once the equipment is accepted, the ESF College Foundation transfers the equipment via the SUNY Board of Trustees and the equipment becomes State property and all State regulations and procedures apply.</a:t>
            </a:r>
          </a:p>
          <a:p>
            <a:endParaRPr lang="en-US" dirty="0"/>
          </a:p>
        </p:txBody>
      </p:sp>
    </p:spTree>
    <p:extLst>
      <p:ext uri="{BB962C8B-B14F-4D97-AF65-F5344CB8AC3E}">
        <p14:creationId xmlns:p14="http://schemas.microsoft.com/office/powerpoint/2010/main" val="346304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Property Control Office has responsibility for:</a:t>
            </a:r>
            <a:br>
              <a:rPr lang="en-US" dirty="0"/>
            </a:br>
            <a:r>
              <a:rPr lang="en-US" sz="2200" b="1" dirty="0"/>
              <a:t>*</a:t>
            </a:r>
            <a:r>
              <a:rPr lang="en-US" sz="2200" b="1" i="1" dirty="0"/>
              <a:t>Deb Snyder</a:t>
            </a:r>
          </a:p>
        </p:txBody>
      </p:sp>
      <p:sp>
        <p:nvSpPr>
          <p:cNvPr id="3" name="Content Placeholder 2"/>
          <p:cNvSpPr>
            <a:spLocks noGrp="1"/>
          </p:cNvSpPr>
          <p:nvPr>
            <p:ph idx="1"/>
          </p:nvPr>
        </p:nvSpPr>
        <p:spPr/>
        <p:txBody>
          <a:bodyPr>
            <a:normAutofit fontScale="92500" lnSpcReduction="20000"/>
          </a:bodyPr>
          <a:lstStyle/>
          <a:p>
            <a:r>
              <a:rPr lang="en-US" dirty="0"/>
              <a:t>Asset Tracking/Control Procedures &amp; Audit </a:t>
            </a:r>
          </a:p>
          <a:p>
            <a:r>
              <a:rPr lang="en-US" dirty="0"/>
              <a:t>Inventory Procedures &amp; Outreach/Training</a:t>
            </a:r>
          </a:p>
          <a:p>
            <a:r>
              <a:rPr lang="en-US" dirty="0"/>
              <a:t>Basic Equipment Control Guidelines</a:t>
            </a:r>
          </a:p>
          <a:p>
            <a:r>
              <a:rPr lang="en-US" dirty="0"/>
              <a:t>Policy on lending College Property</a:t>
            </a:r>
          </a:p>
          <a:p>
            <a:r>
              <a:rPr lang="en-US" dirty="0"/>
              <a:t>Forms and Website update/distribution</a:t>
            </a:r>
          </a:p>
          <a:p>
            <a:r>
              <a:rPr lang="en-US" dirty="0"/>
              <a:t>Records Management / RAMI and below threshold</a:t>
            </a:r>
          </a:p>
          <a:p>
            <a:r>
              <a:rPr lang="en-US" dirty="0"/>
              <a:t>Quarterly reporting to NYS Office of State Comptroller</a:t>
            </a:r>
          </a:p>
          <a:p>
            <a:r>
              <a:rPr lang="en-US" dirty="0"/>
              <a:t>SUNY </a:t>
            </a:r>
            <a:r>
              <a:rPr lang="en-US"/>
              <a:t>Central monthly reporting &amp; compliance</a:t>
            </a:r>
            <a:endParaRPr lang="en-US" dirty="0"/>
          </a:p>
        </p:txBody>
      </p:sp>
    </p:spTree>
    <p:extLst>
      <p:ext uri="{BB962C8B-B14F-4D97-AF65-F5344CB8AC3E}">
        <p14:creationId xmlns:p14="http://schemas.microsoft.com/office/powerpoint/2010/main" val="132307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a:t>
            </a:r>
          </a:p>
        </p:txBody>
      </p:sp>
      <p:sp>
        <p:nvSpPr>
          <p:cNvPr id="3" name="Content Placeholder 2"/>
          <p:cNvSpPr>
            <a:spLocks noGrp="1"/>
          </p:cNvSpPr>
          <p:nvPr>
            <p:ph idx="1"/>
          </p:nvPr>
        </p:nvSpPr>
        <p:spPr>
          <a:xfrm>
            <a:off x="1295401" y="2556931"/>
            <a:ext cx="9601196" cy="3517297"/>
          </a:xfrm>
        </p:spPr>
        <p:txBody>
          <a:bodyPr>
            <a:normAutofit fontScale="85000" lnSpcReduction="10000"/>
          </a:bodyPr>
          <a:lstStyle/>
          <a:p>
            <a:r>
              <a:rPr lang="en-US" dirty="0"/>
              <a:t>The Property Control System has been devised by SUNY to insure that assets are properly accounted for from the time of purchase or donated until the item is placed into surplus.</a:t>
            </a:r>
          </a:p>
          <a:p>
            <a:r>
              <a:rPr lang="en-US" dirty="0"/>
              <a:t>Each Department is responsible for the stewardship of department assets purchased by State or RF funds.</a:t>
            </a:r>
          </a:p>
          <a:p>
            <a:r>
              <a:rPr lang="en-US" dirty="0"/>
              <a:t>This is a step-by-step manual of procedures for property control designees in an effort to establish a uniform process for reporting additions and changes in SUNY ESFs property inventory. </a:t>
            </a:r>
          </a:p>
          <a:p>
            <a:r>
              <a:rPr lang="en-US" dirty="0"/>
              <a:t>In order to do this, we have divided the manual into three major parts:  New Equipment Annual Inventory (Audit), Relocation of Equipment, and Surplus/Scrap Equipment.  </a:t>
            </a:r>
          </a:p>
          <a:p>
            <a:r>
              <a:rPr lang="en-US" dirty="0"/>
              <a:t>Two categories of assets: Over and Under $5000.00</a:t>
            </a:r>
          </a:p>
        </p:txBody>
      </p:sp>
    </p:spTree>
    <p:extLst>
      <p:ext uri="{BB962C8B-B14F-4D97-AF65-F5344CB8AC3E}">
        <p14:creationId xmlns:p14="http://schemas.microsoft.com/office/powerpoint/2010/main" val="143424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 $5000.00</a:t>
            </a:r>
            <a:br>
              <a:rPr lang="en-US" dirty="0"/>
            </a:br>
            <a:endParaRPr lang="en-US" dirty="0"/>
          </a:p>
        </p:txBody>
      </p:sp>
    </p:spTree>
    <p:extLst>
      <p:ext uri="{BB962C8B-B14F-4D97-AF65-F5344CB8AC3E}">
        <p14:creationId xmlns:p14="http://schemas.microsoft.com/office/powerpoint/2010/main" val="288968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involved?</a:t>
            </a:r>
          </a:p>
        </p:txBody>
      </p:sp>
      <p:sp>
        <p:nvSpPr>
          <p:cNvPr id="3" name="Content Placeholder 2"/>
          <p:cNvSpPr>
            <a:spLocks noGrp="1"/>
          </p:cNvSpPr>
          <p:nvPr>
            <p:ph idx="1"/>
          </p:nvPr>
        </p:nvSpPr>
        <p:spPr/>
        <p:txBody>
          <a:bodyPr/>
          <a:lstStyle/>
          <a:p>
            <a:r>
              <a:rPr lang="en-US" dirty="0"/>
              <a:t>It is hoped that by providing step-by-step procedures under each of the these general headings, the property control system can be clarified.</a:t>
            </a:r>
          </a:p>
          <a:p>
            <a:endParaRPr lang="en-US" dirty="0"/>
          </a:p>
          <a:p>
            <a:r>
              <a:rPr lang="en-US" dirty="0"/>
              <a:t>While it is the intention of this manual to simplify the property control process wherever possible, it is understood that all potential problems with property control can not be addressed in a manual of this type.  </a:t>
            </a:r>
            <a:r>
              <a:rPr lang="en-US" u="sng" dirty="0"/>
              <a:t>Any additional questions concerning property control should be addressed to the Property Control Coordinator, Deb Snyder.</a:t>
            </a:r>
          </a:p>
        </p:txBody>
      </p:sp>
    </p:spTree>
    <p:extLst>
      <p:ext uri="{BB962C8B-B14F-4D97-AF65-F5344CB8AC3E}">
        <p14:creationId xmlns:p14="http://schemas.microsoft.com/office/powerpoint/2010/main" val="119361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is my responsibility?</a:t>
            </a:r>
          </a:p>
        </p:txBody>
      </p:sp>
      <p:sp>
        <p:nvSpPr>
          <p:cNvPr id="3" name="Content Placeholder 2"/>
          <p:cNvSpPr>
            <a:spLocks noGrp="1"/>
          </p:cNvSpPr>
          <p:nvPr>
            <p:ph idx="1"/>
          </p:nvPr>
        </p:nvSpPr>
        <p:spPr/>
        <p:txBody>
          <a:bodyPr/>
          <a:lstStyle/>
          <a:p>
            <a:r>
              <a:rPr lang="en-US" dirty="0"/>
              <a:t>Keep Property Control Coordinator informed about the equipment assigned to their department. </a:t>
            </a:r>
          </a:p>
          <a:p>
            <a:r>
              <a:rPr lang="en-US" dirty="0"/>
              <a:t>Advise when department a)has received new equipment, b)when equipment is stolen, lost, damaged, or moved, and c) when equipment is no longer needed by the department, d) when equipment is being donated to ESF.  </a:t>
            </a:r>
          </a:p>
        </p:txBody>
      </p:sp>
    </p:spTree>
    <p:extLst>
      <p:ext uri="{BB962C8B-B14F-4D97-AF65-F5344CB8AC3E}">
        <p14:creationId xmlns:p14="http://schemas.microsoft.com/office/powerpoint/2010/main" val="268906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Equipment</a:t>
            </a:r>
          </a:p>
        </p:txBody>
      </p:sp>
      <p:sp>
        <p:nvSpPr>
          <p:cNvPr id="3" name="Content Placeholder 2"/>
          <p:cNvSpPr>
            <a:spLocks noGrp="1"/>
          </p:cNvSpPr>
          <p:nvPr>
            <p:ph idx="1"/>
          </p:nvPr>
        </p:nvSpPr>
        <p:spPr/>
        <p:txBody>
          <a:bodyPr/>
          <a:lstStyle/>
          <a:p>
            <a:r>
              <a:rPr lang="en-US" dirty="0"/>
              <a:t>Complete Property Control Form for all equipment valued at $5000 or more and forward to Property Control Coordinator.</a:t>
            </a:r>
          </a:p>
          <a:p>
            <a:r>
              <a:rPr lang="en-US" dirty="0"/>
              <a:t>After inspecting the new equipment, the department should notify the Property Control Coordinator for an “ownership/inventory” tag.</a:t>
            </a:r>
          </a:p>
        </p:txBody>
      </p:sp>
    </p:spTree>
    <p:extLst>
      <p:ext uri="{BB962C8B-B14F-4D97-AF65-F5344CB8AC3E}">
        <p14:creationId xmlns:p14="http://schemas.microsoft.com/office/powerpoint/2010/main" val="142264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The Annual Inventory</a:t>
            </a:r>
          </a:p>
        </p:txBody>
      </p:sp>
      <p:sp>
        <p:nvSpPr>
          <p:cNvPr id="3" name="Content Placeholder 2"/>
          <p:cNvSpPr>
            <a:spLocks noGrp="1"/>
          </p:cNvSpPr>
          <p:nvPr>
            <p:ph idx="1"/>
          </p:nvPr>
        </p:nvSpPr>
        <p:spPr>
          <a:xfrm>
            <a:off x="5418668" y="768097"/>
            <a:ext cx="5469466" cy="5107770"/>
          </a:xfrm>
        </p:spPr>
        <p:txBody>
          <a:bodyPr>
            <a:normAutofit fontScale="85000" lnSpcReduction="20000"/>
          </a:bodyPr>
          <a:lstStyle/>
          <a:p>
            <a:endParaRPr lang="en-US" dirty="0"/>
          </a:p>
          <a:p>
            <a:r>
              <a:rPr lang="en-US" dirty="0"/>
              <a:t>Review the report provided by Property Control Coordinator and verify the equipment.  Make note of any changes in status and location, and/or missing equipment.</a:t>
            </a:r>
          </a:p>
          <a:p>
            <a:r>
              <a:rPr lang="en-US" dirty="0"/>
              <a:t>Investigate status of missing assets with department, including conversations with Department Chair and/or Directors, and Property Control Coordinator.  If the  item cannot be located, file a lost/stolen/missing report with University Police by calling x6667 </a:t>
            </a:r>
            <a:r>
              <a:rPr lang="en-US" b="1" i="1" dirty="0">
                <a:solidFill>
                  <a:srgbClr val="FF0000"/>
                </a:solidFill>
              </a:rPr>
              <a:t>and</a:t>
            </a:r>
            <a:r>
              <a:rPr lang="en-US" dirty="0"/>
              <a:t> email </a:t>
            </a:r>
            <a:r>
              <a:rPr lang="en-US" dirty="0">
                <a:hlinkClick r:id="rId2"/>
              </a:rPr>
              <a:t>Upolice@esf.edu</a:t>
            </a:r>
            <a:r>
              <a:rPr lang="en-US" dirty="0"/>
              <a:t>.   </a:t>
            </a:r>
          </a:p>
          <a:p>
            <a:r>
              <a:rPr lang="en-US" dirty="0"/>
              <a:t>Review condition of equipment and make adjustments as appropriate.</a:t>
            </a:r>
          </a:p>
          <a:p>
            <a:r>
              <a:rPr lang="en-US" dirty="0"/>
              <a:t>Return printout, signed and certified as accurate subject to changes and/or corrections noted by the due date. </a:t>
            </a:r>
          </a:p>
          <a:p>
            <a:endParaRPr lang="en-US" dirty="0"/>
          </a:p>
        </p:txBody>
      </p:sp>
    </p:spTree>
    <p:extLst>
      <p:ext uri="{BB962C8B-B14F-4D97-AF65-F5344CB8AC3E}">
        <p14:creationId xmlns:p14="http://schemas.microsoft.com/office/powerpoint/2010/main" val="51591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Relocation of Equipment</a:t>
            </a:r>
            <a:br>
              <a:rPr lang="en-US" sz="2400" dirty="0"/>
            </a:br>
            <a:r>
              <a:rPr lang="en-US" dirty="0"/>
              <a:t>	</a:t>
            </a:r>
          </a:p>
        </p:txBody>
      </p:sp>
      <p:sp>
        <p:nvSpPr>
          <p:cNvPr id="3" name="Content Placeholder 2"/>
          <p:cNvSpPr>
            <a:spLocks noGrp="1"/>
          </p:cNvSpPr>
          <p:nvPr>
            <p:ph idx="1"/>
          </p:nvPr>
        </p:nvSpPr>
        <p:spPr/>
        <p:txBody>
          <a:bodyPr/>
          <a:lstStyle/>
          <a:p>
            <a:r>
              <a:rPr lang="en-US" dirty="0"/>
              <a:t>Complete Equipment Transfer/Disposal Form if transferred from one department to another within a building or from one building to another.  This form is also used to list equipment as surplus or scrap.  </a:t>
            </a:r>
          </a:p>
          <a:p>
            <a:r>
              <a:rPr lang="en-US" dirty="0"/>
              <a:t>If equipment is being used off-campus for class room instruction, faculty/staff will need to “sign-out” equipment through the department designee.  </a:t>
            </a:r>
          </a:p>
        </p:txBody>
      </p:sp>
    </p:spTree>
    <p:extLst>
      <p:ext uri="{BB962C8B-B14F-4D97-AF65-F5344CB8AC3E}">
        <p14:creationId xmlns:p14="http://schemas.microsoft.com/office/powerpoint/2010/main" val="7320797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474</TotalTime>
  <Words>874</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Property Control Designee Manual </vt:lpstr>
      <vt:lpstr>Property Control Office has responsibility for: *Deb Snyder</vt:lpstr>
      <vt:lpstr>What is this?</vt:lpstr>
      <vt:lpstr>OVER $5000.00 </vt:lpstr>
      <vt:lpstr>What is involved?</vt:lpstr>
      <vt:lpstr>What is my responsibility?</vt:lpstr>
      <vt:lpstr>New Equipment</vt:lpstr>
      <vt:lpstr>The Annual Inventory</vt:lpstr>
      <vt:lpstr>Relocation of Equipment  </vt:lpstr>
      <vt:lpstr>Surplus/Scrap</vt:lpstr>
      <vt:lpstr>Under $5000 =  “Walkable” electronics highly  suspectable to theft.</vt:lpstr>
      <vt:lpstr>Donated Equipment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Control Manual</dc:title>
  <dc:creator>Lisa M. Campagna</dc:creator>
  <cp:lastModifiedBy>Mona Maharjan</cp:lastModifiedBy>
  <cp:revision>50</cp:revision>
  <cp:lastPrinted>2019-07-08T17:42:51Z</cp:lastPrinted>
  <dcterms:created xsi:type="dcterms:W3CDTF">2019-06-25T13:26:21Z</dcterms:created>
  <dcterms:modified xsi:type="dcterms:W3CDTF">2023-03-02T20:16:56Z</dcterms:modified>
</cp:coreProperties>
</file>