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403" r:id="rId3"/>
    <p:sldId id="276" r:id="rId4"/>
    <p:sldId id="406" r:id="rId5"/>
    <p:sldId id="408" r:id="rId6"/>
    <p:sldId id="402" r:id="rId7"/>
    <p:sldId id="404" r:id="rId8"/>
    <p:sldId id="405" r:id="rId9"/>
    <p:sldId id="409" r:id="rId10"/>
    <p:sldId id="400" r:id="rId11"/>
    <p:sldId id="411" r:id="rId12"/>
    <p:sldId id="412" r:id="rId13"/>
    <p:sldId id="413" r:id="rId14"/>
    <p:sldId id="414" r:id="rId15"/>
    <p:sldId id="415" r:id="rId16"/>
    <p:sldId id="416" r:id="rId17"/>
    <p:sldId id="421" r:id="rId18"/>
    <p:sldId id="422" r:id="rId19"/>
    <p:sldId id="420" r:id="rId20"/>
    <p:sldId id="418" r:id="rId21"/>
    <p:sldId id="423" r:id="rId22"/>
    <p:sldId id="424" r:id="rId23"/>
    <p:sldId id="410" r:id="rId24"/>
    <p:sldId id="438" r:id="rId25"/>
    <p:sldId id="427" r:id="rId26"/>
    <p:sldId id="435" r:id="rId27"/>
    <p:sldId id="436" r:id="rId28"/>
    <p:sldId id="437" r:id="rId29"/>
    <p:sldId id="432" r:id="rId30"/>
    <p:sldId id="431" r:id="rId31"/>
    <p:sldId id="430" r:id="rId32"/>
    <p:sldId id="426" r:id="rId33"/>
    <p:sldId id="433" r:id="rId34"/>
    <p:sldId id="429" r:id="rId35"/>
    <p:sldId id="439" r:id="rId36"/>
    <p:sldId id="440" r:id="rId37"/>
    <p:sldId id="428" r:id="rId38"/>
    <p:sldId id="434" r:id="rId39"/>
    <p:sldId id="441" r:id="rId40"/>
    <p:sldId id="425" r:id="rId41"/>
    <p:sldId id="44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C00CC"/>
    <a:srgbClr val="FF9933"/>
    <a:srgbClr val="0066FF"/>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7" autoAdjust="0"/>
  </p:normalViewPr>
  <p:slideViewPr>
    <p:cSldViewPr>
      <p:cViewPr varScale="1">
        <p:scale>
          <a:sx n="100" d="100"/>
          <a:sy n="100"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2" tIns="46581" rIns="93162" bIns="46581" rtlCol="0"/>
          <a:lstStyle>
            <a:lvl1pPr algn="r">
              <a:defRPr sz="1200"/>
            </a:lvl1pPr>
          </a:lstStyle>
          <a:p>
            <a:fld id="{5641949C-2E74-422A-94FD-B9CA42F29BEA}" type="datetimeFigureOut">
              <a:rPr lang="en-US" smtClean="0"/>
              <a:pPr/>
              <a:t>9/16/2013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2" tIns="46581" rIns="93162" bIns="46581" rtlCol="0" anchor="b"/>
          <a:lstStyle>
            <a:lvl1pPr algn="r">
              <a:defRPr sz="1200"/>
            </a:lvl1pPr>
          </a:lstStyle>
          <a:p>
            <a:fld id="{BF7767CE-5826-4667-B8A6-720FEE2E0489}" type="slidenum">
              <a:rPr lang="en-US" smtClean="0"/>
              <a:pPr/>
              <a:t>‹#›</a:t>
            </a:fld>
            <a:endParaRPr lang="en-US" dirty="0"/>
          </a:p>
        </p:txBody>
      </p:sp>
    </p:spTree>
    <p:extLst>
      <p:ext uri="{BB962C8B-B14F-4D97-AF65-F5344CB8AC3E}">
        <p14:creationId xmlns="" xmlns:p14="http://schemas.microsoft.com/office/powerpoint/2010/main" val="12283980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8038"/>
          </a:xfrm>
        </p:spPr>
        <p:txBody>
          <a:bodyPr>
            <a:normAutofit/>
          </a:bodyPr>
          <a:lstStyle>
            <a:lvl1pPr algn="l">
              <a:defRPr sz="40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24000"/>
            <a:ext cx="7772400" cy="4648200"/>
          </a:xfrm>
          <a:prstGeom prst="rect">
            <a:avLst/>
          </a:prstGeom>
        </p:spPr>
        <p:txBody>
          <a:bodyPr/>
          <a:lstStyle>
            <a:lvl1pPr>
              <a:defRPr sz="30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a:defRPr>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a:defRPr>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a:defRPr>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a:defRPr>
                <a:solidFill>
                  <a:schemeClr val="bg1"/>
                </a:solidFill>
                <a:effectLst>
                  <a:outerShdw blurRad="38100" dist="38100" dir="2700000" algn="tl">
                    <a:srgbClr val="000000">
                      <a:alpha val="43137"/>
                    </a:srgbClr>
                  </a:outerShdw>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4CE4-8D3E-43E9-B520-C4006DB2E6A7}" type="datetimeFigureOut">
              <a:rPr lang="en-US" smtClean="0"/>
              <a:pPr/>
              <a:t>9/16/2013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3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74CE4-8D3E-43E9-B520-C4006DB2E6A7}" type="datetimeFigureOut">
              <a:rPr lang="en-US" smtClean="0"/>
              <a:pPr/>
              <a:t>9/16/2013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A436-9249-4683-B294-2D74738390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nimoto.com/play/80KFhTwyr9NdCzG83HUxQQ" TargetMode="External"/><Relationship Id="rId7" Type="http://schemas.openxmlformats.org/officeDocument/2006/relationships/hyperlink" Target="http://animoto.com/play/ZkOWitxITifyDzYVSYbFpQ" TargetMode="External"/><Relationship Id="rId2" Type="http://schemas.openxmlformats.org/officeDocument/2006/relationships/hyperlink" Target="http://animoto.com/" TargetMode="External"/><Relationship Id="rId1" Type="http://schemas.openxmlformats.org/officeDocument/2006/relationships/slideLayout" Target="../slideLayouts/slideLayout2.xml"/><Relationship Id="rId6" Type="http://schemas.openxmlformats.org/officeDocument/2006/relationships/hyperlink" Target="http://animoto.com/play/XOK8ciHPg2QaGbWvsIKWkA" TargetMode="External"/><Relationship Id="rId5" Type="http://schemas.openxmlformats.org/officeDocument/2006/relationships/hyperlink" Target="http://animoto.com/play/pvjbTzsBM4xIlPguDZkm4g" TargetMode="External"/><Relationship Id="rId4" Type="http://schemas.openxmlformats.org/officeDocument/2006/relationships/hyperlink" Target="http://animoto.com/play/LLqM70Qg3xFGbZHcwKl1B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ics4learning.com/" TargetMode="External"/><Relationship Id="rId2" Type="http://schemas.openxmlformats.org/officeDocument/2006/relationships/hyperlink" Target="http://www.flickr.com/creativecomm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anyoudrawtheinterne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inyurl.com/Library411"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youtube.com/playlist?list=PL1F250FCBAF580DF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playlist?list=PL1F250FCBAF580DFE" TargetMode="External"/><Relationship Id="rId2" Type="http://schemas.openxmlformats.org/officeDocument/2006/relationships/hyperlink" Target="http://tinyurl.com/Library411"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playlist?list=PL1F250FCBAF580DFE" TargetMode="External"/><Relationship Id="rId2" Type="http://schemas.openxmlformats.org/officeDocument/2006/relationships/hyperlink" Target="http://tinyurl.com/Library411"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playlist?list=PL1F250FCBAF580DFE" TargetMode="External"/><Relationship Id="rId2" Type="http://schemas.openxmlformats.org/officeDocument/2006/relationships/hyperlink" Target="http://tinyurl.com/Library411"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trends" TargetMode="External"/><Relationship Id="rId2" Type="http://schemas.openxmlformats.org/officeDocument/2006/relationships/hyperlink" Target="http://www.youtube.com/watch?v=TBNDYggyesc" TargetMode="External"/><Relationship Id="rId1" Type="http://schemas.openxmlformats.org/officeDocument/2006/relationships/slideLayout" Target="../slideLayouts/slideLayout2.xml"/><Relationship Id="rId4" Type="http://schemas.openxmlformats.org/officeDocument/2006/relationships/hyperlink" Target="http://www.ted.com/talk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HMBbGvG8lpU" TargetMode="External"/><Relationship Id="rId2" Type="http://schemas.openxmlformats.org/officeDocument/2006/relationships/hyperlink" Target="http://www.computerhistory.org/" TargetMode="External"/><Relationship Id="rId1" Type="http://schemas.openxmlformats.org/officeDocument/2006/relationships/slideLayout" Target="../slideLayouts/slideLayout2.xml"/><Relationship Id="rId5" Type="http://schemas.openxmlformats.org/officeDocument/2006/relationships/hyperlink" Target="http://www.aolnews.com/2011/02/02/internet-running-out-of-ip-addresses/" TargetMode="External"/><Relationship Id="rId4" Type="http://schemas.openxmlformats.org/officeDocument/2006/relationships/hyperlink" Target="http://www.huffingtonpost.com/2012/01/11/new-domain-names_n_1195042.html"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animot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1"/>
            <a:ext cx="8305800" cy="4876799"/>
          </a:xfrm>
        </p:spPr>
        <p:txBody>
          <a:bodyPr>
            <a:noAutofit/>
          </a:bodyPr>
          <a:lstStyle/>
          <a:p>
            <a:r>
              <a:rPr lang="en-US" sz="4000" b="1" dirty="0" smtClean="0">
                <a:solidFill>
                  <a:srgbClr val="006600"/>
                </a:solidFill>
                <a:latin typeface="Arial" pitchFamily="34" charset="0"/>
                <a:cs typeface="Arial" pitchFamily="34" charset="0"/>
              </a:rPr>
              <a:t>Information Literacy </a:t>
            </a:r>
            <a:br>
              <a:rPr lang="en-US" sz="4000" b="1" dirty="0" smtClean="0">
                <a:solidFill>
                  <a:srgbClr val="006600"/>
                </a:solidFill>
                <a:latin typeface="Arial" pitchFamily="34" charset="0"/>
                <a:cs typeface="Arial" pitchFamily="34" charset="0"/>
              </a:rPr>
            </a:br>
            <a:r>
              <a:rPr lang="en-US" sz="4000" b="1" dirty="0" smtClean="0">
                <a:solidFill>
                  <a:srgbClr val="006600"/>
                </a:solidFill>
                <a:latin typeface="Arial" pitchFamily="34" charset="0"/>
                <a:cs typeface="Arial" pitchFamily="34" charset="0"/>
              </a:rPr>
              <a:t>+ Blackboard </a:t>
            </a:r>
            <a:br>
              <a:rPr lang="en-US" sz="4000" b="1" dirty="0" smtClean="0">
                <a:solidFill>
                  <a:srgbClr val="006600"/>
                </a:solidFill>
                <a:latin typeface="Arial" pitchFamily="34" charset="0"/>
                <a:cs typeface="Arial" pitchFamily="34" charset="0"/>
              </a:rPr>
            </a:br>
            <a:r>
              <a:rPr lang="en-US" sz="4000" b="1" dirty="0" smtClean="0">
                <a:solidFill>
                  <a:srgbClr val="006600"/>
                </a:solidFill>
                <a:latin typeface="Arial" pitchFamily="34" charset="0"/>
                <a:cs typeface="Arial" pitchFamily="34" charset="0"/>
              </a:rPr>
              <a:t>= a great way to reach on and off campus students.</a:t>
            </a:r>
            <a:r>
              <a:rPr lang="en-US" sz="4800" b="1" dirty="0" smtClean="0">
                <a:solidFill>
                  <a:srgbClr val="006600"/>
                </a:solidFill>
                <a:latin typeface="Arial" pitchFamily="34" charset="0"/>
                <a:cs typeface="Arial" pitchFamily="34" charset="0"/>
              </a:rPr>
              <a:t/>
            </a:r>
            <a:br>
              <a:rPr lang="en-US" sz="48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1800" b="1" dirty="0" smtClean="0">
                <a:solidFill>
                  <a:srgbClr val="006600"/>
                </a:solidFill>
                <a:cs typeface="Arial" pitchFamily="34" charset="0"/>
              </a:rPr>
              <a:t> Jane Verostek </a:t>
            </a:r>
            <a:br>
              <a:rPr lang="en-US" sz="1800" b="1" dirty="0" smtClean="0">
                <a:solidFill>
                  <a:srgbClr val="006600"/>
                </a:solidFill>
                <a:cs typeface="Arial" pitchFamily="34" charset="0"/>
              </a:rPr>
            </a:br>
            <a:r>
              <a:rPr lang="en-US" sz="1800" b="1" dirty="0" smtClean="0">
                <a:solidFill>
                  <a:srgbClr val="006600"/>
                </a:solidFill>
                <a:cs typeface="Arial" pitchFamily="34" charset="0"/>
              </a:rPr>
              <a:t>Associate Librarian </a:t>
            </a:r>
            <a:br>
              <a:rPr lang="en-US" sz="1800" b="1" dirty="0" smtClean="0">
                <a:solidFill>
                  <a:srgbClr val="006600"/>
                </a:solidFill>
                <a:cs typeface="Arial" pitchFamily="34" charset="0"/>
              </a:rPr>
            </a:br>
            <a:r>
              <a:rPr lang="en-US" sz="1800" b="1" dirty="0" smtClean="0">
                <a:solidFill>
                  <a:srgbClr val="006600"/>
                </a:solidFill>
                <a:cs typeface="Arial" pitchFamily="34" charset="0"/>
              </a:rPr>
              <a:t>SUNY College of Environmental Science and Forestry </a:t>
            </a:r>
            <a:br>
              <a:rPr lang="en-US" sz="1800" b="1" dirty="0" smtClean="0">
                <a:solidFill>
                  <a:srgbClr val="006600"/>
                </a:solidFill>
                <a:cs typeface="Arial" pitchFamily="34" charset="0"/>
              </a:rPr>
            </a:br>
            <a:r>
              <a:rPr lang="en-US" sz="1800" b="1" dirty="0" smtClean="0">
                <a:solidFill>
                  <a:srgbClr val="006600"/>
                </a:solidFill>
                <a:cs typeface="Arial" pitchFamily="34" charset="0"/>
              </a:rPr>
              <a:t>Moon Library </a:t>
            </a:r>
            <a:br>
              <a:rPr lang="en-US" sz="1800" b="1" dirty="0" smtClean="0">
                <a:solidFill>
                  <a:srgbClr val="006600"/>
                </a:solidFill>
                <a:cs typeface="Arial" pitchFamily="34" charset="0"/>
              </a:rPr>
            </a:br>
            <a:r>
              <a:rPr lang="en-US" sz="1800" b="1" dirty="0" smtClean="0">
                <a:solidFill>
                  <a:srgbClr val="006600"/>
                </a:solidFill>
                <a:cs typeface="Arial" pitchFamily="34" charset="0"/>
              </a:rPr>
              <a:t>jmveros@esf.edu </a:t>
            </a:r>
            <a:br>
              <a:rPr lang="en-US" sz="1800" b="1" dirty="0" smtClean="0">
                <a:solidFill>
                  <a:srgbClr val="006600"/>
                </a:solidFill>
                <a:cs typeface="Arial" pitchFamily="34" charset="0"/>
              </a:rPr>
            </a:br>
            <a:r>
              <a:rPr lang="en-US" sz="1800" b="1" dirty="0" smtClean="0">
                <a:solidFill>
                  <a:srgbClr val="006600"/>
                </a:solidFill>
                <a:cs typeface="Arial" pitchFamily="34" charset="0"/>
              </a:rPr>
              <a:t>online @ SUNY ESF’s TV Channel</a:t>
            </a:r>
            <a:br>
              <a:rPr lang="en-US" sz="1800" b="1" dirty="0" smtClean="0">
                <a:solidFill>
                  <a:srgbClr val="006600"/>
                </a:solidFill>
                <a:cs typeface="Arial" pitchFamily="34" charset="0"/>
              </a:rPr>
            </a:br>
            <a:r>
              <a:rPr lang="en-US" sz="1800" b="1" dirty="0" smtClean="0">
                <a:solidFill>
                  <a:srgbClr val="006600"/>
                </a:solidFill>
              </a:rPr>
              <a:t>http://tinyurl.com/Library411 </a:t>
            </a:r>
            <a: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t/>
            </a:r>
            <a:b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br>
            <a:endParaRPr lang="en-US" sz="1800" b="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609600"/>
          </a:xfrm>
        </p:spPr>
        <p:txBody>
          <a:bodyPr>
            <a:noAutofit/>
          </a:bodyPr>
          <a:lstStyle/>
          <a:p>
            <a:pPr algn="ctr"/>
            <a:r>
              <a:rPr lang="en-US" sz="3200" dirty="0" smtClean="0">
                <a:solidFill>
                  <a:srgbClr val="006600"/>
                </a:solidFill>
                <a:effectLst/>
              </a:rPr>
              <a:t>SUNY ESF’s Information Literacy class  and Blackboard</a:t>
            </a:r>
            <a:endParaRPr lang="en-US" sz="3200" dirty="0">
              <a:solidFill>
                <a:srgbClr val="006600"/>
              </a:solidFill>
              <a:effectLst/>
              <a:latin typeface="Arial" pitchFamily="34" charset="0"/>
              <a:cs typeface="Arial" pitchFamily="34" charset="0"/>
            </a:endParaRPr>
          </a:p>
        </p:txBody>
      </p:sp>
      <p:sp>
        <p:nvSpPr>
          <p:cNvPr id="3" name="Content Placeholder 2"/>
          <p:cNvSpPr>
            <a:spLocks noGrp="1"/>
          </p:cNvSpPr>
          <p:nvPr>
            <p:ph idx="1"/>
          </p:nvPr>
        </p:nvSpPr>
        <p:spPr>
          <a:xfrm>
            <a:off x="762000" y="1295400"/>
            <a:ext cx="7772400" cy="3124200"/>
          </a:xfrm>
        </p:spPr>
        <p:txBody>
          <a:bodyPr>
            <a:noAutofit/>
          </a:bodyPr>
          <a:lstStyle/>
          <a:p>
            <a:r>
              <a:rPr lang="en-US" sz="2000" dirty="0" smtClean="0">
                <a:solidFill>
                  <a:srgbClr val="006600"/>
                </a:solidFill>
                <a:effectLst/>
              </a:rPr>
              <a:t>In the Summer of 2009 I was asked to design and teach a section of our regular in person ESF 200 Information Literacy class as a completely online course. </a:t>
            </a:r>
          </a:p>
          <a:p>
            <a:endParaRPr lang="en-US" sz="2000" dirty="0" smtClean="0">
              <a:solidFill>
                <a:srgbClr val="006600"/>
              </a:solidFill>
              <a:effectLst/>
            </a:endParaRPr>
          </a:p>
          <a:p>
            <a:r>
              <a:rPr lang="en-US" sz="2000" dirty="0" smtClean="0">
                <a:solidFill>
                  <a:srgbClr val="006600"/>
                </a:solidFill>
                <a:effectLst/>
              </a:rPr>
              <a:t>Our campus traditionally used Blackboard and I had used it to take courses so I was familiar with the software. </a:t>
            </a:r>
          </a:p>
          <a:p>
            <a:endParaRPr lang="en-US" sz="2000" dirty="0" smtClean="0">
              <a:solidFill>
                <a:srgbClr val="006600"/>
              </a:solidFill>
              <a:effectLst/>
            </a:endParaRPr>
          </a:p>
          <a:p>
            <a:r>
              <a:rPr lang="en-US" sz="2000" dirty="0" smtClean="0">
                <a:solidFill>
                  <a:srgbClr val="006600"/>
                </a:solidFill>
                <a:effectLst/>
              </a:rPr>
              <a:t>The ESF student body consists of approximately 1,650 undergraduate students. SOME of our majors on campus require this library course. We traditionally have about 5 </a:t>
            </a:r>
            <a:r>
              <a:rPr lang="en-US" sz="2000" b="1" dirty="0" smtClean="0">
                <a:solidFill>
                  <a:srgbClr val="006600"/>
                </a:solidFill>
                <a:effectLst/>
              </a:rPr>
              <a:t>in person </a:t>
            </a:r>
            <a:r>
              <a:rPr lang="en-US" sz="2000" dirty="0" smtClean="0">
                <a:solidFill>
                  <a:srgbClr val="006600"/>
                </a:solidFill>
                <a:effectLst/>
              </a:rPr>
              <a:t>sections of this class in the fall and spring with an average of 20 to 25 students in those classes.</a:t>
            </a:r>
          </a:p>
          <a:p>
            <a:endParaRPr lang="en-US" sz="2000" dirty="0" smtClean="0">
              <a:solidFill>
                <a:srgbClr val="006600"/>
              </a:solidFill>
              <a:effectLst/>
            </a:endParaRPr>
          </a:p>
          <a:p>
            <a:r>
              <a:rPr lang="en-US" sz="2000" dirty="0" smtClean="0">
                <a:solidFill>
                  <a:srgbClr val="006600"/>
                </a:solidFill>
                <a:effectLst/>
              </a:rPr>
              <a:t>The library class runs for the first 5 weeks of the fall and spring semesters.</a:t>
            </a:r>
          </a:p>
          <a:p>
            <a:endParaRPr lang="en-US" sz="2000" dirty="0" smtClean="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effectLst/>
              </a:rPr>
              <a:t>SUNY ESF – Info Lit - The NUMBERS!</a:t>
            </a:r>
            <a:endParaRPr lang="en-US" sz="3200" dirty="0">
              <a:solidFill>
                <a:srgbClr val="006600"/>
              </a:solidFill>
              <a:effectLst/>
              <a:latin typeface="Arial" pitchFamily="34" charset="0"/>
              <a:cs typeface="Arial" pitchFamily="34" charset="0"/>
            </a:endParaRPr>
          </a:p>
        </p:txBody>
      </p:sp>
      <p:sp>
        <p:nvSpPr>
          <p:cNvPr id="3" name="Content Placeholder 2"/>
          <p:cNvSpPr>
            <a:spLocks noGrp="1"/>
          </p:cNvSpPr>
          <p:nvPr>
            <p:ph idx="1"/>
          </p:nvPr>
        </p:nvSpPr>
        <p:spPr>
          <a:xfrm>
            <a:off x="685800" y="1371600"/>
            <a:ext cx="7772400" cy="3124200"/>
          </a:xfrm>
        </p:spPr>
        <p:txBody>
          <a:bodyPr>
            <a:noAutofit/>
          </a:bodyPr>
          <a:lstStyle/>
          <a:p>
            <a:pPr>
              <a:buNone/>
            </a:pPr>
            <a:r>
              <a:rPr lang="en-US" sz="2400" dirty="0" smtClean="0">
                <a:solidFill>
                  <a:srgbClr val="006600"/>
                </a:solidFill>
                <a:effectLst/>
              </a:rPr>
              <a:t>Fall 2009……….32 students</a:t>
            </a:r>
          </a:p>
          <a:p>
            <a:pPr>
              <a:buNone/>
            </a:pPr>
            <a:r>
              <a:rPr lang="en-US" sz="2400" dirty="0" smtClean="0">
                <a:solidFill>
                  <a:srgbClr val="006600"/>
                </a:solidFill>
                <a:effectLst/>
              </a:rPr>
              <a:t>Spring 2010……44 students</a:t>
            </a:r>
          </a:p>
          <a:p>
            <a:pPr>
              <a:buNone/>
            </a:pPr>
            <a:r>
              <a:rPr lang="en-US" sz="2400" dirty="0" smtClean="0">
                <a:solidFill>
                  <a:srgbClr val="006600"/>
                </a:solidFill>
                <a:effectLst/>
              </a:rPr>
              <a:t>Fall 2010……….56 students</a:t>
            </a:r>
          </a:p>
          <a:p>
            <a:pPr>
              <a:buNone/>
            </a:pPr>
            <a:r>
              <a:rPr lang="en-US" sz="2400" dirty="0" smtClean="0">
                <a:solidFill>
                  <a:srgbClr val="006600"/>
                </a:solidFill>
                <a:effectLst/>
              </a:rPr>
              <a:t>Spring 2011……41 students</a:t>
            </a:r>
          </a:p>
          <a:p>
            <a:pPr>
              <a:buNone/>
            </a:pPr>
            <a:r>
              <a:rPr lang="en-US" sz="2400" dirty="0" smtClean="0">
                <a:solidFill>
                  <a:srgbClr val="006600"/>
                </a:solidFill>
                <a:effectLst/>
              </a:rPr>
              <a:t>Summer 2011…  9 students</a:t>
            </a:r>
          </a:p>
          <a:p>
            <a:pPr>
              <a:buNone/>
            </a:pPr>
            <a:r>
              <a:rPr lang="en-US" sz="2400" dirty="0" smtClean="0">
                <a:solidFill>
                  <a:srgbClr val="006600"/>
                </a:solidFill>
                <a:effectLst/>
              </a:rPr>
              <a:t>Fall 2011……… 23 students</a:t>
            </a:r>
          </a:p>
          <a:p>
            <a:pPr>
              <a:buNone/>
            </a:pPr>
            <a:r>
              <a:rPr lang="en-US" sz="2400" dirty="0" smtClean="0">
                <a:solidFill>
                  <a:srgbClr val="006600"/>
                </a:solidFill>
                <a:effectLst/>
              </a:rPr>
              <a:t>Spring 2012……38 students</a:t>
            </a:r>
          </a:p>
          <a:p>
            <a:pPr>
              <a:buNone/>
            </a:pPr>
            <a:r>
              <a:rPr lang="en-US" sz="2400" dirty="0" smtClean="0">
                <a:solidFill>
                  <a:srgbClr val="006600"/>
                </a:solidFill>
                <a:effectLst/>
              </a:rPr>
              <a:t>Summer 2012…19 students</a:t>
            </a:r>
          </a:p>
          <a:p>
            <a:pPr>
              <a:buNone/>
            </a:pPr>
            <a:r>
              <a:rPr lang="en-US" sz="2400" dirty="0" smtClean="0">
                <a:solidFill>
                  <a:srgbClr val="006600"/>
                </a:solidFill>
                <a:effectLst/>
              </a:rPr>
              <a:t>Fall 2012……….54 students</a:t>
            </a:r>
          </a:p>
          <a:p>
            <a:pPr>
              <a:buNone/>
            </a:pPr>
            <a:r>
              <a:rPr lang="en-US" sz="2400" dirty="0" smtClean="0">
                <a:solidFill>
                  <a:srgbClr val="006600"/>
                </a:solidFill>
                <a:effectLst/>
              </a:rPr>
              <a:t>Spring 2013……58 students</a:t>
            </a:r>
          </a:p>
          <a:p>
            <a:pPr>
              <a:buNone/>
            </a:pPr>
            <a:r>
              <a:rPr lang="en-US" sz="2400" dirty="0" smtClean="0">
                <a:solidFill>
                  <a:srgbClr val="006600"/>
                </a:solidFill>
                <a:effectLst/>
              </a:rPr>
              <a:t>Summer 2013…15 students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pPr algn="ctr"/>
            <a:r>
              <a:rPr lang="en-US" sz="3200" dirty="0" smtClean="0">
                <a:solidFill>
                  <a:srgbClr val="006600"/>
                </a:solidFill>
                <a:effectLst/>
              </a:rPr>
              <a:t>ESF 200 Information Literacy</a:t>
            </a:r>
            <a:endParaRPr lang="en-US" sz="3200" dirty="0">
              <a:solidFill>
                <a:srgbClr val="006600"/>
              </a:solidFill>
              <a:effectLst/>
              <a:latin typeface="Arial" pitchFamily="34" charset="0"/>
              <a:cs typeface="Arial" pitchFamily="34" charset="0"/>
            </a:endParaRPr>
          </a:p>
        </p:txBody>
      </p:sp>
      <p:pic>
        <p:nvPicPr>
          <p:cNvPr id="4" name="Content Placeholder 3"/>
          <p:cNvPicPr>
            <a:picLocks noGrp="1"/>
          </p:cNvPicPr>
          <p:nvPr>
            <p:ph idx="1"/>
          </p:nvPr>
        </p:nvPicPr>
        <p:blipFill>
          <a:blip r:embed="rId2" cstate="print"/>
          <a:srcRect t="20053" r="2244" b="2639"/>
          <a:stretch>
            <a:fillRect/>
          </a:stretch>
        </p:blipFill>
        <p:spPr bwMode="auto">
          <a:xfrm>
            <a:off x="914400" y="1295400"/>
            <a:ext cx="7543800"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609600"/>
          </a:xfrm>
        </p:spPr>
        <p:txBody>
          <a:bodyPr>
            <a:noAutofit/>
          </a:bodyPr>
          <a:lstStyle/>
          <a:p>
            <a:pPr algn="ctr"/>
            <a:r>
              <a:rPr lang="en-US" sz="3200" dirty="0" smtClean="0">
                <a:solidFill>
                  <a:srgbClr val="006600"/>
                </a:solidFill>
                <a:effectLst/>
              </a:rPr>
              <a:t>TIPS for setting up Blackboard. </a:t>
            </a:r>
            <a:br>
              <a:rPr lang="en-US" sz="3200" dirty="0" smtClean="0">
                <a:solidFill>
                  <a:srgbClr val="006600"/>
                </a:solidFill>
                <a:effectLst/>
              </a:rPr>
            </a:br>
            <a:r>
              <a:rPr lang="en-US" sz="3200" dirty="0" smtClean="0">
                <a:solidFill>
                  <a:srgbClr val="006600"/>
                </a:solidFill>
                <a:effectLst/>
              </a:rPr>
              <a:t> </a:t>
            </a:r>
            <a:endParaRPr lang="en-US" sz="3200" dirty="0">
              <a:solidFill>
                <a:srgbClr val="006600"/>
              </a:solidFill>
              <a:effectLst/>
              <a:latin typeface="Arial" pitchFamily="34" charset="0"/>
              <a:cs typeface="Arial" pitchFamily="34" charset="0"/>
            </a:endParaRPr>
          </a:p>
        </p:txBody>
      </p:sp>
      <p:sp>
        <p:nvSpPr>
          <p:cNvPr id="5" name="Content Placeholder 4"/>
          <p:cNvSpPr>
            <a:spLocks noGrp="1"/>
          </p:cNvSpPr>
          <p:nvPr>
            <p:ph idx="1"/>
          </p:nvPr>
        </p:nvSpPr>
        <p:spPr>
          <a:xfrm>
            <a:off x="685800" y="914400"/>
            <a:ext cx="8153400" cy="5257800"/>
          </a:xfrm>
        </p:spPr>
        <p:txBody>
          <a:bodyPr/>
          <a:lstStyle/>
          <a:p>
            <a:pPr>
              <a:buNone/>
            </a:pPr>
            <a:r>
              <a:rPr lang="en-US" sz="2000" dirty="0" smtClean="0">
                <a:solidFill>
                  <a:srgbClr val="006600"/>
                </a:solidFill>
                <a:effectLst/>
              </a:rPr>
              <a:t>*Organize coursework into clear units to keep students on track.</a:t>
            </a:r>
          </a:p>
          <a:p>
            <a:pPr>
              <a:buNone/>
            </a:pPr>
            <a:endParaRPr lang="en-US" sz="2000" dirty="0" smtClean="0">
              <a:solidFill>
                <a:srgbClr val="006600"/>
              </a:solidFill>
              <a:effectLst/>
            </a:endParaRPr>
          </a:p>
          <a:p>
            <a:pPr>
              <a:buNone/>
            </a:pPr>
            <a:r>
              <a:rPr lang="en-US" sz="2000" dirty="0" smtClean="0">
                <a:solidFill>
                  <a:srgbClr val="006600"/>
                </a:solidFill>
                <a:effectLst/>
              </a:rPr>
              <a:t>*Take advantage of Blackboard features such as BLOGS and</a:t>
            </a:r>
          </a:p>
          <a:p>
            <a:pPr>
              <a:buNone/>
            </a:pPr>
            <a:r>
              <a:rPr lang="en-US" sz="2000" dirty="0" smtClean="0">
                <a:solidFill>
                  <a:srgbClr val="006600"/>
                </a:solidFill>
                <a:effectLst/>
              </a:rPr>
              <a:t>Discussion Groups. </a:t>
            </a:r>
          </a:p>
          <a:p>
            <a:pPr>
              <a:buNone/>
            </a:pPr>
            <a:endParaRPr lang="en-US" sz="2000" dirty="0" smtClean="0">
              <a:solidFill>
                <a:srgbClr val="006600"/>
              </a:solidFill>
              <a:effectLst/>
            </a:endParaRPr>
          </a:p>
          <a:p>
            <a:pPr>
              <a:buNone/>
            </a:pPr>
            <a:r>
              <a:rPr lang="en-US" sz="2000" dirty="0" smtClean="0">
                <a:solidFill>
                  <a:srgbClr val="006600"/>
                </a:solidFill>
                <a:effectLst/>
              </a:rPr>
              <a:t>*At the beginning of each unit have an clear outline of what is expected </a:t>
            </a:r>
          </a:p>
          <a:p>
            <a:pPr>
              <a:buNone/>
            </a:pPr>
            <a:r>
              <a:rPr lang="en-US" sz="2000" dirty="0" smtClean="0">
                <a:solidFill>
                  <a:srgbClr val="006600"/>
                </a:solidFill>
                <a:effectLst/>
              </a:rPr>
              <a:t>for example - due dates and what the students should be reviewing in</a:t>
            </a:r>
          </a:p>
          <a:p>
            <a:pPr>
              <a:buNone/>
            </a:pPr>
            <a:r>
              <a:rPr lang="en-US" sz="2000" dirty="0" smtClean="0">
                <a:solidFill>
                  <a:srgbClr val="006600"/>
                </a:solidFill>
                <a:effectLst/>
              </a:rPr>
              <a:t>that unit – for example PowerPoint, videos, assignments, blogs, etc. </a:t>
            </a:r>
          </a:p>
          <a:p>
            <a:pPr>
              <a:buNone/>
            </a:pPr>
            <a:endParaRPr lang="en-US" sz="2000" dirty="0" smtClean="0">
              <a:solidFill>
                <a:srgbClr val="006600"/>
              </a:solidFill>
              <a:effectLst/>
            </a:endParaRPr>
          </a:p>
          <a:p>
            <a:pPr>
              <a:buNone/>
            </a:pPr>
            <a:r>
              <a:rPr lang="en-US" sz="2000" dirty="0" smtClean="0">
                <a:solidFill>
                  <a:srgbClr val="006600"/>
                </a:solidFill>
                <a:effectLst/>
              </a:rPr>
              <a:t>*If you ARE NOT using some of the Blackboard features such as</a:t>
            </a:r>
          </a:p>
          <a:p>
            <a:pPr>
              <a:buNone/>
            </a:pPr>
            <a:r>
              <a:rPr lang="en-US" sz="2000" dirty="0" smtClean="0">
                <a:solidFill>
                  <a:srgbClr val="006600"/>
                </a:solidFill>
                <a:effectLst/>
              </a:rPr>
              <a:t>JOURNAL lists or COURSE RESERVES then HIDE the links so</a:t>
            </a:r>
          </a:p>
          <a:p>
            <a:pPr>
              <a:buNone/>
            </a:pPr>
            <a:r>
              <a:rPr lang="en-US" sz="2000" dirty="0" smtClean="0">
                <a:solidFill>
                  <a:srgbClr val="006600"/>
                </a:solidFill>
                <a:effectLst/>
              </a:rPr>
              <a:t>students don’t get confused. </a:t>
            </a:r>
          </a:p>
          <a:p>
            <a:pPr>
              <a:buNone/>
            </a:pPr>
            <a:endParaRPr lang="en-US" sz="2000" dirty="0" smtClean="0">
              <a:solidFill>
                <a:srgbClr val="006600"/>
              </a:solidFill>
              <a:effectLst/>
            </a:endParaRPr>
          </a:p>
          <a:p>
            <a:pPr>
              <a:buNone/>
            </a:pPr>
            <a:r>
              <a:rPr lang="en-US" sz="2000" dirty="0" smtClean="0">
                <a:solidFill>
                  <a:srgbClr val="006600"/>
                </a:solidFill>
                <a:effectLst/>
              </a:rPr>
              <a:t>*Even if you do not have the full content of a unit yet - load as much</a:t>
            </a:r>
          </a:p>
          <a:p>
            <a:pPr>
              <a:buNone/>
            </a:pPr>
            <a:r>
              <a:rPr lang="en-US" sz="2000" dirty="0" smtClean="0">
                <a:solidFill>
                  <a:srgbClr val="006600"/>
                </a:solidFill>
                <a:effectLst/>
              </a:rPr>
              <a:t>content as you can and then HIDE the links from the student view.  </a:t>
            </a:r>
            <a:endParaRPr lang="en-US" sz="2000" dirty="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pPr algn="ctr"/>
            <a:r>
              <a:rPr lang="en-US" sz="3200" dirty="0" smtClean="0">
                <a:solidFill>
                  <a:srgbClr val="006600"/>
                </a:solidFill>
                <a:effectLst/>
              </a:rPr>
              <a:t>ESF 200 Information Literacy</a:t>
            </a:r>
            <a:endParaRPr lang="en-US" sz="3200" dirty="0">
              <a:solidFill>
                <a:srgbClr val="006600"/>
              </a:solidFill>
              <a:effectLst/>
              <a:latin typeface="Arial" pitchFamily="34" charset="0"/>
              <a:cs typeface="Arial" pitchFamily="34" charset="0"/>
            </a:endParaRPr>
          </a:p>
        </p:txBody>
      </p:sp>
      <p:pic>
        <p:nvPicPr>
          <p:cNvPr id="4" name="Content Placeholder 3"/>
          <p:cNvPicPr>
            <a:picLocks noGrp="1"/>
          </p:cNvPicPr>
          <p:nvPr>
            <p:ph idx="1"/>
          </p:nvPr>
        </p:nvPicPr>
        <p:blipFill>
          <a:blip r:embed="rId2" cstate="print"/>
          <a:srcRect t="20053" r="2244" b="2639"/>
          <a:stretch>
            <a:fillRect/>
          </a:stretch>
        </p:blipFill>
        <p:spPr bwMode="auto">
          <a:xfrm>
            <a:off x="914400" y="1295400"/>
            <a:ext cx="7543800"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600"/>
                </a:solidFill>
              </a:rPr>
              <a:t>BLOGS</a:t>
            </a:r>
            <a:endParaRPr lang="en-US" dirty="0">
              <a:solidFill>
                <a:srgbClr val="006600"/>
              </a:solidFill>
            </a:endParaRPr>
          </a:p>
        </p:txBody>
      </p:sp>
      <p:pic>
        <p:nvPicPr>
          <p:cNvPr id="4" name="Content Placeholder 3"/>
          <p:cNvPicPr>
            <a:picLocks noGrp="1"/>
          </p:cNvPicPr>
          <p:nvPr>
            <p:ph idx="1"/>
          </p:nvPr>
        </p:nvPicPr>
        <p:blipFill>
          <a:blip r:embed="rId2" cstate="print"/>
          <a:srcRect l="16667" t="52437" r="3526" b="11512"/>
          <a:stretch>
            <a:fillRect/>
          </a:stretch>
        </p:blipFill>
        <p:spPr bwMode="auto">
          <a:xfrm>
            <a:off x="685800" y="2971800"/>
            <a:ext cx="7772400" cy="3581400"/>
          </a:xfrm>
          <a:prstGeom prst="rect">
            <a:avLst/>
          </a:prstGeom>
          <a:noFill/>
          <a:ln w="9525">
            <a:noFill/>
            <a:miter lim="800000"/>
            <a:headEnd/>
            <a:tailEnd/>
          </a:ln>
        </p:spPr>
      </p:pic>
      <p:sp>
        <p:nvSpPr>
          <p:cNvPr id="5" name="TextBox 4"/>
          <p:cNvSpPr txBox="1"/>
          <p:nvPr/>
        </p:nvSpPr>
        <p:spPr>
          <a:xfrm>
            <a:off x="762000" y="1371600"/>
            <a:ext cx="7239000" cy="1569660"/>
          </a:xfrm>
          <a:prstGeom prst="rect">
            <a:avLst/>
          </a:prstGeom>
          <a:noFill/>
        </p:spPr>
        <p:txBody>
          <a:bodyPr wrap="square" rtlCol="0">
            <a:spAutoFit/>
          </a:bodyPr>
          <a:lstStyle/>
          <a:p>
            <a:pPr algn="ctr"/>
            <a:r>
              <a:rPr lang="en-US" sz="2400" dirty="0" smtClean="0">
                <a:solidFill>
                  <a:srgbClr val="006600"/>
                </a:solidFill>
              </a:rPr>
              <a:t>In Blackboard the BLOGS are organized alphabetically. </a:t>
            </a:r>
          </a:p>
          <a:p>
            <a:pPr algn="ctr"/>
            <a:r>
              <a:rPr lang="en-US" sz="2400" dirty="0" smtClean="0">
                <a:solidFill>
                  <a:srgbClr val="006600"/>
                </a:solidFill>
              </a:rPr>
              <a:t>To keep them in order it is best to assign them letters </a:t>
            </a:r>
          </a:p>
          <a:p>
            <a:pPr algn="ctr"/>
            <a:r>
              <a:rPr lang="en-US" sz="2400" dirty="0" smtClean="0">
                <a:solidFill>
                  <a:srgbClr val="006600"/>
                </a:solidFill>
              </a:rPr>
              <a:t>A, B, C, D, E, F, etc. so they sort in the order you want them to. </a:t>
            </a:r>
            <a:endParaRPr lang="en-US" sz="2400" dirty="0">
              <a:solidFill>
                <a:srgbClr val="0066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BLOGS</a:t>
            </a:r>
            <a:endParaRPr lang="en-US" dirty="0">
              <a:solidFill>
                <a:srgbClr val="006600"/>
              </a:solidFill>
            </a:endParaRPr>
          </a:p>
        </p:txBody>
      </p:sp>
      <p:sp>
        <p:nvSpPr>
          <p:cNvPr id="5" name="TextBox 4"/>
          <p:cNvSpPr txBox="1"/>
          <p:nvPr/>
        </p:nvSpPr>
        <p:spPr>
          <a:xfrm>
            <a:off x="457200" y="914400"/>
            <a:ext cx="8382000" cy="6955750"/>
          </a:xfrm>
          <a:prstGeom prst="rect">
            <a:avLst/>
          </a:prstGeom>
          <a:noFill/>
        </p:spPr>
        <p:txBody>
          <a:bodyPr wrap="square" rtlCol="0">
            <a:spAutoFit/>
          </a:bodyPr>
          <a:lstStyle/>
          <a:p>
            <a:pPr algn="ctr"/>
            <a:r>
              <a:rPr lang="en-US" dirty="0" smtClean="0">
                <a:solidFill>
                  <a:srgbClr val="006600"/>
                </a:solidFill>
              </a:rPr>
              <a:t>A great way to have students introduce themselves is via an Animoto video </a:t>
            </a:r>
            <a:r>
              <a:rPr lang="en-US" dirty="0" smtClean="0">
                <a:solidFill>
                  <a:srgbClr val="006600"/>
                </a:solidFill>
                <a:hlinkClick r:id="rId2"/>
              </a:rPr>
              <a:t>http://animoto.com</a:t>
            </a:r>
            <a:endParaRPr lang="en-US" dirty="0" smtClean="0">
              <a:solidFill>
                <a:srgbClr val="006600"/>
              </a:solidFill>
            </a:endParaRPr>
          </a:p>
          <a:p>
            <a:pPr algn="ctr"/>
            <a:endParaRPr lang="en-US" dirty="0" smtClean="0">
              <a:solidFill>
                <a:srgbClr val="006600"/>
              </a:solidFill>
            </a:endParaRPr>
          </a:p>
          <a:p>
            <a:pPr algn="ctr"/>
            <a:r>
              <a:rPr lang="en-US" dirty="0" smtClean="0">
                <a:solidFill>
                  <a:srgbClr val="006600"/>
                </a:solidFill>
              </a:rPr>
              <a:t>THIS IS THE TEXT I POST IN THE INTRODUCE YOURSELF BLOG</a:t>
            </a:r>
          </a:p>
          <a:p>
            <a:pPr algn="ctr"/>
            <a:endParaRPr lang="en-US" dirty="0" smtClean="0">
              <a:solidFill>
                <a:srgbClr val="006600"/>
              </a:solidFill>
            </a:endParaRPr>
          </a:p>
          <a:p>
            <a:pPr algn="ctr"/>
            <a:r>
              <a:rPr lang="en-US" dirty="0" smtClean="0">
                <a:solidFill>
                  <a:srgbClr val="006600"/>
                </a:solidFill>
              </a:rPr>
              <a:t>Please use this blog to introduce yourself to me and the rest of the class. Also please create an account for Animoto </a:t>
            </a:r>
            <a:r>
              <a:rPr lang="en-US" dirty="0" smtClean="0">
                <a:solidFill>
                  <a:srgbClr val="006600"/>
                </a:solidFill>
                <a:hlinkClick r:id="rId2"/>
              </a:rPr>
              <a:t>http://animoto.com</a:t>
            </a:r>
            <a:r>
              <a:rPr lang="en-US" dirty="0" smtClean="0">
                <a:solidFill>
                  <a:srgbClr val="006600"/>
                </a:solidFill>
              </a:rPr>
              <a:t> and use that free software to create a quick video that introduces yourself to me and the rest of the class. Note Animoto lets you do free 30 second videos you don't need to purchase/pay anything to do the free 30 second videos.</a:t>
            </a:r>
          </a:p>
          <a:p>
            <a:pPr algn="ctr"/>
            <a:endParaRPr lang="en-US" dirty="0" smtClean="0">
              <a:solidFill>
                <a:srgbClr val="006600"/>
              </a:solidFill>
            </a:endParaRPr>
          </a:p>
          <a:p>
            <a:pPr algn="ctr"/>
            <a:r>
              <a:rPr lang="en-US" dirty="0" smtClean="0">
                <a:solidFill>
                  <a:srgbClr val="006600"/>
                </a:solidFill>
              </a:rPr>
              <a:t>My video - </a:t>
            </a:r>
            <a:r>
              <a:rPr lang="en-US" dirty="0" smtClean="0">
                <a:solidFill>
                  <a:srgbClr val="006600"/>
                </a:solidFill>
                <a:hlinkClick r:id="rId3"/>
              </a:rPr>
              <a:t>http://animoto.com/play/80KFhTwyr9NdCzG83HUxQQ</a:t>
            </a:r>
            <a:endParaRPr lang="en-US" dirty="0" smtClean="0">
              <a:solidFill>
                <a:srgbClr val="006600"/>
              </a:solidFill>
            </a:endParaRPr>
          </a:p>
          <a:p>
            <a:pPr algn="ctr"/>
            <a:endParaRPr lang="en-US" dirty="0" smtClean="0">
              <a:solidFill>
                <a:srgbClr val="006600"/>
              </a:solidFill>
            </a:endParaRPr>
          </a:p>
          <a:p>
            <a:pPr algn="ctr"/>
            <a:r>
              <a:rPr lang="en-US" dirty="0" smtClean="0">
                <a:solidFill>
                  <a:srgbClr val="006600"/>
                </a:solidFill>
              </a:rPr>
              <a:t>Some student examples </a:t>
            </a:r>
          </a:p>
          <a:p>
            <a:pPr algn="ctr"/>
            <a:r>
              <a:rPr lang="en-US" dirty="0" smtClean="0">
                <a:solidFill>
                  <a:srgbClr val="006600"/>
                </a:solidFill>
                <a:hlinkClick r:id="rId4"/>
              </a:rPr>
              <a:t>http://animoto.com/play/LLqM70Qg3xFGbZHcwKl1Bg</a:t>
            </a:r>
            <a:endParaRPr lang="en-US" dirty="0" smtClean="0">
              <a:solidFill>
                <a:srgbClr val="006600"/>
              </a:solidFill>
            </a:endParaRPr>
          </a:p>
          <a:p>
            <a:pPr algn="ctr"/>
            <a:endParaRPr lang="en-US" dirty="0" smtClean="0">
              <a:solidFill>
                <a:srgbClr val="006600"/>
              </a:solidFill>
            </a:endParaRPr>
          </a:p>
          <a:p>
            <a:pPr algn="ctr"/>
            <a:r>
              <a:rPr lang="en-US" u="sng" dirty="0" smtClean="0">
                <a:hlinkClick r:id="rId5"/>
              </a:rPr>
              <a:t>http://animoto.com/play/pvjbTzsBM4xIlPguDZkm4g</a:t>
            </a:r>
            <a:endParaRPr lang="en-US" dirty="0" smtClean="0"/>
          </a:p>
          <a:p>
            <a:pPr algn="ctr"/>
            <a:endParaRPr lang="en-US" dirty="0" smtClean="0">
              <a:solidFill>
                <a:srgbClr val="006600"/>
              </a:solidFill>
            </a:endParaRPr>
          </a:p>
          <a:p>
            <a:pPr algn="ctr"/>
            <a:r>
              <a:rPr lang="en-US" dirty="0" smtClean="0">
                <a:solidFill>
                  <a:srgbClr val="006600"/>
                </a:solidFill>
                <a:hlinkClick r:id="rId6"/>
              </a:rPr>
              <a:t>http://animoto.com/play/XOK8ciHPg2QaGbWvsIKWkA#</a:t>
            </a:r>
            <a:endParaRPr lang="en-US" dirty="0" smtClean="0">
              <a:solidFill>
                <a:srgbClr val="006600"/>
              </a:solidFill>
            </a:endParaRPr>
          </a:p>
          <a:p>
            <a:pPr algn="ctr"/>
            <a:endParaRPr lang="en-US" dirty="0" smtClean="0">
              <a:solidFill>
                <a:srgbClr val="006600"/>
              </a:solidFill>
            </a:endParaRPr>
          </a:p>
          <a:p>
            <a:pPr algn="ctr"/>
            <a:r>
              <a:rPr lang="en-US" dirty="0" smtClean="0">
                <a:solidFill>
                  <a:srgbClr val="006600"/>
                </a:solidFill>
                <a:hlinkClick r:id="rId7"/>
              </a:rPr>
              <a:t>http://animoto.com/play/ZkOWitxITifyDzYVSYbFpQ</a:t>
            </a:r>
            <a:endParaRPr lang="en-US" dirty="0" smtClean="0">
              <a:solidFill>
                <a:srgbClr val="006600"/>
              </a:solidFill>
            </a:endParaRPr>
          </a:p>
          <a:p>
            <a:pPr algn="ctr"/>
            <a:endParaRPr lang="en-US" sz="1600" dirty="0" smtClean="0">
              <a:solidFill>
                <a:srgbClr val="006600"/>
              </a:solidFill>
            </a:endParaRPr>
          </a:p>
          <a:p>
            <a:pPr algn="ctr"/>
            <a:endParaRPr lang="en-US" sz="1600" dirty="0" smtClean="0">
              <a:solidFill>
                <a:srgbClr val="006600"/>
              </a:solidFill>
            </a:endParaRPr>
          </a:p>
          <a:p>
            <a:pPr algn="ctr"/>
            <a:endParaRPr lang="en-US" sz="1600" dirty="0" smtClean="0">
              <a:solidFill>
                <a:srgbClr val="006600"/>
              </a:solidFill>
            </a:endParaRPr>
          </a:p>
          <a:p>
            <a:pPr algn="ctr"/>
            <a:r>
              <a:rPr lang="en-US" sz="2000" dirty="0" smtClean="0">
                <a:solidFill>
                  <a:srgbClr val="006600"/>
                </a:solidFill>
              </a:rPr>
              <a:t> </a:t>
            </a:r>
            <a:endParaRPr lang="en-US" sz="2000" dirty="0">
              <a:solidFill>
                <a:srgbClr val="0066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038"/>
          </a:xfrm>
        </p:spPr>
        <p:txBody>
          <a:bodyPr/>
          <a:lstStyle/>
          <a:p>
            <a:pPr algn="ctr"/>
            <a:r>
              <a:rPr lang="en-US" dirty="0" smtClean="0">
                <a:solidFill>
                  <a:srgbClr val="006600"/>
                </a:solidFill>
              </a:rPr>
              <a:t>Beyond TEXT in BLOGS</a:t>
            </a:r>
            <a:endParaRPr lang="en-US" dirty="0">
              <a:solidFill>
                <a:srgbClr val="006600"/>
              </a:solidFill>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609600" y="671691"/>
            <a:ext cx="8077200" cy="6186309"/>
          </a:xfrm>
          <a:prstGeom prst="rect">
            <a:avLst/>
          </a:prstGeom>
          <a:noFill/>
        </p:spPr>
        <p:txBody>
          <a:bodyPr wrap="square" rtlCol="0">
            <a:spAutoFit/>
          </a:bodyPr>
          <a:lstStyle/>
          <a:p>
            <a:pPr algn="ctr"/>
            <a:r>
              <a:rPr lang="en-US" dirty="0" smtClean="0">
                <a:solidFill>
                  <a:srgbClr val="006600"/>
                </a:solidFill>
              </a:rPr>
              <a:t>THIS IS THE TEXT I POST IN THE LIBRARY CATALOG BLOG</a:t>
            </a:r>
          </a:p>
          <a:p>
            <a:pPr algn="ctr"/>
            <a:endParaRPr lang="en-US" dirty="0" smtClean="0">
              <a:solidFill>
                <a:srgbClr val="006600"/>
              </a:solidFill>
            </a:endParaRPr>
          </a:p>
          <a:p>
            <a:r>
              <a:rPr lang="en-US" dirty="0" smtClean="0">
                <a:solidFill>
                  <a:srgbClr val="006600"/>
                </a:solidFill>
              </a:rPr>
              <a:t>As you review this week's unit - Unit 4 The Library Catalog - use this blog to share some thoughts on the class materials, our library catalog, another library catalog, one of the sites you visited from the assignment like Worldcat, </a:t>
            </a:r>
            <a:r>
              <a:rPr lang="en-US" dirty="0" err="1" smtClean="0">
                <a:solidFill>
                  <a:srgbClr val="006600"/>
                </a:solidFill>
              </a:rPr>
              <a:t>LibraryThing</a:t>
            </a:r>
            <a:r>
              <a:rPr lang="en-US" dirty="0" smtClean="0">
                <a:solidFill>
                  <a:srgbClr val="006600"/>
                </a:solidFill>
              </a:rPr>
              <a:t>, etc. Remember this blog is here in place of the class meeting in person. </a:t>
            </a:r>
          </a:p>
          <a:p>
            <a:endParaRPr lang="en-US" dirty="0" smtClean="0">
              <a:solidFill>
                <a:srgbClr val="006600"/>
              </a:solidFill>
            </a:endParaRPr>
          </a:p>
          <a:p>
            <a:r>
              <a:rPr lang="en-US" dirty="0" smtClean="0">
                <a:solidFill>
                  <a:srgbClr val="006600"/>
                </a:solidFill>
              </a:rPr>
              <a:t>I'd also like everyone in their blog post to include a photo or image or graphic of what a library means to you - reading? computers? technology? a place to meet friends? a place you go for a class or a program? studying? research? journals? books? imagination? a place to take a break from class to take a mental break?</a:t>
            </a:r>
          </a:p>
          <a:p>
            <a:r>
              <a:rPr lang="en-US" dirty="0" smtClean="0">
                <a:solidFill>
                  <a:srgbClr val="006600"/>
                </a:solidFill>
              </a:rPr>
              <a:t>You can take a photo yourself, use one you already have or find one "online" via the Internet - just make sure it is O.K. to use.</a:t>
            </a:r>
          </a:p>
          <a:p>
            <a:endParaRPr lang="en-US" dirty="0" smtClean="0">
              <a:solidFill>
                <a:srgbClr val="006600"/>
              </a:solidFill>
            </a:endParaRPr>
          </a:p>
          <a:p>
            <a:r>
              <a:rPr lang="en-US" dirty="0" smtClean="0">
                <a:solidFill>
                  <a:srgbClr val="006600"/>
                </a:solidFill>
              </a:rPr>
              <a:t>If you search Flickr.com there's an option under Advanced Search where you can limit to photos/images with Creative Commons-licensed content </a:t>
            </a:r>
            <a:r>
              <a:rPr lang="en-US" u="sng" dirty="0" smtClean="0">
                <a:solidFill>
                  <a:srgbClr val="006600"/>
                </a:solidFill>
                <a:hlinkClick r:id="rId2"/>
              </a:rPr>
              <a:t>http://www.flickr.com/creativecommons/</a:t>
            </a:r>
            <a:r>
              <a:rPr lang="en-US" dirty="0" smtClean="0">
                <a:solidFill>
                  <a:srgbClr val="006600"/>
                </a:solidFill>
              </a:rPr>
              <a:t> Or here is another site where you can find photos </a:t>
            </a:r>
            <a:r>
              <a:rPr lang="en-US" u="sng" dirty="0" smtClean="0">
                <a:solidFill>
                  <a:srgbClr val="006600"/>
                </a:solidFill>
                <a:hlinkClick r:id="rId3"/>
              </a:rPr>
              <a:t>http://www.pics4learning.com/</a:t>
            </a:r>
            <a:r>
              <a:rPr lang="en-US" dirty="0" smtClean="0">
                <a:solidFill>
                  <a:srgbClr val="006600"/>
                </a:solidFill>
              </a:rPr>
              <a:t> Pics4Learning is a safe, free image library for education.</a:t>
            </a:r>
          </a:p>
          <a:p>
            <a:endParaRPr lang="en-US" dirty="0" smtClean="0">
              <a:solidFill>
                <a:srgbClr val="006600"/>
              </a:solidFill>
            </a:endParaRPr>
          </a:p>
          <a:p>
            <a:r>
              <a:rPr lang="en-US" dirty="0" smtClean="0">
                <a:solidFill>
                  <a:srgbClr val="006600"/>
                </a:solidFill>
              </a:rPr>
              <a:t>After all the images are posted I'll put them all together on one screen so everyone can see what we all think libraries mean to us - visually.</a:t>
            </a:r>
            <a:endParaRPr lang="en-US" dirty="0">
              <a:solidFill>
                <a:srgbClr val="006600"/>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rmAutofit/>
          </a:bodyPr>
          <a:lstStyle/>
          <a:p>
            <a:pPr algn="ctr"/>
            <a:r>
              <a:rPr lang="en-US" sz="3200" dirty="0" smtClean="0">
                <a:solidFill>
                  <a:srgbClr val="006600"/>
                </a:solidFill>
              </a:rPr>
              <a:t>BLOG – What a library means to me</a:t>
            </a:r>
            <a:endParaRPr lang="en-US" sz="3200" dirty="0">
              <a:solidFill>
                <a:srgbClr val="006600"/>
              </a:solidFill>
            </a:endParaRPr>
          </a:p>
        </p:txBody>
      </p:sp>
      <p:pic>
        <p:nvPicPr>
          <p:cNvPr id="3074" name="Picture 1" descr="image003"/>
          <p:cNvPicPr>
            <a:picLocks noChangeAspect="1" noChangeArrowheads="1"/>
          </p:cNvPicPr>
          <p:nvPr/>
        </p:nvPicPr>
        <p:blipFill>
          <a:blip r:embed="rId2" cstate="print"/>
          <a:srcRect/>
          <a:stretch>
            <a:fillRect/>
          </a:stretch>
        </p:blipFill>
        <p:spPr bwMode="auto">
          <a:xfrm>
            <a:off x="304800" y="990600"/>
            <a:ext cx="8382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Beyond TEXT in BLOGS</a:t>
            </a:r>
            <a:endParaRPr lang="en-US" dirty="0">
              <a:solidFill>
                <a:srgbClr val="006600"/>
              </a:solidFill>
            </a:endParaRPr>
          </a:p>
        </p:txBody>
      </p:sp>
      <p:sp>
        <p:nvSpPr>
          <p:cNvPr id="4" name="TextBox 3"/>
          <p:cNvSpPr txBox="1"/>
          <p:nvPr/>
        </p:nvSpPr>
        <p:spPr>
          <a:xfrm>
            <a:off x="914400" y="1371600"/>
            <a:ext cx="7620000" cy="4524315"/>
          </a:xfrm>
          <a:prstGeom prst="rect">
            <a:avLst/>
          </a:prstGeom>
          <a:noFill/>
        </p:spPr>
        <p:txBody>
          <a:bodyPr wrap="square" rtlCol="0">
            <a:spAutoFit/>
          </a:bodyPr>
          <a:lstStyle/>
          <a:p>
            <a:pPr algn="ctr"/>
            <a:r>
              <a:rPr lang="en-US" dirty="0" smtClean="0">
                <a:solidFill>
                  <a:srgbClr val="006600"/>
                </a:solidFill>
              </a:rPr>
              <a:t>THIS IS THE TEXT I POST IN THE SERIAL LITERATURE BLOG</a:t>
            </a:r>
          </a:p>
          <a:p>
            <a:pPr algn="ctr"/>
            <a:endParaRPr lang="en-US" dirty="0" smtClean="0">
              <a:solidFill>
                <a:srgbClr val="006600"/>
              </a:solidFill>
            </a:endParaRPr>
          </a:p>
          <a:p>
            <a:r>
              <a:rPr lang="en-US" dirty="0" smtClean="0">
                <a:solidFill>
                  <a:srgbClr val="006600"/>
                </a:solidFill>
              </a:rPr>
              <a:t>Once again we will use this blog space to share comments on what you think about searching the databases for journal articles. Feel free to share your thoughts here on the SUNY ESF databases, Open access resources, etc. </a:t>
            </a:r>
          </a:p>
          <a:p>
            <a:r>
              <a:rPr lang="en-US" dirty="0" smtClean="0">
                <a:solidFill>
                  <a:srgbClr val="006600"/>
                </a:solidFill>
              </a:rPr>
              <a:t>ALSO - instead of having an image of what a database means to you - like we did last week for libraries I</a:t>
            </a:r>
            <a:r>
              <a:rPr lang="en-US" u="sng" dirty="0" smtClean="0">
                <a:solidFill>
                  <a:srgbClr val="006600"/>
                </a:solidFill>
              </a:rPr>
              <a:t> am wondering what one word comes to mind when you hear the word</a:t>
            </a:r>
            <a:r>
              <a:rPr lang="en-US" dirty="0" smtClean="0">
                <a:solidFill>
                  <a:srgbClr val="006600"/>
                </a:solidFill>
              </a:rPr>
              <a:t> </a:t>
            </a:r>
            <a:r>
              <a:rPr lang="en-US" b="1" dirty="0" smtClean="0">
                <a:solidFill>
                  <a:srgbClr val="006600"/>
                </a:solidFill>
              </a:rPr>
              <a:t>DATABASES</a:t>
            </a:r>
            <a:r>
              <a:rPr lang="en-US" dirty="0" smtClean="0">
                <a:solidFill>
                  <a:srgbClr val="006600"/>
                </a:solidFill>
              </a:rPr>
              <a:t>?</a:t>
            </a:r>
          </a:p>
          <a:p>
            <a:endParaRPr lang="en-US" dirty="0" smtClean="0">
              <a:solidFill>
                <a:srgbClr val="006600"/>
              </a:solidFill>
            </a:endParaRPr>
          </a:p>
          <a:p>
            <a:r>
              <a:rPr lang="en-US" dirty="0" smtClean="0">
                <a:solidFill>
                  <a:srgbClr val="006600"/>
                </a:solidFill>
              </a:rPr>
              <a:t>I'll take everyone's words and put them together so we can visually see everyone's different definitions of </a:t>
            </a:r>
            <a:r>
              <a:rPr lang="en-US" b="1" dirty="0" smtClean="0">
                <a:solidFill>
                  <a:srgbClr val="006600"/>
                </a:solidFill>
              </a:rPr>
              <a:t>DATABASES</a:t>
            </a:r>
            <a:r>
              <a:rPr lang="en-US" dirty="0" smtClean="0">
                <a:solidFill>
                  <a:srgbClr val="006600"/>
                </a:solidFill>
              </a:rPr>
              <a:t>.</a:t>
            </a: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153400" cy="609600"/>
          </a:xfrm>
        </p:spPr>
        <p:txBody>
          <a:bodyPr>
            <a:noAutofit/>
          </a:bodyPr>
          <a:lstStyle/>
          <a:p>
            <a:pPr algn="ctr"/>
            <a:r>
              <a:rPr lang="en-US" dirty="0" smtClean="0">
                <a:solidFill>
                  <a:srgbClr val="006600"/>
                </a:solidFill>
                <a:effectLst/>
              </a:rPr>
              <a:t>Blackboard Overview - Timeline</a:t>
            </a:r>
            <a:r>
              <a:rPr lang="en-US" dirty="0" smtClean="0">
                <a:solidFill>
                  <a:srgbClr val="006600"/>
                </a:solidFill>
              </a:rPr>
              <a:t/>
            </a:r>
            <a:br>
              <a:rPr lang="en-US" dirty="0" smtClean="0">
                <a:solidFill>
                  <a:srgbClr val="006600"/>
                </a:solidFill>
              </a:rPr>
            </a:br>
            <a:endParaRPr lang="en-US" dirty="0">
              <a:solidFill>
                <a:srgbClr val="006600"/>
              </a:solidFill>
              <a:latin typeface="Arial" pitchFamily="34" charset="0"/>
              <a:cs typeface="Arial" pitchFamily="34" charset="0"/>
            </a:endParaRPr>
          </a:p>
        </p:txBody>
      </p:sp>
      <p:pic>
        <p:nvPicPr>
          <p:cNvPr id="4" name="Picture 3"/>
          <p:cNvPicPr/>
          <p:nvPr/>
        </p:nvPicPr>
        <p:blipFill>
          <a:blip r:embed="rId2" cstate="print"/>
          <a:srcRect l="46339" t="55673" r="29487" b="16095"/>
          <a:stretch>
            <a:fillRect/>
          </a:stretch>
        </p:blipFill>
        <p:spPr bwMode="auto">
          <a:xfrm>
            <a:off x="1828800" y="1905000"/>
            <a:ext cx="5333999"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Autofit/>
          </a:bodyPr>
          <a:lstStyle/>
          <a:p>
            <a:pPr algn="ctr"/>
            <a:r>
              <a:rPr lang="en-US" sz="2800" dirty="0" smtClean="0">
                <a:solidFill>
                  <a:srgbClr val="006600"/>
                </a:solidFill>
              </a:rPr>
              <a:t>BLOG – What word comes to mind when you hear the word DATABASE?</a:t>
            </a:r>
            <a:endParaRPr lang="en-US" sz="2800" dirty="0">
              <a:solidFill>
                <a:srgbClr val="006600"/>
              </a:solidFill>
            </a:endParaRPr>
          </a:p>
        </p:txBody>
      </p:sp>
      <p:pic>
        <p:nvPicPr>
          <p:cNvPr id="2050" name="Picture 1" descr="image003"/>
          <p:cNvPicPr>
            <a:picLocks noChangeAspect="1" noChangeArrowheads="1"/>
          </p:cNvPicPr>
          <p:nvPr/>
        </p:nvPicPr>
        <p:blipFill>
          <a:blip r:embed="rId2" cstate="print">
            <a:lum bright="38000" contrast="23000"/>
          </a:blip>
          <a:srcRect t="8824" b="7353"/>
          <a:stretch>
            <a:fillRect/>
          </a:stretch>
        </p:blipFill>
        <p:spPr bwMode="auto">
          <a:xfrm>
            <a:off x="762000" y="1219200"/>
            <a:ext cx="7982988" cy="4343400"/>
          </a:xfrm>
          <a:prstGeom prst="rect">
            <a:avLst/>
          </a:prstGeom>
          <a:noFill/>
          <a:ln w="9525">
            <a:noFill/>
            <a:miter lim="800000"/>
            <a:headEnd/>
            <a:tailEnd/>
          </a:ln>
        </p:spPr>
      </p:pic>
      <p:sp>
        <p:nvSpPr>
          <p:cNvPr id="4" name="TextBox 3"/>
          <p:cNvSpPr txBox="1"/>
          <p:nvPr/>
        </p:nvSpPr>
        <p:spPr>
          <a:xfrm>
            <a:off x="3276600" y="5715000"/>
            <a:ext cx="2590800" cy="646331"/>
          </a:xfrm>
          <a:prstGeom prst="rect">
            <a:avLst/>
          </a:prstGeom>
          <a:noFill/>
        </p:spPr>
        <p:txBody>
          <a:bodyPr wrap="square" rtlCol="0">
            <a:spAutoFit/>
          </a:bodyPr>
          <a:lstStyle/>
          <a:p>
            <a:r>
              <a:rPr lang="en-US" dirty="0" smtClean="0">
                <a:hlinkClick r:id="rId3"/>
              </a:rPr>
              <a:t>http://www.wordle.net</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Beyond TEXT in BLOGS</a:t>
            </a:r>
            <a:endParaRPr lang="en-US" dirty="0">
              <a:solidFill>
                <a:srgbClr val="006600"/>
              </a:solidFill>
            </a:endParaRPr>
          </a:p>
        </p:txBody>
      </p:sp>
      <p:sp>
        <p:nvSpPr>
          <p:cNvPr id="7" name="TextBox 6"/>
          <p:cNvSpPr txBox="1"/>
          <p:nvPr/>
        </p:nvSpPr>
        <p:spPr>
          <a:xfrm>
            <a:off x="914400" y="1371600"/>
            <a:ext cx="7620000" cy="6186309"/>
          </a:xfrm>
          <a:prstGeom prst="rect">
            <a:avLst/>
          </a:prstGeom>
          <a:noFill/>
        </p:spPr>
        <p:txBody>
          <a:bodyPr wrap="square" rtlCol="0">
            <a:spAutoFit/>
          </a:bodyPr>
          <a:lstStyle/>
          <a:p>
            <a:pPr algn="ctr"/>
            <a:r>
              <a:rPr lang="en-US" dirty="0" smtClean="0">
                <a:solidFill>
                  <a:srgbClr val="006600"/>
                </a:solidFill>
              </a:rPr>
              <a:t>THIS IS THE TEXT I POST IN THE INTERNET BLOG</a:t>
            </a:r>
          </a:p>
          <a:p>
            <a:pPr algn="ctr"/>
            <a:endParaRPr lang="en-US" dirty="0" smtClean="0">
              <a:solidFill>
                <a:srgbClr val="006600"/>
              </a:solidFill>
            </a:endParaRPr>
          </a:p>
          <a:p>
            <a:r>
              <a:rPr lang="en-US" dirty="0" smtClean="0">
                <a:solidFill>
                  <a:srgbClr val="006600"/>
                </a:solidFill>
              </a:rPr>
              <a:t>Again please use this blog to share your thoughts, comments, etc. on searching the internet - specifically you may want to comment on what you thought of the search tools shared with you in the internet searching assignment. </a:t>
            </a:r>
          </a:p>
          <a:p>
            <a:r>
              <a:rPr lang="en-US" dirty="0" smtClean="0">
                <a:solidFill>
                  <a:srgbClr val="006600"/>
                </a:solidFill>
              </a:rPr>
              <a:t>Also this week's VISUAL assignment is to </a:t>
            </a:r>
            <a:r>
              <a:rPr lang="en-US" b="1" u="sng" dirty="0" smtClean="0">
                <a:solidFill>
                  <a:srgbClr val="006600"/>
                </a:solidFill>
              </a:rPr>
              <a:t>draw the internet</a:t>
            </a:r>
            <a:r>
              <a:rPr lang="en-US" dirty="0" smtClean="0">
                <a:solidFill>
                  <a:srgbClr val="006600"/>
                </a:solidFill>
              </a:rPr>
              <a:t> and attached your drawing to your blog entry. I'll put everyone's drawings together again into a collage.</a:t>
            </a:r>
          </a:p>
          <a:p>
            <a:endParaRPr lang="en-US" dirty="0" smtClean="0">
              <a:solidFill>
                <a:srgbClr val="006600"/>
              </a:solidFill>
            </a:endParaRPr>
          </a:p>
          <a:p>
            <a:r>
              <a:rPr lang="en-US" dirty="0" smtClean="0">
                <a:solidFill>
                  <a:srgbClr val="006600"/>
                </a:solidFill>
              </a:rPr>
              <a:t>So using whatever tool you have available on your PC, MAC, Laptop, </a:t>
            </a:r>
            <a:r>
              <a:rPr lang="en-US" dirty="0" err="1" smtClean="0">
                <a:solidFill>
                  <a:srgbClr val="006600"/>
                </a:solidFill>
              </a:rPr>
              <a:t>idevice</a:t>
            </a:r>
            <a:r>
              <a:rPr lang="en-US" dirty="0" smtClean="0">
                <a:solidFill>
                  <a:srgbClr val="006600"/>
                </a:solidFill>
              </a:rPr>
              <a:t>, etc. draw the internet. If you don't have software or an app available you can still draw the internet on a piece of paper then scan it in on the library's </a:t>
            </a:r>
            <a:r>
              <a:rPr lang="en-US" dirty="0" err="1" smtClean="0">
                <a:solidFill>
                  <a:srgbClr val="006600"/>
                </a:solidFill>
              </a:rPr>
              <a:t>BookScan</a:t>
            </a:r>
            <a:r>
              <a:rPr lang="en-US" dirty="0" smtClean="0">
                <a:solidFill>
                  <a:srgbClr val="006600"/>
                </a:solidFill>
              </a:rPr>
              <a:t> machine (or another scanner - say in Baker or in a lab you use) - save it to a thumb drive and attach it into your blog entry.</a:t>
            </a:r>
          </a:p>
          <a:p>
            <a:endParaRPr lang="en-US" dirty="0" smtClean="0">
              <a:solidFill>
                <a:srgbClr val="006600"/>
              </a:solidFill>
            </a:endParaRPr>
          </a:p>
          <a:p>
            <a:r>
              <a:rPr lang="en-US" dirty="0" smtClean="0">
                <a:solidFill>
                  <a:srgbClr val="006600"/>
                </a:solidFill>
              </a:rPr>
              <a:t>If you're looking for ideas - inspiration - visit the site - </a:t>
            </a:r>
          </a:p>
          <a:p>
            <a:r>
              <a:rPr lang="en-US" dirty="0" smtClean="0">
                <a:solidFill>
                  <a:srgbClr val="006600"/>
                </a:solidFill>
              </a:rPr>
              <a:t>Can you draw the internet </a:t>
            </a:r>
            <a:r>
              <a:rPr lang="en-US" dirty="0" smtClean="0">
                <a:solidFill>
                  <a:srgbClr val="006600"/>
                </a:solidFill>
                <a:hlinkClick r:id="rId2"/>
              </a:rPr>
              <a:t>http://www.canyoudrawtheinternet.com/</a:t>
            </a: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BLOG – Draw the Internet!</a:t>
            </a:r>
            <a:endParaRPr lang="en-US" dirty="0">
              <a:solidFill>
                <a:srgbClr val="006600"/>
              </a:solidFill>
            </a:endParaRPr>
          </a:p>
        </p:txBody>
      </p:sp>
      <p:pic>
        <p:nvPicPr>
          <p:cNvPr id="1026" name="Picture 5" descr="image004"/>
          <p:cNvPicPr>
            <a:picLocks noChangeAspect="1" noChangeArrowheads="1"/>
          </p:cNvPicPr>
          <p:nvPr/>
        </p:nvPicPr>
        <p:blipFill>
          <a:blip r:embed="rId2" cstate="print"/>
          <a:srcRect/>
          <a:stretch>
            <a:fillRect/>
          </a:stretch>
        </p:blipFill>
        <p:spPr bwMode="auto">
          <a:xfrm>
            <a:off x="381000" y="990600"/>
            <a:ext cx="838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TIPS for setting up coursework - units</a:t>
            </a:r>
            <a:endParaRPr lang="en-US" sz="3200"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685800" y="1371600"/>
            <a:ext cx="8077200" cy="3124200"/>
          </a:xfrm>
        </p:spPr>
        <p:txBody>
          <a:bodyPr>
            <a:noAutofit/>
          </a:bodyPr>
          <a:lstStyle/>
          <a:p>
            <a:pPr>
              <a:buNone/>
            </a:pPr>
            <a:r>
              <a:rPr lang="en-US" sz="2000" dirty="0" smtClean="0">
                <a:solidFill>
                  <a:srgbClr val="006600"/>
                </a:solidFill>
                <a:effectLst/>
                <a:latin typeface="+mj-lt"/>
              </a:rPr>
              <a:t>*Blackboard looks different on the administrative side so I like to ask our</a:t>
            </a:r>
          </a:p>
          <a:p>
            <a:pPr>
              <a:buNone/>
            </a:pPr>
            <a:r>
              <a:rPr lang="en-US" sz="2000" dirty="0" smtClean="0">
                <a:solidFill>
                  <a:srgbClr val="006600"/>
                </a:solidFill>
                <a:effectLst/>
                <a:latin typeface="+mj-lt"/>
              </a:rPr>
              <a:t>helpdesk to create a fake student account for me so I can see how</a:t>
            </a:r>
          </a:p>
          <a:p>
            <a:pPr>
              <a:buNone/>
            </a:pPr>
            <a:r>
              <a:rPr lang="en-US" sz="2000" dirty="0" smtClean="0">
                <a:solidFill>
                  <a:srgbClr val="006600"/>
                </a:solidFill>
                <a:effectLst/>
                <a:latin typeface="+mj-lt"/>
              </a:rPr>
              <a:t>blackboard really looks to the students!</a:t>
            </a:r>
          </a:p>
          <a:p>
            <a:pPr>
              <a:buNone/>
            </a:pPr>
            <a:endParaRPr lang="en-US" sz="2000" dirty="0" smtClean="0">
              <a:solidFill>
                <a:srgbClr val="006600"/>
              </a:solidFill>
              <a:effectLst/>
              <a:latin typeface="+mj-lt"/>
            </a:endParaRPr>
          </a:p>
          <a:p>
            <a:pPr>
              <a:buNone/>
            </a:pPr>
            <a:r>
              <a:rPr lang="en-US" sz="2000" dirty="0" smtClean="0">
                <a:solidFill>
                  <a:srgbClr val="006600"/>
                </a:solidFill>
                <a:effectLst/>
                <a:latin typeface="+mj-lt"/>
              </a:rPr>
              <a:t>*Remember students learn differently and it is even harder in an online</a:t>
            </a:r>
          </a:p>
          <a:p>
            <a:pPr>
              <a:buNone/>
            </a:pPr>
            <a:r>
              <a:rPr lang="en-US" sz="2000" dirty="0" smtClean="0">
                <a:solidFill>
                  <a:srgbClr val="006600"/>
                </a:solidFill>
                <a:effectLst/>
                <a:latin typeface="+mj-lt"/>
              </a:rPr>
              <a:t>setting to determine learning styles. I try to present my lectures, etc. in a</a:t>
            </a:r>
          </a:p>
          <a:p>
            <a:pPr>
              <a:buNone/>
            </a:pPr>
            <a:r>
              <a:rPr lang="en-US" sz="2000" dirty="0" smtClean="0">
                <a:solidFill>
                  <a:srgbClr val="006600"/>
                </a:solidFill>
                <a:effectLst/>
                <a:latin typeface="+mj-lt"/>
              </a:rPr>
              <a:t>WIDE variety of formats  PowerPoint - Video – LibGuides.</a:t>
            </a:r>
          </a:p>
          <a:p>
            <a:pPr>
              <a:buNone/>
            </a:pPr>
            <a:endParaRPr lang="en-US" sz="2000" dirty="0" smtClean="0">
              <a:solidFill>
                <a:srgbClr val="006600"/>
              </a:solidFill>
              <a:effectLst/>
              <a:latin typeface="+mj-lt"/>
            </a:endParaRPr>
          </a:p>
          <a:p>
            <a:pPr>
              <a:buNone/>
            </a:pPr>
            <a:r>
              <a:rPr lang="en-US" sz="2000" dirty="0" smtClean="0">
                <a:solidFill>
                  <a:srgbClr val="006600"/>
                </a:solidFill>
                <a:effectLst/>
                <a:latin typeface="+mj-lt"/>
              </a:rPr>
              <a:t>*Try and incorporate a video of YOU or a screencast with YOUR VOICE into</a:t>
            </a:r>
          </a:p>
          <a:p>
            <a:pPr>
              <a:buNone/>
            </a:pPr>
            <a:r>
              <a:rPr lang="en-US" sz="2000" dirty="0" smtClean="0">
                <a:solidFill>
                  <a:srgbClr val="006600"/>
                </a:solidFill>
                <a:effectLst/>
                <a:latin typeface="+mj-lt"/>
              </a:rPr>
              <a:t>the course. </a:t>
            </a:r>
          </a:p>
          <a:p>
            <a:pPr>
              <a:buNone/>
            </a:pPr>
            <a:endParaRPr lang="en-US" sz="2000" dirty="0" smtClean="0">
              <a:solidFill>
                <a:srgbClr val="006600"/>
              </a:solidFill>
              <a:effectLst/>
              <a:latin typeface="+mj-lt"/>
            </a:endParaRPr>
          </a:p>
          <a:p>
            <a:pPr>
              <a:buNone/>
            </a:pPr>
            <a:r>
              <a:rPr lang="en-US" sz="2000" dirty="0" smtClean="0">
                <a:solidFill>
                  <a:srgbClr val="006600"/>
                </a:solidFill>
                <a:effectLst/>
                <a:latin typeface="+mj-lt"/>
              </a:rPr>
              <a:t>*I try and state next to a video or screencast HOW LONG it will run – for </a:t>
            </a:r>
          </a:p>
          <a:p>
            <a:pPr>
              <a:buNone/>
            </a:pPr>
            <a:r>
              <a:rPr lang="en-US" sz="2000" dirty="0" smtClean="0">
                <a:solidFill>
                  <a:srgbClr val="006600"/>
                </a:solidFill>
                <a:effectLst/>
                <a:latin typeface="+mj-lt"/>
              </a:rPr>
              <a:t>example 5 minutes or 15 minutes, etc. </a:t>
            </a:r>
          </a:p>
          <a:p>
            <a:pPr>
              <a:buNone/>
            </a:pPr>
            <a:endParaRPr lang="en-US" sz="2800" dirty="0" smtClean="0">
              <a:solidFill>
                <a:srgbClr val="006600"/>
              </a:solidFill>
              <a:effectLst/>
              <a:latin typeface="+mj-l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TIPS for setting up coursework - units</a:t>
            </a:r>
            <a:endParaRPr lang="en-US" sz="3200" dirty="0">
              <a:solidFill>
                <a:srgbClr val="006600"/>
              </a:solidFill>
              <a:latin typeface="Arial" pitchFamily="34" charset="0"/>
              <a:cs typeface="Arial" pitchFamily="34" charset="0"/>
            </a:endParaRPr>
          </a:p>
        </p:txBody>
      </p:sp>
      <p:pic>
        <p:nvPicPr>
          <p:cNvPr id="47106" name="Picture 2"/>
          <p:cNvPicPr>
            <a:picLocks noGrp="1" noChangeAspect="1" noChangeArrowheads="1"/>
          </p:cNvPicPr>
          <p:nvPr>
            <p:ph idx="1"/>
          </p:nvPr>
        </p:nvPicPr>
        <p:blipFill>
          <a:blip r:embed="rId2" cstate="print"/>
          <a:srcRect t="12195" r="19912" b="14049"/>
          <a:stretch>
            <a:fillRect/>
          </a:stretch>
        </p:blipFill>
        <p:spPr bwMode="auto">
          <a:xfrm>
            <a:off x="1447800" y="3429000"/>
            <a:ext cx="5715000" cy="3200400"/>
          </a:xfrm>
          <a:prstGeom prst="rect">
            <a:avLst/>
          </a:prstGeom>
          <a:noFill/>
          <a:ln w="9525">
            <a:noFill/>
            <a:miter lim="800000"/>
            <a:headEnd/>
            <a:tailEnd/>
          </a:ln>
        </p:spPr>
      </p:pic>
      <p:sp>
        <p:nvSpPr>
          <p:cNvPr id="5" name="TextBox 4"/>
          <p:cNvSpPr txBox="1"/>
          <p:nvPr/>
        </p:nvSpPr>
        <p:spPr>
          <a:xfrm>
            <a:off x="914400" y="1371600"/>
            <a:ext cx="7391400" cy="2308324"/>
          </a:xfrm>
          <a:prstGeom prst="rect">
            <a:avLst/>
          </a:prstGeom>
          <a:noFill/>
        </p:spPr>
        <p:txBody>
          <a:bodyPr wrap="square" rtlCol="0">
            <a:spAutoFit/>
          </a:bodyPr>
          <a:lstStyle/>
          <a:p>
            <a:r>
              <a:rPr lang="en-US" dirty="0" smtClean="0">
                <a:solidFill>
                  <a:srgbClr val="006600"/>
                </a:solidFill>
              </a:rPr>
              <a:t>I contact my students one to two weeks BEFORE class starts to make sure they know how to log into Blackboard.  </a:t>
            </a:r>
          </a:p>
          <a:p>
            <a:endParaRPr lang="en-US" dirty="0" smtClean="0">
              <a:solidFill>
                <a:srgbClr val="006600"/>
              </a:solidFill>
            </a:endParaRPr>
          </a:p>
          <a:p>
            <a:r>
              <a:rPr lang="en-US" dirty="0" smtClean="0">
                <a:solidFill>
                  <a:srgbClr val="006600"/>
                </a:solidFill>
              </a:rPr>
              <a:t>I send screen captures and also an instructional video on Blackboard. </a:t>
            </a:r>
          </a:p>
          <a:p>
            <a:endParaRPr lang="en-US" dirty="0" smtClean="0">
              <a:solidFill>
                <a:srgbClr val="006600"/>
              </a:solidFill>
            </a:endParaRPr>
          </a:p>
          <a:p>
            <a:r>
              <a:rPr lang="en-US" dirty="0" smtClean="0">
                <a:solidFill>
                  <a:srgbClr val="006600"/>
                </a:solidFill>
              </a:rPr>
              <a:t>I also ask students to email me back once they have successfully logged into Blackboard and have accessed the class. </a:t>
            </a:r>
          </a:p>
          <a:p>
            <a:endParaRPr lang="en-US" dirty="0">
              <a:solidFill>
                <a:srgbClr val="0066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Library 411 Instructional Video Series</a:t>
            </a:r>
            <a:endParaRPr lang="en-US" sz="3200" dirty="0">
              <a:solidFill>
                <a:srgbClr val="006600"/>
              </a:solidFill>
              <a:latin typeface="Arial" pitchFamily="34" charset="0"/>
              <a:cs typeface="Arial" pitchFamily="34" charset="0"/>
            </a:endParaRPr>
          </a:p>
        </p:txBody>
      </p:sp>
      <p:pic>
        <p:nvPicPr>
          <p:cNvPr id="43010" name="Picture 2"/>
          <p:cNvPicPr>
            <a:picLocks noGrp="1" noChangeAspect="1" noChangeArrowheads="1"/>
          </p:cNvPicPr>
          <p:nvPr>
            <p:ph idx="1"/>
          </p:nvPr>
        </p:nvPicPr>
        <p:blipFill>
          <a:blip r:embed="rId2" cstate="print"/>
          <a:srcRect l="14103" t="14634" r="55128" b="9756"/>
          <a:stretch>
            <a:fillRect/>
          </a:stretch>
        </p:blipFill>
        <p:spPr bwMode="auto">
          <a:xfrm>
            <a:off x="2209800" y="2362200"/>
            <a:ext cx="4419600" cy="4343400"/>
          </a:xfrm>
          <a:prstGeom prst="rect">
            <a:avLst/>
          </a:prstGeom>
          <a:noFill/>
          <a:ln w="9525">
            <a:noFill/>
            <a:miter lim="800000"/>
            <a:headEnd/>
            <a:tailEnd/>
          </a:ln>
        </p:spPr>
      </p:pic>
      <p:sp>
        <p:nvSpPr>
          <p:cNvPr id="5" name="TextBox 4"/>
          <p:cNvSpPr txBox="1"/>
          <p:nvPr/>
        </p:nvSpPr>
        <p:spPr>
          <a:xfrm>
            <a:off x="533400" y="1295400"/>
            <a:ext cx="7467600" cy="1200329"/>
          </a:xfrm>
          <a:prstGeom prst="rect">
            <a:avLst/>
          </a:prstGeom>
          <a:noFill/>
        </p:spPr>
        <p:txBody>
          <a:bodyPr wrap="square" rtlCol="0">
            <a:spAutoFit/>
          </a:bodyPr>
          <a:lstStyle/>
          <a:p>
            <a:pPr algn="ctr"/>
            <a:r>
              <a:rPr lang="en-US" dirty="0" smtClean="0">
                <a:solidFill>
                  <a:srgbClr val="006600"/>
                </a:solidFill>
                <a:hlinkClick r:id="rId3"/>
              </a:rPr>
              <a:t>http://tinyurl.com/Library411</a:t>
            </a:r>
            <a:endParaRPr lang="en-US" dirty="0" smtClean="0">
              <a:solidFill>
                <a:srgbClr val="006600"/>
              </a:solidFill>
            </a:endParaRPr>
          </a:p>
          <a:p>
            <a:pPr algn="ctr"/>
            <a:endParaRPr lang="en-US" dirty="0" smtClean="0">
              <a:hlinkClick r:id="rId4"/>
            </a:endParaRPr>
          </a:p>
          <a:p>
            <a:pPr algn="ctr"/>
            <a:r>
              <a:rPr lang="en-US" dirty="0" smtClean="0">
                <a:hlinkClick r:id="rId4"/>
              </a:rPr>
              <a:t>http://www.youtube.com/playlist?list=PL1F250FCBAF580DFE</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609600"/>
          </a:xfrm>
        </p:spPr>
        <p:txBody>
          <a:bodyPr>
            <a:noAutofit/>
          </a:bodyPr>
          <a:lstStyle/>
          <a:p>
            <a:r>
              <a:rPr lang="en-US" sz="3200" dirty="0" smtClean="0">
                <a:solidFill>
                  <a:srgbClr val="006600"/>
                </a:solidFill>
              </a:rPr>
              <a:t>Library 411 Instructional Video Series</a:t>
            </a:r>
            <a:endParaRPr lang="en-US" sz="3200" dirty="0">
              <a:solidFill>
                <a:srgbClr val="006600"/>
              </a:solidFill>
              <a:latin typeface="Arial" pitchFamily="34" charset="0"/>
              <a:cs typeface="Arial" pitchFamily="34" charset="0"/>
            </a:endParaRPr>
          </a:p>
        </p:txBody>
      </p:sp>
      <p:sp>
        <p:nvSpPr>
          <p:cNvPr id="5" name="TextBox 4"/>
          <p:cNvSpPr txBox="1"/>
          <p:nvPr/>
        </p:nvSpPr>
        <p:spPr>
          <a:xfrm>
            <a:off x="609600" y="914400"/>
            <a:ext cx="7467600" cy="1200329"/>
          </a:xfrm>
          <a:prstGeom prst="rect">
            <a:avLst/>
          </a:prstGeom>
          <a:noFill/>
        </p:spPr>
        <p:txBody>
          <a:bodyPr wrap="square" rtlCol="0">
            <a:spAutoFit/>
          </a:bodyPr>
          <a:lstStyle/>
          <a:p>
            <a:pPr algn="ctr"/>
            <a:r>
              <a:rPr lang="en-US" dirty="0" smtClean="0">
                <a:solidFill>
                  <a:srgbClr val="006600"/>
                </a:solidFill>
                <a:hlinkClick r:id="rId2"/>
              </a:rPr>
              <a:t>http://tinyurl.com/Library411</a:t>
            </a:r>
            <a:endParaRPr lang="en-US" dirty="0" smtClean="0">
              <a:solidFill>
                <a:srgbClr val="006600"/>
              </a:solidFill>
            </a:endParaRPr>
          </a:p>
          <a:p>
            <a:pPr algn="ctr"/>
            <a:endParaRPr lang="en-US" dirty="0" smtClean="0">
              <a:hlinkClick r:id="rId3"/>
            </a:endParaRPr>
          </a:p>
          <a:p>
            <a:pPr algn="ctr"/>
            <a:r>
              <a:rPr lang="en-US" dirty="0" smtClean="0">
                <a:hlinkClick r:id="rId3"/>
              </a:rPr>
              <a:t>http://www.youtube.com/playlist?list=PL1F250FCBAF580DFE</a:t>
            </a:r>
            <a:endParaRPr lang="en-US" dirty="0" smtClean="0"/>
          </a:p>
          <a:p>
            <a:endParaRPr lang="en-US" dirty="0"/>
          </a:p>
        </p:txBody>
      </p:sp>
      <p:pic>
        <p:nvPicPr>
          <p:cNvPr id="7" name="Content Placeholder 6"/>
          <p:cNvPicPr>
            <a:picLocks noGrp="1"/>
          </p:cNvPicPr>
          <p:nvPr>
            <p:ph idx="1"/>
          </p:nvPr>
        </p:nvPicPr>
        <p:blipFill>
          <a:blip r:embed="rId4" cstate="print"/>
          <a:srcRect l="13622" t="15567" r="56090" b="12665"/>
          <a:stretch>
            <a:fillRect/>
          </a:stretch>
        </p:blipFill>
        <p:spPr bwMode="auto">
          <a:xfrm>
            <a:off x="2209800" y="1981200"/>
            <a:ext cx="4267200" cy="464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Library 411 Instructional Video Series</a:t>
            </a:r>
            <a:endParaRPr lang="en-US" sz="3200" dirty="0">
              <a:solidFill>
                <a:srgbClr val="006600"/>
              </a:solidFill>
              <a:latin typeface="Arial" pitchFamily="34" charset="0"/>
              <a:cs typeface="Arial" pitchFamily="34" charset="0"/>
            </a:endParaRPr>
          </a:p>
        </p:txBody>
      </p:sp>
      <p:sp>
        <p:nvSpPr>
          <p:cNvPr id="5" name="TextBox 4"/>
          <p:cNvSpPr txBox="1"/>
          <p:nvPr/>
        </p:nvSpPr>
        <p:spPr>
          <a:xfrm>
            <a:off x="609600" y="1219200"/>
            <a:ext cx="7467600" cy="1200329"/>
          </a:xfrm>
          <a:prstGeom prst="rect">
            <a:avLst/>
          </a:prstGeom>
          <a:noFill/>
        </p:spPr>
        <p:txBody>
          <a:bodyPr wrap="square" rtlCol="0">
            <a:spAutoFit/>
          </a:bodyPr>
          <a:lstStyle/>
          <a:p>
            <a:pPr algn="ctr"/>
            <a:r>
              <a:rPr lang="en-US" dirty="0" smtClean="0">
                <a:solidFill>
                  <a:srgbClr val="006600"/>
                </a:solidFill>
                <a:hlinkClick r:id="rId2"/>
              </a:rPr>
              <a:t>http://tinyurl.com/Library411</a:t>
            </a:r>
            <a:endParaRPr lang="en-US" dirty="0" smtClean="0">
              <a:solidFill>
                <a:srgbClr val="006600"/>
              </a:solidFill>
            </a:endParaRPr>
          </a:p>
          <a:p>
            <a:pPr algn="ctr"/>
            <a:endParaRPr lang="en-US" dirty="0" smtClean="0">
              <a:hlinkClick r:id="rId3"/>
            </a:endParaRPr>
          </a:p>
          <a:p>
            <a:pPr algn="ctr"/>
            <a:r>
              <a:rPr lang="en-US" dirty="0" smtClean="0">
                <a:hlinkClick r:id="rId3"/>
              </a:rPr>
              <a:t>http://www.youtube.com/playlist?list=PL1F250FCBAF580DFE</a:t>
            </a:r>
            <a:endParaRPr lang="en-US" dirty="0" smtClean="0"/>
          </a:p>
          <a:p>
            <a:endParaRPr lang="en-US" dirty="0"/>
          </a:p>
        </p:txBody>
      </p:sp>
      <p:pic>
        <p:nvPicPr>
          <p:cNvPr id="45058" name="Picture 2"/>
          <p:cNvPicPr>
            <a:picLocks noGrp="1" noChangeAspect="1" noChangeArrowheads="1"/>
          </p:cNvPicPr>
          <p:nvPr>
            <p:ph idx="1"/>
          </p:nvPr>
        </p:nvPicPr>
        <p:blipFill>
          <a:blip r:embed="rId4" cstate="print"/>
          <a:srcRect l="13117" t="16393" r="50000" b="13115"/>
          <a:stretch>
            <a:fillRect/>
          </a:stretch>
        </p:blipFill>
        <p:spPr bwMode="auto">
          <a:xfrm>
            <a:off x="2133600" y="2438400"/>
            <a:ext cx="4267200" cy="3657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Library 411 Instructional Video Series</a:t>
            </a:r>
            <a:endParaRPr lang="en-US" sz="3200" dirty="0">
              <a:solidFill>
                <a:srgbClr val="006600"/>
              </a:solidFill>
              <a:latin typeface="Arial" pitchFamily="34" charset="0"/>
              <a:cs typeface="Arial" pitchFamily="34" charset="0"/>
            </a:endParaRPr>
          </a:p>
        </p:txBody>
      </p:sp>
      <p:sp>
        <p:nvSpPr>
          <p:cNvPr id="5" name="TextBox 4"/>
          <p:cNvSpPr txBox="1"/>
          <p:nvPr/>
        </p:nvSpPr>
        <p:spPr>
          <a:xfrm>
            <a:off x="533400" y="1447800"/>
            <a:ext cx="7467600" cy="1200329"/>
          </a:xfrm>
          <a:prstGeom prst="rect">
            <a:avLst/>
          </a:prstGeom>
          <a:noFill/>
        </p:spPr>
        <p:txBody>
          <a:bodyPr wrap="square" rtlCol="0">
            <a:spAutoFit/>
          </a:bodyPr>
          <a:lstStyle/>
          <a:p>
            <a:pPr algn="ctr"/>
            <a:r>
              <a:rPr lang="en-US" dirty="0" smtClean="0">
                <a:solidFill>
                  <a:srgbClr val="006600"/>
                </a:solidFill>
                <a:hlinkClick r:id="rId2"/>
              </a:rPr>
              <a:t>http://tinyurl.com/Library411</a:t>
            </a:r>
            <a:endParaRPr lang="en-US" dirty="0" smtClean="0">
              <a:solidFill>
                <a:srgbClr val="006600"/>
              </a:solidFill>
            </a:endParaRPr>
          </a:p>
          <a:p>
            <a:pPr algn="ctr"/>
            <a:endParaRPr lang="en-US" dirty="0" smtClean="0">
              <a:hlinkClick r:id="rId3"/>
            </a:endParaRPr>
          </a:p>
          <a:p>
            <a:pPr algn="ctr"/>
            <a:r>
              <a:rPr lang="en-US" dirty="0" smtClean="0">
                <a:hlinkClick r:id="rId3"/>
              </a:rPr>
              <a:t>http://www.youtube.com/playlist?list=PL1F250FCBAF580DFE</a:t>
            </a:r>
            <a:endParaRPr lang="en-US" dirty="0" smtClean="0"/>
          </a:p>
          <a:p>
            <a:endParaRPr lang="en-US" dirty="0"/>
          </a:p>
        </p:txBody>
      </p:sp>
      <p:pic>
        <p:nvPicPr>
          <p:cNvPr id="46082" name="Picture 2"/>
          <p:cNvPicPr>
            <a:picLocks noGrp="1" noChangeAspect="1" noChangeArrowheads="1"/>
          </p:cNvPicPr>
          <p:nvPr>
            <p:ph idx="1"/>
          </p:nvPr>
        </p:nvPicPr>
        <p:blipFill>
          <a:blip r:embed="rId4" cstate="print"/>
          <a:srcRect l="11123" t="22951" r="50997" b="6557"/>
          <a:stretch>
            <a:fillRect/>
          </a:stretch>
        </p:blipFill>
        <p:spPr bwMode="auto">
          <a:xfrm>
            <a:off x="2286000" y="2819400"/>
            <a:ext cx="4114800" cy="3733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1 – Library Basics</a:t>
            </a:r>
            <a:endParaRPr lang="en-US" sz="3200" dirty="0">
              <a:solidFill>
                <a:srgbClr val="006600"/>
              </a:solidFill>
              <a:latin typeface="Arial" pitchFamily="34" charset="0"/>
              <a:cs typeface="Arial" pitchFamily="34" charset="0"/>
            </a:endParaRPr>
          </a:p>
        </p:txBody>
      </p:sp>
      <p:pic>
        <p:nvPicPr>
          <p:cNvPr id="4" name="Content Placeholder 3"/>
          <p:cNvPicPr>
            <a:picLocks noGrp="1"/>
          </p:cNvPicPr>
          <p:nvPr>
            <p:ph idx="1"/>
          </p:nvPr>
        </p:nvPicPr>
        <p:blipFill>
          <a:blip r:embed="rId2" cstate="print"/>
          <a:srcRect t="10769" r="2564" b="7180"/>
          <a:stretch>
            <a:fillRect/>
          </a:stretch>
        </p:blipFill>
        <p:spPr bwMode="auto">
          <a:xfrm>
            <a:off x="533400" y="1371600"/>
            <a:ext cx="8153400" cy="5105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l="13301" t="15831" r="15224" b="6069"/>
          <a:stretch>
            <a:fillRect/>
          </a:stretch>
        </p:blipFill>
        <p:spPr bwMode="auto">
          <a:xfrm>
            <a:off x="762000" y="1295400"/>
            <a:ext cx="8001000" cy="5257800"/>
          </a:xfrm>
          <a:prstGeom prst="rect">
            <a:avLst/>
          </a:prstGeom>
          <a:noFill/>
          <a:ln w="9525">
            <a:noFill/>
            <a:miter lim="800000"/>
            <a:headEnd/>
            <a:tailEnd/>
          </a:ln>
        </p:spPr>
      </p:pic>
      <p:sp>
        <p:nvSpPr>
          <p:cNvPr id="9" name="Title 1"/>
          <p:cNvSpPr txBox="1">
            <a:spLocks/>
          </p:cNvSpPr>
          <p:nvPr/>
        </p:nvSpPr>
        <p:spPr>
          <a:xfrm>
            <a:off x="685800" y="304800"/>
            <a:ext cx="81534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itchFamily="34" charset="0"/>
                <a:ea typeface="+mj-ea"/>
                <a:cs typeface="Arial" pitchFamily="34" charset="0"/>
              </a:rPr>
              <a:t>Blackboard – Our Story </a:t>
            </a:r>
            <a:r>
              <a:rPr kumimoji="0" lang="en-US" sz="20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itchFamily="34" charset="0"/>
                <a:ea typeface="+mj-ea"/>
                <a:cs typeface="Arial" pitchFamily="34" charset="0"/>
              </a:rPr>
              <a:t>http://www.blackboard.com/About-Bb/Our-Story.aspx</a:t>
            </a:r>
            <a:endParaRPr kumimoji="0" lang="en-US" sz="40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2 – Resource Literature</a:t>
            </a:r>
            <a:endParaRPr lang="en-US" sz="3200" dirty="0">
              <a:solidFill>
                <a:srgbClr val="006600"/>
              </a:solidFill>
              <a:latin typeface="Arial" pitchFamily="34" charset="0"/>
              <a:cs typeface="Arial" pitchFamily="34" charset="0"/>
            </a:endParaRPr>
          </a:p>
        </p:txBody>
      </p:sp>
      <p:pic>
        <p:nvPicPr>
          <p:cNvPr id="4" name="Content Placeholder 3"/>
          <p:cNvPicPr>
            <a:picLocks noGrp="1"/>
          </p:cNvPicPr>
          <p:nvPr>
            <p:ph idx="1"/>
          </p:nvPr>
        </p:nvPicPr>
        <p:blipFill>
          <a:blip r:embed="rId2" cstate="print"/>
          <a:srcRect t="9744" r="1923" b="20000"/>
          <a:stretch>
            <a:fillRect/>
          </a:stretch>
        </p:blipFill>
        <p:spPr bwMode="auto">
          <a:xfrm>
            <a:off x="762000" y="1371600"/>
            <a:ext cx="7772400" cy="480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3 – Topic Selection</a:t>
            </a:r>
            <a:endParaRPr lang="en-US" sz="3200" dirty="0">
              <a:solidFill>
                <a:srgbClr val="006600"/>
              </a:solidFill>
              <a:latin typeface="Arial" pitchFamily="34" charset="0"/>
              <a:cs typeface="Arial" pitchFamily="34" charset="0"/>
            </a:endParaRPr>
          </a:p>
        </p:txBody>
      </p:sp>
      <p:pic>
        <p:nvPicPr>
          <p:cNvPr id="4" name="Content Placeholder 3"/>
          <p:cNvPicPr>
            <a:picLocks noGrp="1"/>
          </p:cNvPicPr>
          <p:nvPr>
            <p:ph idx="1"/>
          </p:nvPr>
        </p:nvPicPr>
        <p:blipFill>
          <a:blip r:embed="rId2" cstate="print"/>
          <a:srcRect t="10000" r="2244" b="2821"/>
          <a:stretch>
            <a:fillRect/>
          </a:stretch>
        </p:blipFill>
        <p:spPr bwMode="auto">
          <a:xfrm>
            <a:off x="609600" y="1371600"/>
            <a:ext cx="7924800" cy="480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2800" dirty="0" smtClean="0">
                <a:solidFill>
                  <a:srgbClr val="006600"/>
                </a:solidFill>
              </a:rPr>
              <a:t>Example of Unit 4 – Library Catalog Searching</a:t>
            </a:r>
            <a:endParaRPr lang="en-US" sz="2800" dirty="0">
              <a:solidFill>
                <a:srgbClr val="006600"/>
              </a:solidFill>
              <a:latin typeface="Arial" pitchFamily="34" charset="0"/>
              <a:cs typeface="Arial" pitchFamily="34" charset="0"/>
            </a:endParaRPr>
          </a:p>
        </p:txBody>
      </p:sp>
      <p:pic>
        <p:nvPicPr>
          <p:cNvPr id="39938" name="Picture 2"/>
          <p:cNvPicPr>
            <a:picLocks noGrp="1" noChangeAspect="1" noChangeArrowheads="1"/>
          </p:cNvPicPr>
          <p:nvPr>
            <p:ph idx="1"/>
          </p:nvPr>
        </p:nvPicPr>
        <p:blipFill>
          <a:blip r:embed="rId2" cstate="print"/>
          <a:srcRect t="10769" r="962"/>
          <a:stretch>
            <a:fillRect/>
          </a:stretch>
        </p:blipFill>
        <p:spPr bwMode="auto">
          <a:xfrm>
            <a:off x="762000" y="1295400"/>
            <a:ext cx="7848600"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5 – Serial Literature</a:t>
            </a:r>
            <a:endParaRPr lang="en-US" sz="3200" dirty="0">
              <a:solidFill>
                <a:srgbClr val="006600"/>
              </a:solidFill>
              <a:latin typeface="Arial" pitchFamily="34" charset="0"/>
              <a:cs typeface="Arial" pitchFamily="34" charset="0"/>
            </a:endParaRPr>
          </a:p>
        </p:txBody>
      </p:sp>
      <p:pic>
        <p:nvPicPr>
          <p:cNvPr id="40962" name="Picture 2"/>
          <p:cNvPicPr>
            <a:picLocks noGrp="1" noChangeAspect="1" noChangeArrowheads="1"/>
          </p:cNvPicPr>
          <p:nvPr>
            <p:ph idx="1"/>
          </p:nvPr>
        </p:nvPicPr>
        <p:blipFill>
          <a:blip r:embed="rId2" cstate="print"/>
          <a:srcRect t="10606" r="1961"/>
          <a:stretch>
            <a:fillRect/>
          </a:stretch>
        </p:blipFill>
        <p:spPr bwMode="auto">
          <a:xfrm>
            <a:off x="762000" y="1600200"/>
            <a:ext cx="7772400" cy="480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6 – Internet Searching</a:t>
            </a:r>
            <a:endParaRPr lang="en-US" sz="3200" dirty="0">
              <a:solidFill>
                <a:srgbClr val="006600"/>
              </a:solidFill>
              <a:latin typeface="Arial" pitchFamily="34" charset="0"/>
              <a:cs typeface="Arial" pitchFamily="34" charset="0"/>
            </a:endParaRPr>
          </a:p>
        </p:txBody>
      </p:sp>
      <p:pic>
        <p:nvPicPr>
          <p:cNvPr id="41986" name="Picture 2"/>
          <p:cNvPicPr>
            <a:picLocks noGrp="1" noChangeAspect="1" noChangeArrowheads="1"/>
          </p:cNvPicPr>
          <p:nvPr>
            <p:ph idx="1"/>
          </p:nvPr>
        </p:nvPicPr>
        <p:blipFill>
          <a:blip r:embed="rId2" cstate="print"/>
          <a:srcRect t="9756" r="2744"/>
          <a:stretch>
            <a:fillRect/>
          </a:stretch>
        </p:blipFill>
        <p:spPr bwMode="auto">
          <a:xfrm>
            <a:off x="758705" y="1447800"/>
            <a:ext cx="7699495"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7 – Bibliographies</a:t>
            </a:r>
            <a:endParaRPr lang="en-US" sz="3200" dirty="0">
              <a:solidFill>
                <a:srgbClr val="006600"/>
              </a:solidFill>
              <a:latin typeface="Arial" pitchFamily="34" charset="0"/>
              <a:cs typeface="Arial" pitchFamily="34" charset="0"/>
            </a:endParaRPr>
          </a:p>
        </p:txBody>
      </p:sp>
      <p:pic>
        <p:nvPicPr>
          <p:cNvPr id="6" name="Content Placeholder 5"/>
          <p:cNvPicPr>
            <a:picLocks noGrp="1"/>
          </p:cNvPicPr>
          <p:nvPr>
            <p:ph idx="1"/>
          </p:nvPr>
        </p:nvPicPr>
        <p:blipFill>
          <a:blip r:embed="rId2" cstate="print"/>
          <a:srcRect t="16923" r="1763" b="9744"/>
          <a:stretch>
            <a:fillRect/>
          </a:stretch>
        </p:blipFill>
        <p:spPr bwMode="auto">
          <a:xfrm>
            <a:off x="685800" y="1371600"/>
            <a:ext cx="7772400" cy="48005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rPr>
              <a:t>Example of Unit 7 – Final Project</a:t>
            </a:r>
            <a:endParaRPr lang="en-US" sz="3200" dirty="0">
              <a:solidFill>
                <a:srgbClr val="006600"/>
              </a:solidFill>
              <a:latin typeface="Arial" pitchFamily="34" charset="0"/>
              <a:cs typeface="Arial" pitchFamily="34" charset="0"/>
            </a:endParaRPr>
          </a:p>
        </p:txBody>
      </p:sp>
      <p:pic>
        <p:nvPicPr>
          <p:cNvPr id="5" name="Content Placeholder 4"/>
          <p:cNvPicPr>
            <a:picLocks noGrp="1"/>
          </p:cNvPicPr>
          <p:nvPr>
            <p:ph idx="1"/>
          </p:nvPr>
        </p:nvPicPr>
        <p:blipFill>
          <a:blip r:embed="rId2" cstate="print"/>
          <a:srcRect t="16923" r="1763" b="6410"/>
          <a:stretch>
            <a:fillRect/>
          </a:stretch>
        </p:blipFill>
        <p:spPr bwMode="auto">
          <a:xfrm>
            <a:off x="685800" y="1600200"/>
            <a:ext cx="7772400" cy="47243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2400" dirty="0" smtClean="0">
                <a:solidFill>
                  <a:srgbClr val="006600"/>
                </a:solidFill>
              </a:rPr>
              <a:t>Links – Sites related to my Internet Searching Unit</a:t>
            </a:r>
            <a:endParaRPr lang="en-US" sz="2400"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685800" y="1371600"/>
            <a:ext cx="7772400" cy="3124200"/>
          </a:xfrm>
        </p:spPr>
        <p:txBody>
          <a:bodyPr>
            <a:noAutofit/>
          </a:bodyPr>
          <a:lstStyle/>
          <a:p>
            <a:r>
              <a:rPr lang="en-US" sz="1800" dirty="0" smtClean="0">
                <a:solidFill>
                  <a:srgbClr val="006600"/>
                </a:solidFill>
                <a:effectLst/>
              </a:rPr>
              <a:t>Behind the Scenes of Google </a:t>
            </a:r>
            <a:r>
              <a:rPr lang="en-US" sz="1800" dirty="0" smtClean="0">
                <a:solidFill>
                  <a:srgbClr val="006600"/>
                </a:solidFill>
                <a:effectLst/>
                <a:hlinkClick r:id="rId2"/>
              </a:rPr>
              <a:t>http://www.youtube.com/watch?v=TBNDYggyesc</a:t>
            </a:r>
            <a:endParaRPr lang="en-US" sz="1800" dirty="0" smtClean="0">
              <a:solidFill>
                <a:srgbClr val="006600"/>
              </a:solidFill>
              <a:effectLst/>
            </a:endParaRPr>
          </a:p>
          <a:p>
            <a:endParaRPr lang="en-US" sz="1800" dirty="0" smtClean="0">
              <a:solidFill>
                <a:srgbClr val="006600"/>
              </a:solidFill>
              <a:effectLst/>
            </a:endParaRPr>
          </a:p>
          <a:p>
            <a:endParaRPr lang="en-US" sz="1800" dirty="0" smtClean="0">
              <a:solidFill>
                <a:srgbClr val="006600"/>
              </a:solidFill>
              <a:effectLst/>
            </a:endParaRPr>
          </a:p>
          <a:p>
            <a:r>
              <a:rPr lang="en-US" sz="1800" dirty="0" smtClean="0">
                <a:solidFill>
                  <a:srgbClr val="006600"/>
                </a:solidFill>
                <a:effectLst/>
              </a:rPr>
              <a:t>Google Trends</a:t>
            </a:r>
          </a:p>
          <a:p>
            <a:pPr>
              <a:buNone/>
            </a:pPr>
            <a:r>
              <a:rPr lang="en-US" sz="1800" dirty="0" smtClean="0">
                <a:solidFill>
                  <a:srgbClr val="006600"/>
                </a:solidFill>
                <a:effectLst/>
              </a:rPr>
              <a:t>	</a:t>
            </a:r>
            <a:r>
              <a:rPr lang="en-US" sz="1800" dirty="0" smtClean="0">
                <a:solidFill>
                  <a:srgbClr val="006600"/>
                </a:solidFill>
                <a:effectLst/>
                <a:hlinkClick r:id="rId3"/>
              </a:rPr>
              <a:t>http://www.google.com/trends</a:t>
            </a:r>
            <a:endParaRPr lang="en-US" sz="1800" dirty="0" smtClean="0">
              <a:solidFill>
                <a:srgbClr val="006600"/>
              </a:solidFill>
              <a:effectLst/>
            </a:endParaRPr>
          </a:p>
          <a:p>
            <a:pPr>
              <a:buNone/>
            </a:pPr>
            <a:endParaRPr lang="en-US" sz="1800" dirty="0" smtClean="0">
              <a:solidFill>
                <a:srgbClr val="006600"/>
              </a:solidFill>
              <a:effectLst/>
            </a:endParaRPr>
          </a:p>
          <a:p>
            <a:endParaRPr lang="en-US" sz="1800" dirty="0" smtClean="0">
              <a:solidFill>
                <a:srgbClr val="006600"/>
              </a:solidFill>
              <a:effectLst/>
            </a:endParaRPr>
          </a:p>
          <a:p>
            <a:r>
              <a:rPr lang="en-US" sz="1800" dirty="0" smtClean="0">
                <a:solidFill>
                  <a:srgbClr val="006600"/>
                </a:solidFill>
                <a:effectLst/>
              </a:rPr>
              <a:t>Ted Talks </a:t>
            </a:r>
            <a:r>
              <a:rPr lang="en-US" sz="1800" dirty="0" smtClean="0">
                <a:effectLst/>
                <a:hlinkClick r:id="rId4"/>
              </a:rPr>
              <a:t>http://www.ted.com/talks</a:t>
            </a:r>
            <a:r>
              <a:rPr lang="en-US" sz="1800" dirty="0" smtClean="0">
                <a:effectLst/>
              </a:rPr>
              <a:t> </a:t>
            </a:r>
          </a:p>
          <a:p>
            <a:pPr>
              <a:buNone/>
            </a:pPr>
            <a:r>
              <a:rPr lang="en-US" sz="1800" dirty="0" smtClean="0">
                <a:solidFill>
                  <a:srgbClr val="006600"/>
                </a:solidFill>
                <a:effectLst/>
              </a:rPr>
              <a:t>	From the TedTalks website – “TED is a nonprofit devoted to Ideas Worth Spreading. It started out (in 1984) as a conference bringing together people from three worlds: </a:t>
            </a:r>
            <a:r>
              <a:rPr lang="en-US" sz="1800" b="1" dirty="0" smtClean="0">
                <a:solidFill>
                  <a:srgbClr val="006600"/>
                </a:solidFill>
                <a:effectLst/>
              </a:rPr>
              <a:t>Technology, Entertainment, Design.</a:t>
            </a:r>
            <a:r>
              <a:rPr lang="en-US" sz="1800" dirty="0" smtClean="0">
                <a:solidFill>
                  <a:srgbClr val="006600"/>
                </a:solidFill>
                <a:effectLst/>
              </a:rPr>
              <a:t> Since then its scope has become ever broader.”</a:t>
            </a:r>
          </a:p>
          <a:p>
            <a:pPr>
              <a:buNone/>
            </a:pPr>
            <a:endParaRPr lang="en-US" sz="1800" dirty="0" smtClean="0">
              <a:solidFill>
                <a:srgbClr val="006600"/>
              </a:solidFill>
              <a:effectLst/>
            </a:endParaRPr>
          </a:p>
          <a:p>
            <a:endParaRPr lang="en-US" sz="2800" dirty="0" smtClean="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2400" dirty="0" smtClean="0">
                <a:solidFill>
                  <a:srgbClr val="006600"/>
                </a:solidFill>
              </a:rPr>
              <a:t>Links – Sites related to my Internet Searching Unit</a:t>
            </a:r>
            <a:endParaRPr lang="en-US" sz="2400"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685800" y="1219200"/>
            <a:ext cx="7772400" cy="3124200"/>
          </a:xfrm>
        </p:spPr>
        <p:txBody>
          <a:bodyPr>
            <a:noAutofit/>
          </a:bodyPr>
          <a:lstStyle/>
          <a:p>
            <a:r>
              <a:rPr lang="en-US" sz="1800" dirty="0" smtClean="0">
                <a:solidFill>
                  <a:srgbClr val="006600"/>
                </a:solidFill>
                <a:effectLst/>
              </a:rPr>
              <a:t>The Computer History Museum </a:t>
            </a:r>
          </a:p>
          <a:p>
            <a:r>
              <a:rPr lang="en-US" sz="1800" dirty="0" smtClean="0">
                <a:effectLst/>
                <a:hlinkClick r:id="rId2" tooltip="http://www.computerhistory.org"/>
              </a:rPr>
              <a:t>http://www.computerhistory.org</a:t>
            </a:r>
            <a:r>
              <a:rPr lang="en-US" sz="1800" dirty="0" smtClean="0">
                <a:effectLst/>
              </a:rPr>
              <a:t> </a:t>
            </a:r>
            <a:endParaRPr lang="en-US" sz="1800" dirty="0" smtClean="0">
              <a:solidFill>
                <a:srgbClr val="006600"/>
              </a:solidFill>
              <a:effectLst/>
            </a:endParaRPr>
          </a:p>
          <a:p>
            <a:endParaRPr lang="en-US" sz="1800" dirty="0" smtClean="0">
              <a:solidFill>
                <a:srgbClr val="006600"/>
              </a:solidFill>
              <a:effectLst/>
            </a:endParaRPr>
          </a:p>
          <a:p>
            <a:r>
              <a:rPr lang="en-US" sz="1800" dirty="0" smtClean="0">
                <a:solidFill>
                  <a:srgbClr val="006600"/>
                </a:solidFill>
                <a:effectLst/>
              </a:rPr>
              <a:t> Wikipedia 10 year anniversary</a:t>
            </a:r>
          </a:p>
          <a:p>
            <a:r>
              <a:rPr lang="en-US" sz="1800" dirty="0" smtClean="0">
                <a:solidFill>
                  <a:srgbClr val="006600"/>
                </a:solidFill>
                <a:effectLst/>
                <a:hlinkClick r:id="rId3"/>
              </a:rPr>
              <a:t>http://www.youtube.com/watch?v=HMBbGvG8lpU</a:t>
            </a:r>
            <a:endParaRPr lang="en-US" sz="1800" dirty="0" smtClean="0">
              <a:solidFill>
                <a:srgbClr val="006600"/>
              </a:solidFill>
              <a:effectLst/>
            </a:endParaRPr>
          </a:p>
          <a:p>
            <a:endParaRPr lang="en-US" sz="1800" dirty="0" smtClean="0">
              <a:solidFill>
                <a:srgbClr val="006600"/>
              </a:solidFill>
              <a:effectLst/>
            </a:endParaRPr>
          </a:p>
          <a:p>
            <a:r>
              <a:rPr lang="en-US" sz="1800" dirty="0" smtClean="0">
                <a:solidFill>
                  <a:srgbClr val="006600"/>
                </a:solidFill>
                <a:effectLst/>
              </a:rPr>
              <a:t>I also post news articles as I see them during the semester – </a:t>
            </a:r>
          </a:p>
          <a:p>
            <a:pPr>
              <a:buNone/>
            </a:pPr>
            <a:r>
              <a:rPr lang="en-US" sz="1800" dirty="0" smtClean="0">
                <a:solidFill>
                  <a:srgbClr val="006600"/>
                </a:solidFill>
                <a:effectLst/>
              </a:rPr>
              <a:t>	for example here was one I linked students to:</a:t>
            </a:r>
          </a:p>
          <a:p>
            <a:endParaRPr lang="en-US" sz="1800" dirty="0" smtClean="0">
              <a:solidFill>
                <a:srgbClr val="006600"/>
              </a:solidFill>
              <a:effectLst/>
            </a:endParaRPr>
          </a:p>
          <a:p>
            <a:r>
              <a:rPr lang="en-US" sz="1800" dirty="0" smtClean="0">
                <a:solidFill>
                  <a:srgbClr val="006600"/>
                </a:solidFill>
                <a:effectLst/>
              </a:rPr>
              <a:t>Domain Names: The End Of The Dot-Com Era? </a:t>
            </a:r>
            <a:r>
              <a:rPr lang="en-US" sz="1800" dirty="0" smtClean="0">
                <a:solidFill>
                  <a:srgbClr val="006600"/>
                </a:solidFill>
                <a:effectLst/>
                <a:hlinkClick r:id="rId4"/>
              </a:rPr>
              <a:t>http://www.huffingtonpost.com/2012/01/11/new-domain-names_n_1195042.html</a:t>
            </a:r>
            <a:endParaRPr lang="en-US" sz="1800" dirty="0" smtClean="0">
              <a:solidFill>
                <a:srgbClr val="006600"/>
              </a:solidFill>
              <a:effectLst/>
            </a:endParaRPr>
          </a:p>
          <a:p>
            <a:endParaRPr lang="en-US" sz="1800" dirty="0" smtClean="0">
              <a:solidFill>
                <a:srgbClr val="006600"/>
              </a:solidFill>
              <a:effectLst/>
            </a:endParaRPr>
          </a:p>
          <a:p>
            <a:r>
              <a:rPr lang="en-US" sz="1800" dirty="0" smtClean="0">
                <a:solidFill>
                  <a:srgbClr val="006600"/>
                </a:solidFill>
                <a:effectLst/>
              </a:rPr>
              <a:t>And another </a:t>
            </a:r>
          </a:p>
          <a:p>
            <a:r>
              <a:rPr lang="en-US" sz="1800" dirty="0" smtClean="0">
                <a:solidFill>
                  <a:srgbClr val="006600"/>
                </a:solidFill>
                <a:effectLst/>
              </a:rPr>
              <a:t>Internet Running Out of IP Addresses</a:t>
            </a:r>
          </a:p>
          <a:p>
            <a:r>
              <a:rPr lang="en-US" sz="1800" dirty="0" smtClean="0">
                <a:solidFill>
                  <a:srgbClr val="006600"/>
                </a:solidFill>
                <a:effectLst/>
                <a:hlinkClick r:id="rId5"/>
              </a:rPr>
              <a:t>http://www.aolnews.com/2011/02/02/internet-running-out-of-ip-addresses/</a:t>
            </a:r>
            <a:endParaRPr lang="en-US" sz="1800" dirty="0" smtClean="0">
              <a:solidFill>
                <a:srgbClr val="006600"/>
              </a:solidFill>
              <a:effectLst/>
            </a:endParaRPr>
          </a:p>
          <a:p>
            <a:endParaRPr lang="en-US" sz="1800" dirty="0" smtClean="0">
              <a:solidFill>
                <a:srgbClr val="006600"/>
              </a:solidFill>
              <a:effectLst/>
            </a:endParaRPr>
          </a:p>
          <a:p>
            <a:pPr>
              <a:buNone/>
            </a:pPr>
            <a:endParaRPr lang="en-US" sz="1800" dirty="0" smtClean="0">
              <a:solidFill>
                <a:srgbClr val="006600"/>
              </a:solidFill>
              <a:effectLst/>
            </a:endParaRPr>
          </a:p>
          <a:p>
            <a:endParaRPr lang="en-US" sz="2800" dirty="0" smtClean="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09600"/>
          </a:xfrm>
        </p:spPr>
        <p:txBody>
          <a:bodyPr>
            <a:noAutofit/>
          </a:bodyPr>
          <a:lstStyle/>
          <a:p>
            <a:r>
              <a:rPr lang="en-US" sz="3200" dirty="0" smtClean="0">
                <a:solidFill>
                  <a:srgbClr val="006600"/>
                </a:solidFill>
              </a:rPr>
              <a:t>Things to remember</a:t>
            </a:r>
            <a:endParaRPr lang="en-US" sz="3200"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685800" y="1066800"/>
            <a:ext cx="8153400" cy="3124200"/>
          </a:xfrm>
        </p:spPr>
        <p:txBody>
          <a:bodyPr>
            <a:noAutofit/>
          </a:bodyPr>
          <a:lstStyle/>
          <a:p>
            <a:r>
              <a:rPr lang="en-US" sz="2000" dirty="0" smtClean="0">
                <a:solidFill>
                  <a:srgbClr val="006600"/>
                </a:solidFill>
                <a:effectLst/>
              </a:rPr>
              <a:t>Be sure to contact students one to two weeks ahead of time to ensure they can log onto Blackboard and access your class. </a:t>
            </a:r>
          </a:p>
          <a:p>
            <a:endParaRPr lang="en-US" sz="2000" dirty="0" smtClean="0">
              <a:solidFill>
                <a:srgbClr val="006600"/>
              </a:solidFill>
              <a:effectLst/>
            </a:endParaRPr>
          </a:p>
          <a:p>
            <a:r>
              <a:rPr lang="en-US" sz="2000" dirty="0" smtClean="0">
                <a:solidFill>
                  <a:srgbClr val="006600"/>
                </a:solidFill>
                <a:effectLst/>
              </a:rPr>
              <a:t>Load as much as you can into your course – remember you can HIDE tabs as you work on then and then SHOW THE TAB when you are ready. </a:t>
            </a:r>
          </a:p>
          <a:p>
            <a:endParaRPr lang="en-US" sz="2000" dirty="0" smtClean="0">
              <a:solidFill>
                <a:srgbClr val="006600"/>
              </a:solidFill>
              <a:effectLst/>
            </a:endParaRPr>
          </a:p>
          <a:p>
            <a:r>
              <a:rPr lang="en-US" sz="2000" dirty="0" smtClean="0">
                <a:solidFill>
                  <a:srgbClr val="006600"/>
                </a:solidFill>
                <a:effectLst/>
              </a:rPr>
              <a:t>Get a FAKE student account for your course so you can see what your course looks like to the students. </a:t>
            </a:r>
          </a:p>
          <a:p>
            <a:endParaRPr lang="en-US" sz="2000" dirty="0" smtClean="0">
              <a:solidFill>
                <a:srgbClr val="006600"/>
              </a:solidFill>
              <a:effectLst/>
            </a:endParaRPr>
          </a:p>
          <a:p>
            <a:r>
              <a:rPr lang="en-US" sz="2000" dirty="0" smtClean="0">
                <a:solidFill>
                  <a:srgbClr val="006600"/>
                </a:solidFill>
                <a:effectLst/>
              </a:rPr>
              <a:t>Have students introduce themselves not just in a text blog but in a video blog using a free software such as Animoto </a:t>
            </a:r>
            <a:r>
              <a:rPr lang="en-US" sz="2000" dirty="0" smtClean="0">
                <a:solidFill>
                  <a:srgbClr val="006600"/>
                </a:solidFill>
                <a:effectLst/>
                <a:hlinkClick r:id="rId2"/>
              </a:rPr>
              <a:t>http://animoto.com</a:t>
            </a:r>
            <a:endParaRPr lang="en-US" sz="2000" dirty="0" smtClean="0">
              <a:solidFill>
                <a:srgbClr val="006600"/>
              </a:solidFill>
              <a:effectLst/>
            </a:endParaRPr>
          </a:p>
          <a:p>
            <a:endParaRPr lang="en-US" sz="2000" dirty="0" smtClean="0">
              <a:solidFill>
                <a:srgbClr val="006600"/>
              </a:solidFill>
              <a:effectLst/>
            </a:endParaRPr>
          </a:p>
          <a:p>
            <a:endParaRPr lang="en-US" sz="1600" dirty="0" smtClean="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609600"/>
          </a:xfrm>
        </p:spPr>
        <p:txBody>
          <a:bodyPr>
            <a:noAutofit/>
          </a:bodyPr>
          <a:lstStyle/>
          <a:p>
            <a:pPr algn="ctr"/>
            <a:r>
              <a:rPr lang="en-US" dirty="0" smtClean="0">
                <a:solidFill>
                  <a:srgbClr val="006600"/>
                </a:solidFill>
              </a:rPr>
              <a:t>Blackboard – Our Story </a:t>
            </a:r>
            <a:r>
              <a:rPr lang="en-US" sz="2000" dirty="0" smtClean="0">
                <a:solidFill>
                  <a:srgbClr val="006600"/>
                </a:solidFill>
              </a:rPr>
              <a:t>http://www.blackboard.com/About-Bb/Our-Story.aspx</a:t>
            </a:r>
            <a:endParaRPr lang="en-US" dirty="0">
              <a:solidFill>
                <a:srgbClr val="006600"/>
              </a:solidFill>
              <a:latin typeface="Arial" pitchFamily="34" charset="0"/>
              <a:cs typeface="Arial" pitchFamily="34" charset="0"/>
            </a:endParaRPr>
          </a:p>
        </p:txBody>
      </p:sp>
      <p:pic>
        <p:nvPicPr>
          <p:cNvPr id="3" name="Picture 2"/>
          <p:cNvPicPr/>
          <p:nvPr/>
        </p:nvPicPr>
        <p:blipFill>
          <a:blip r:embed="rId2" cstate="print"/>
          <a:srcRect l="12821" t="16359" r="14263" b="5277"/>
          <a:stretch>
            <a:fillRect/>
          </a:stretch>
        </p:blipFill>
        <p:spPr bwMode="auto">
          <a:xfrm>
            <a:off x="762000" y="1371600"/>
            <a:ext cx="8153400" cy="51053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09600"/>
          </a:xfrm>
        </p:spPr>
        <p:txBody>
          <a:bodyPr>
            <a:noAutofit/>
          </a:bodyPr>
          <a:lstStyle/>
          <a:p>
            <a:r>
              <a:rPr lang="en-US" sz="3200" dirty="0" smtClean="0">
                <a:solidFill>
                  <a:srgbClr val="006600"/>
                </a:solidFill>
              </a:rPr>
              <a:t>Things to remember</a:t>
            </a:r>
            <a:endParaRPr lang="en-US" sz="3200"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685800" y="838200"/>
            <a:ext cx="8153400" cy="3124200"/>
          </a:xfrm>
        </p:spPr>
        <p:txBody>
          <a:bodyPr>
            <a:noAutofit/>
          </a:bodyPr>
          <a:lstStyle/>
          <a:p>
            <a:endParaRPr lang="en-US" sz="1600" dirty="0" smtClean="0">
              <a:solidFill>
                <a:srgbClr val="006600"/>
              </a:solidFill>
              <a:effectLst/>
            </a:endParaRPr>
          </a:p>
          <a:p>
            <a:r>
              <a:rPr lang="en-US" sz="2000" dirty="0" smtClean="0">
                <a:solidFill>
                  <a:srgbClr val="006600"/>
                </a:solidFill>
                <a:effectLst/>
              </a:rPr>
              <a:t>Be sure to have a firm outline and schedule to stay on track. </a:t>
            </a:r>
          </a:p>
          <a:p>
            <a:endParaRPr lang="en-US" sz="2000" dirty="0" smtClean="0">
              <a:solidFill>
                <a:srgbClr val="006600"/>
              </a:solidFill>
              <a:effectLst/>
            </a:endParaRPr>
          </a:p>
          <a:p>
            <a:r>
              <a:rPr lang="en-US" sz="2000" dirty="0" smtClean="0">
                <a:solidFill>
                  <a:srgbClr val="006600"/>
                </a:solidFill>
                <a:effectLst/>
              </a:rPr>
              <a:t>Be clear on what you expect of the students each week and use the Blackboard ANNOUNCEMENTS sections and send regular emails.</a:t>
            </a:r>
          </a:p>
          <a:p>
            <a:endParaRPr lang="en-US" sz="2000" dirty="0" smtClean="0">
              <a:solidFill>
                <a:srgbClr val="006600"/>
              </a:solidFill>
              <a:effectLst/>
            </a:endParaRPr>
          </a:p>
          <a:p>
            <a:r>
              <a:rPr lang="en-US" sz="2000" dirty="0" smtClean="0">
                <a:solidFill>
                  <a:srgbClr val="006600"/>
                </a:solidFill>
                <a:effectLst/>
              </a:rPr>
              <a:t>Remember that it is difficult to know student learning styles when you are in an online environment so have a variety of ways you present your information – PowerPoint – Videos, etc.</a:t>
            </a:r>
          </a:p>
          <a:p>
            <a:endParaRPr lang="en-US" sz="2000" dirty="0" smtClean="0">
              <a:solidFill>
                <a:srgbClr val="006600"/>
              </a:solidFill>
              <a:effectLst/>
            </a:endParaRPr>
          </a:p>
          <a:p>
            <a:r>
              <a:rPr lang="en-US" sz="2000" dirty="0" smtClean="0">
                <a:solidFill>
                  <a:srgbClr val="006600"/>
                </a:solidFill>
                <a:effectLst/>
              </a:rPr>
              <a:t>Have a current picture and or video of yourself within the course. </a:t>
            </a:r>
          </a:p>
          <a:p>
            <a:endParaRPr lang="en-US" sz="2000" dirty="0" smtClean="0">
              <a:solidFill>
                <a:srgbClr val="006600"/>
              </a:solidFill>
              <a:effectLst/>
            </a:endParaRPr>
          </a:p>
          <a:p>
            <a:r>
              <a:rPr lang="en-US" sz="2000" dirty="0" smtClean="0">
                <a:solidFill>
                  <a:srgbClr val="006600"/>
                </a:solidFill>
                <a:effectLst/>
              </a:rPr>
              <a:t>Be sure to have contact information. Even though the class is online – some students may want some one on one instruction.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305800" cy="4952999"/>
          </a:xfrm>
        </p:spPr>
        <p:txBody>
          <a:bodyPr>
            <a:noAutofit/>
          </a:bodyPr>
          <a:lstStyle/>
          <a:p>
            <a:r>
              <a:rPr lang="en-US" sz="2400" b="1" dirty="0" smtClean="0">
                <a:solidFill>
                  <a:srgbClr val="006600"/>
                </a:solidFill>
                <a:latin typeface="Arial" pitchFamily="34" charset="0"/>
                <a:cs typeface="Arial" pitchFamily="34" charset="0"/>
              </a:rPr>
              <a:t>Information Literacy </a:t>
            </a:r>
            <a:br>
              <a:rPr lang="en-US" sz="2400" b="1" dirty="0" smtClean="0">
                <a:solidFill>
                  <a:srgbClr val="006600"/>
                </a:solidFill>
                <a:latin typeface="Arial" pitchFamily="34" charset="0"/>
                <a:cs typeface="Arial" pitchFamily="34" charset="0"/>
              </a:rPr>
            </a:br>
            <a:r>
              <a:rPr lang="en-US" sz="2400" b="1" dirty="0" smtClean="0">
                <a:solidFill>
                  <a:srgbClr val="006600"/>
                </a:solidFill>
                <a:latin typeface="Arial" pitchFamily="34" charset="0"/>
                <a:cs typeface="Arial" pitchFamily="34" charset="0"/>
              </a:rPr>
              <a:t>+ Blackboard </a:t>
            </a:r>
            <a:br>
              <a:rPr lang="en-US" sz="2400" b="1" dirty="0" smtClean="0">
                <a:solidFill>
                  <a:srgbClr val="006600"/>
                </a:solidFill>
                <a:latin typeface="Arial" pitchFamily="34" charset="0"/>
                <a:cs typeface="Arial" pitchFamily="34" charset="0"/>
              </a:rPr>
            </a:br>
            <a:r>
              <a:rPr lang="en-US" sz="2400" b="1" dirty="0" smtClean="0">
                <a:solidFill>
                  <a:srgbClr val="006600"/>
                </a:solidFill>
                <a:latin typeface="Arial" pitchFamily="34" charset="0"/>
                <a:cs typeface="Arial" pitchFamily="34" charset="0"/>
              </a:rPr>
              <a:t>= a great way to reach on and off campus students.</a:t>
            </a:r>
            <a:r>
              <a:rPr lang="en-US" sz="3200" b="1" dirty="0" smtClean="0">
                <a:solidFill>
                  <a:srgbClr val="006600"/>
                </a:solidFill>
                <a:latin typeface="Arial" pitchFamily="34" charset="0"/>
                <a:cs typeface="Arial" pitchFamily="34" charset="0"/>
              </a:rPr>
              <a:t/>
            </a:r>
            <a:br>
              <a:rPr lang="en-US" sz="3200" b="1" dirty="0" smtClean="0">
                <a:solidFill>
                  <a:srgbClr val="006600"/>
                </a:solidFill>
                <a:latin typeface="Arial" pitchFamily="34" charset="0"/>
                <a:cs typeface="Arial" pitchFamily="34" charset="0"/>
              </a:rPr>
            </a:br>
            <a:r>
              <a:rPr lang="en-US" sz="1200" b="1" dirty="0" smtClean="0">
                <a:solidFill>
                  <a:srgbClr val="006600"/>
                </a:solidFill>
                <a:latin typeface="Arial" pitchFamily="34" charset="0"/>
                <a:cs typeface="Arial" pitchFamily="34" charset="0"/>
              </a:rPr>
              <a:t/>
            </a:r>
            <a:br>
              <a:rPr lang="en-US" sz="1200" b="1" dirty="0" smtClean="0">
                <a:solidFill>
                  <a:srgbClr val="006600"/>
                </a:solidFill>
                <a:latin typeface="Arial" pitchFamily="34" charset="0"/>
                <a:cs typeface="Arial" pitchFamily="34" charset="0"/>
              </a:rPr>
            </a:br>
            <a:r>
              <a:rPr lang="en-US" sz="1200" b="1" dirty="0" smtClean="0">
                <a:solidFill>
                  <a:srgbClr val="006600"/>
                </a:solidFill>
                <a:latin typeface="Arial" pitchFamily="34" charset="0"/>
                <a:cs typeface="Arial" pitchFamily="34" charset="0"/>
              </a:rPr>
              <a:t/>
            </a:r>
            <a:br>
              <a:rPr lang="en-US" sz="1200" b="1" dirty="0" smtClean="0">
                <a:solidFill>
                  <a:srgbClr val="006600"/>
                </a:solidFill>
                <a:latin typeface="Arial" pitchFamily="34" charset="0"/>
                <a:cs typeface="Arial" pitchFamily="34" charset="0"/>
              </a:rPr>
            </a:br>
            <a:r>
              <a:rPr lang="en-US" sz="1200" b="1" dirty="0" smtClean="0">
                <a:solidFill>
                  <a:srgbClr val="006600"/>
                </a:solidFill>
                <a:latin typeface="Arial" pitchFamily="34" charset="0"/>
                <a:cs typeface="Arial" pitchFamily="34" charset="0"/>
              </a:rPr>
              <a:t/>
            </a:r>
            <a:br>
              <a:rPr lang="en-US" sz="1200" b="1" dirty="0" smtClean="0">
                <a:solidFill>
                  <a:srgbClr val="006600"/>
                </a:solidFill>
                <a:latin typeface="Arial" pitchFamily="34" charset="0"/>
                <a:cs typeface="Arial" pitchFamily="34" charset="0"/>
              </a:rPr>
            </a:br>
            <a:r>
              <a:rPr lang="en-US" sz="1200" b="1" dirty="0" smtClean="0">
                <a:solidFill>
                  <a:srgbClr val="006600"/>
                </a:solidFill>
                <a:cs typeface="Arial" pitchFamily="34" charset="0"/>
              </a:rPr>
              <a:t> Jane Verostek </a:t>
            </a:r>
            <a:br>
              <a:rPr lang="en-US" sz="1200" b="1" dirty="0" smtClean="0">
                <a:solidFill>
                  <a:srgbClr val="006600"/>
                </a:solidFill>
                <a:cs typeface="Arial" pitchFamily="34" charset="0"/>
              </a:rPr>
            </a:br>
            <a:r>
              <a:rPr lang="en-US" sz="1200" b="1" dirty="0" smtClean="0">
                <a:solidFill>
                  <a:srgbClr val="006600"/>
                </a:solidFill>
                <a:cs typeface="Arial" pitchFamily="34" charset="0"/>
              </a:rPr>
              <a:t>Associate Librarian </a:t>
            </a:r>
            <a:br>
              <a:rPr lang="en-US" sz="1200" b="1" dirty="0" smtClean="0">
                <a:solidFill>
                  <a:srgbClr val="006600"/>
                </a:solidFill>
                <a:cs typeface="Arial" pitchFamily="34" charset="0"/>
              </a:rPr>
            </a:br>
            <a:r>
              <a:rPr lang="en-US" sz="1200" b="1" dirty="0" smtClean="0">
                <a:solidFill>
                  <a:srgbClr val="006600"/>
                </a:solidFill>
                <a:cs typeface="Arial" pitchFamily="34" charset="0"/>
              </a:rPr>
              <a:t>SUNY College of Environmental Science and Forestry </a:t>
            </a:r>
            <a:br>
              <a:rPr lang="en-US" sz="1200" b="1" dirty="0" smtClean="0">
                <a:solidFill>
                  <a:srgbClr val="006600"/>
                </a:solidFill>
                <a:cs typeface="Arial" pitchFamily="34" charset="0"/>
              </a:rPr>
            </a:br>
            <a:r>
              <a:rPr lang="en-US" sz="1200" b="1" dirty="0" smtClean="0">
                <a:solidFill>
                  <a:srgbClr val="006600"/>
                </a:solidFill>
                <a:cs typeface="Arial" pitchFamily="34" charset="0"/>
              </a:rPr>
              <a:t>Moon Library </a:t>
            </a:r>
            <a:br>
              <a:rPr lang="en-US" sz="1200" b="1" dirty="0" smtClean="0">
                <a:solidFill>
                  <a:srgbClr val="006600"/>
                </a:solidFill>
                <a:cs typeface="Arial" pitchFamily="34" charset="0"/>
              </a:rPr>
            </a:br>
            <a:r>
              <a:rPr lang="en-US" sz="1200" b="1" dirty="0" smtClean="0">
                <a:solidFill>
                  <a:srgbClr val="006600"/>
                </a:solidFill>
                <a:cs typeface="Arial" pitchFamily="34" charset="0"/>
              </a:rPr>
              <a:t>jmveros@esf.edu </a:t>
            </a:r>
            <a:br>
              <a:rPr lang="en-US" sz="1200" b="1" dirty="0" smtClean="0">
                <a:solidFill>
                  <a:srgbClr val="006600"/>
                </a:solidFill>
                <a:cs typeface="Arial" pitchFamily="34" charset="0"/>
              </a:rPr>
            </a:br>
            <a:r>
              <a:rPr lang="en-US" sz="1200" b="1" dirty="0" smtClean="0">
                <a:solidFill>
                  <a:srgbClr val="006600"/>
                </a:solidFill>
                <a:cs typeface="Arial" pitchFamily="34" charset="0"/>
              </a:rPr>
              <a:t>online @ SUNY ESF’s TV Channel</a:t>
            </a:r>
            <a:br>
              <a:rPr lang="en-US" sz="1200" b="1" dirty="0" smtClean="0">
                <a:solidFill>
                  <a:srgbClr val="006600"/>
                </a:solidFill>
                <a:cs typeface="Arial" pitchFamily="34" charset="0"/>
              </a:rPr>
            </a:br>
            <a:r>
              <a:rPr lang="en-US" sz="1400" b="1" dirty="0" smtClean="0">
                <a:solidFill>
                  <a:srgbClr val="006600"/>
                </a:solidFill>
              </a:rPr>
              <a:t>http://tinyurl.com/Library411 </a:t>
            </a:r>
            <a: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t/>
            </a:r>
            <a:b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br>
            <a:endParaRPr lang="en-US" sz="1800" b="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33400" y="457200"/>
            <a:ext cx="8001000" cy="830997"/>
          </a:xfrm>
          <a:prstGeom prst="rect">
            <a:avLst/>
          </a:prstGeom>
          <a:noFill/>
        </p:spPr>
        <p:txBody>
          <a:bodyPr wrap="square" rtlCol="0">
            <a:spAutoFit/>
          </a:bodyPr>
          <a:lstStyle/>
          <a:p>
            <a:pPr algn="ctr"/>
            <a:r>
              <a:rPr lang="en-US" sz="4800" dirty="0" smtClean="0">
                <a:solidFill>
                  <a:srgbClr val="006600"/>
                </a:solidFill>
              </a:rPr>
              <a:t>THANK YOU &amp; QUESTIONS?</a:t>
            </a:r>
            <a:endParaRPr lang="en-US" sz="4800" dirty="0">
              <a:solidFill>
                <a:srgbClr val="0066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609600"/>
          </a:xfrm>
        </p:spPr>
        <p:txBody>
          <a:bodyPr>
            <a:noAutofit/>
          </a:bodyPr>
          <a:lstStyle/>
          <a:p>
            <a:pPr algn="ctr"/>
            <a:r>
              <a:rPr lang="en-US" dirty="0" smtClean="0">
                <a:solidFill>
                  <a:srgbClr val="006600"/>
                </a:solidFill>
              </a:rPr>
              <a:t>Blackboard – Our Story </a:t>
            </a:r>
            <a:r>
              <a:rPr lang="en-US" sz="2000" dirty="0" smtClean="0">
                <a:solidFill>
                  <a:srgbClr val="006600"/>
                </a:solidFill>
              </a:rPr>
              <a:t>http://www.blackboard.com/About-Bb/Our-Story.aspx</a:t>
            </a:r>
            <a:endParaRPr lang="en-US" dirty="0">
              <a:solidFill>
                <a:srgbClr val="006600"/>
              </a:solidFill>
              <a:latin typeface="Arial" pitchFamily="34" charset="0"/>
              <a:cs typeface="Arial" pitchFamily="34" charset="0"/>
            </a:endParaRPr>
          </a:p>
        </p:txBody>
      </p:sp>
      <p:pic>
        <p:nvPicPr>
          <p:cNvPr id="4" name="Picture 3"/>
          <p:cNvPicPr/>
          <p:nvPr/>
        </p:nvPicPr>
        <p:blipFill>
          <a:blip r:embed="rId2" cstate="print"/>
          <a:srcRect l="12821" t="15303" r="13942" b="6069"/>
          <a:stretch>
            <a:fillRect/>
          </a:stretch>
        </p:blipFill>
        <p:spPr bwMode="auto">
          <a:xfrm>
            <a:off x="762000" y="1524000"/>
            <a:ext cx="7924799"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pPr algn="ctr"/>
            <a:r>
              <a:rPr lang="en-US" dirty="0" smtClean="0">
                <a:solidFill>
                  <a:srgbClr val="006600"/>
                </a:solidFill>
              </a:rPr>
              <a:t>Blackboard</a:t>
            </a:r>
            <a:endParaRPr lang="en-US" dirty="0">
              <a:solidFill>
                <a:srgbClr val="006600"/>
              </a:solidFill>
              <a:latin typeface="Arial" pitchFamily="34" charset="0"/>
              <a:cs typeface="Arial" pitchFamily="34" charset="0"/>
            </a:endParaRPr>
          </a:p>
        </p:txBody>
      </p:sp>
      <p:pic>
        <p:nvPicPr>
          <p:cNvPr id="4" name="Picture 3"/>
          <p:cNvPicPr/>
          <p:nvPr/>
        </p:nvPicPr>
        <p:blipFill>
          <a:blip r:embed="rId2" cstate="print"/>
          <a:srcRect l="12821" r="15705" b="14615"/>
          <a:stretch>
            <a:fillRect/>
          </a:stretch>
        </p:blipFill>
        <p:spPr bwMode="auto">
          <a:xfrm>
            <a:off x="838200" y="1447800"/>
            <a:ext cx="7772400"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609600"/>
          </a:xfrm>
        </p:spPr>
        <p:txBody>
          <a:bodyPr>
            <a:noAutofit/>
          </a:bodyPr>
          <a:lstStyle/>
          <a:p>
            <a:pPr algn="ctr"/>
            <a:r>
              <a:rPr lang="en-US" dirty="0" smtClean="0">
                <a:solidFill>
                  <a:srgbClr val="006600"/>
                </a:solidFill>
              </a:rPr>
              <a:t>ANGEL</a:t>
            </a:r>
            <a:endParaRPr lang="en-US" dirty="0">
              <a:solidFill>
                <a:srgbClr val="006600"/>
              </a:solidFill>
              <a:latin typeface="Arial" pitchFamily="34" charset="0"/>
              <a:cs typeface="Arial" pitchFamily="34" charset="0"/>
            </a:endParaRPr>
          </a:p>
        </p:txBody>
      </p:sp>
      <p:pic>
        <p:nvPicPr>
          <p:cNvPr id="3" name="Picture 2"/>
          <p:cNvPicPr/>
          <p:nvPr/>
        </p:nvPicPr>
        <p:blipFill>
          <a:blip r:embed="rId2" cstate="print"/>
          <a:srcRect l="20834" t="36147" r="40865" b="23219"/>
          <a:stretch>
            <a:fillRect/>
          </a:stretch>
        </p:blipFill>
        <p:spPr bwMode="auto">
          <a:xfrm>
            <a:off x="762000" y="1219200"/>
            <a:ext cx="7924800" cy="5410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pPr algn="ctr"/>
            <a:r>
              <a:rPr lang="en-US" sz="2800" dirty="0" smtClean="0">
                <a:solidFill>
                  <a:srgbClr val="006600"/>
                </a:solidFill>
              </a:rPr>
              <a:t>December 2010 </a:t>
            </a:r>
            <a:br>
              <a:rPr lang="en-US" sz="2800" dirty="0" smtClean="0">
                <a:solidFill>
                  <a:srgbClr val="006600"/>
                </a:solidFill>
              </a:rPr>
            </a:br>
            <a:r>
              <a:rPr lang="en-US" sz="2400" dirty="0" smtClean="0">
                <a:solidFill>
                  <a:srgbClr val="006600"/>
                </a:solidFill>
                <a:effectLst/>
              </a:rPr>
              <a:t>Blackboard software and services are used by over 9,300 institutions in more than 60 countries </a:t>
            </a:r>
            <a:endParaRPr lang="en-US" sz="2800" dirty="0">
              <a:solidFill>
                <a:srgbClr val="006600"/>
              </a:solidFill>
              <a:effectLst/>
              <a:latin typeface="Arial" pitchFamily="34" charset="0"/>
              <a:cs typeface="Arial" pitchFamily="34" charset="0"/>
            </a:endParaRPr>
          </a:p>
        </p:txBody>
      </p:sp>
      <p:pic>
        <p:nvPicPr>
          <p:cNvPr id="4" name="Picture 3"/>
          <p:cNvPicPr/>
          <p:nvPr/>
        </p:nvPicPr>
        <p:blipFill>
          <a:blip r:embed="rId2" cstate="print"/>
          <a:srcRect t="19789" r="2083" b="2902"/>
          <a:stretch>
            <a:fillRect/>
          </a:stretch>
        </p:blipFill>
        <p:spPr bwMode="auto">
          <a:xfrm>
            <a:off x="838200" y="1752600"/>
            <a:ext cx="7772400" cy="480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609600"/>
          </a:xfrm>
        </p:spPr>
        <p:txBody>
          <a:bodyPr>
            <a:noAutofit/>
          </a:bodyPr>
          <a:lstStyle/>
          <a:p>
            <a:pPr algn="ctr"/>
            <a:r>
              <a:rPr lang="en-US" dirty="0" smtClean="0">
                <a:solidFill>
                  <a:srgbClr val="006600"/>
                </a:solidFill>
              </a:rPr>
              <a:t>Blackboard – Our Story </a:t>
            </a:r>
            <a:r>
              <a:rPr lang="en-US" sz="2000" dirty="0" smtClean="0">
                <a:solidFill>
                  <a:srgbClr val="006600"/>
                </a:solidFill>
              </a:rPr>
              <a:t>http://www.blackboard.com/About-Bb/Our-Story.aspx</a:t>
            </a:r>
            <a:endParaRPr lang="en-US" dirty="0">
              <a:solidFill>
                <a:srgbClr val="006600"/>
              </a:solidFill>
              <a:latin typeface="Arial" pitchFamily="34" charset="0"/>
              <a:cs typeface="Arial" pitchFamily="34" charset="0"/>
            </a:endParaRPr>
          </a:p>
        </p:txBody>
      </p:sp>
      <p:pic>
        <p:nvPicPr>
          <p:cNvPr id="5" name="Picture 4"/>
          <p:cNvPicPr/>
          <p:nvPr/>
        </p:nvPicPr>
        <p:blipFill>
          <a:blip r:embed="rId2" cstate="print"/>
          <a:srcRect l="11859" r="14263" b="3590"/>
          <a:stretch>
            <a:fillRect/>
          </a:stretch>
        </p:blipFill>
        <p:spPr bwMode="auto">
          <a:xfrm>
            <a:off x="762000" y="1524000"/>
            <a:ext cx="7772400"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1347</Words>
  <Application>Microsoft Office PowerPoint</Application>
  <PresentationFormat>On-screen Show (4:3)</PresentationFormat>
  <Paragraphs>201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Information Literacy  + Blackboard  = a great way to reach on and off campus students.     Jane Verostek  Associate Librarian  SUNY College of Environmental Science and Forestry  Moon Library  jmveros@esf.edu  online @ SUNY ESF’s TV Channel http://tinyurl.com/Library411  </vt:lpstr>
      <vt:lpstr>Blackboard Overview - Timeline </vt:lpstr>
      <vt:lpstr>Slide 3</vt:lpstr>
      <vt:lpstr>Blackboard – Our Story http://www.blackboard.com/About-Bb/Our-Story.aspx</vt:lpstr>
      <vt:lpstr>Blackboard – Our Story http://www.blackboard.com/About-Bb/Our-Story.aspx</vt:lpstr>
      <vt:lpstr>Blackboard</vt:lpstr>
      <vt:lpstr>ANGEL</vt:lpstr>
      <vt:lpstr>December 2010  Blackboard software and services are used by over 9,300 institutions in more than 60 countries </vt:lpstr>
      <vt:lpstr>Blackboard – Our Story http://www.blackboard.com/About-Bb/Our-Story.aspx</vt:lpstr>
      <vt:lpstr>SUNY ESF’s Information Literacy class  and Blackboard</vt:lpstr>
      <vt:lpstr>SUNY ESF – Info Lit - The NUMBERS!</vt:lpstr>
      <vt:lpstr>ESF 200 Information Literacy</vt:lpstr>
      <vt:lpstr>TIPS for setting up Blackboard.   </vt:lpstr>
      <vt:lpstr>ESF 200 Information Literacy</vt:lpstr>
      <vt:lpstr>BLOGS</vt:lpstr>
      <vt:lpstr>BLOGS</vt:lpstr>
      <vt:lpstr>Beyond TEXT in BLOGS</vt:lpstr>
      <vt:lpstr>BLOG – What a library means to me</vt:lpstr>
      <vt:lpstr>Beyond TEXT in BLOGS</vt:lpstr>
      <vt:lpstr>BLOG – What word comes to mind when you hear the word DATABASE?</vt:lpstr>
      <vt:lpstr>Beyond TEXT in BLOGS</vt:lpstr>
      <vt:lpstr>BLOG – Draw the Internet!</vt:lpstr>
      <vt:lpstr>TIPS for setting up coursework - units</vt:lpstr>
      <vt:lpstr>TIPS for setting up coursework - units</vt:lpstr>
      <vt:lpstr>Library 411 Instructional Video Series</vt:lpstr>
      <vt:lpstr>Library 411 Instructional Video Series</vt:lpstr>
      <vt:lpstr>Library 411 Instructional Video Series</vt:lpstr>
      <vt:lpstr>Library 411 Instructional Video Series</vt:lpstr>
      <vt:lpstr>Example of Unit 1 – Library Basics</vt:lpstr>
      <vt:lpstr>Example of Unit 2 – Resource Literature</vt:lpstr>
      <vt:lpstr>Example of Unit 3 – Topic Selection</vt:lpstr>
      <vt:lpstr>Example of Unit 4 – Library Catalog Searching</vt:lpstr>
      <vt:lpstr>Example of Unit 5 – Serial Literature</vt:lpstr>
      <vt:lpstr>Example of Unit 6 – Internet Searching</vt:lpstr>
      <vt:lpstr>Example of Unit 7 – Bibliographies</vt:lpstr>
      <vt:lpstr>Example of Unit 7 – Final Project</vt:lpstr>
      <vt:lpstr>Links – Sites related to my Internet Searching Unit</vt:lpstr>
      <vt:lpstr>Links – Sites related to my Internet Searching Unit</vt:lpstr>
      <vt:lpstr>Things to remember</vt:lpstr>
      <vt:lpstr>Things to remember</vt:lpstr>
      <vt:lpstr>Information Literacy  + Blackboard  = a great way to reach on and off campus students.     Jane Verostek  Associate Librarian  SUNY College of Environmental Science and Forestry  Moon Library  jmveros@esf.edu  online @ SUNY ESF’s TV Channel http://tinyurl.com/Library411  </vt:lpstr>
    </vt:vector>
  </TitlesOfParts>
  <Company>SUNY ESF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Journal Articles</dc:title>
  <dc:creator>Jane Verostek</dc:creator>
  <cp:lastModifiedBy>Jane Verostek</cp:lastModifiedBy>
  <cp:revision>454</cp:revision>
  <dcterms:created xsi:type="dcterms:W3CDTF">2012-02-27T18:32:02Z</dcterms:created>
  <dcterms:modified xsi:type="dcterms:W3CDTF">2013-09-16T20:50:16Z</dcterms:modified>
</cp:coreProperties>
</file>