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400" r:id="rId3"/>
    <p:sldId id="411" r:id="rId4"/>
    <p:sldId id="412" r:id="rId5"/>
    <p:sldId id="415" r:id="rId6"/>
    <p:sldId id="444" r:id="rId7"/>
    <p:sldId id="416" r:id="rId8"/>
    <p:sldId id="445" r:id="rId9"/>
    <p:sldId id="421" r:id="rId10"/>
    <p:sldId id="422" r:id="rId11"/>
    <p:sldId id="446" r:id="rId12"/>
    <p:sldId id="449" r:id="rId13"/>
    <p:sldId id="420" r:id="rId14"/>
    <p:sldId id="418" r:id="rId15"/>
    <p:sldId id="443" r:id="rId16"/>
    <p:sldId id="451" r:id="rId17"/>
    <p:sldId id="423" r:id="rId18"/>
    <p:sldId id="424" r:id="rId19"/>
    <p:sldId id="447" r:id="rId20"/>
    <p:sldId id="450" r:id="rId21"/>
    <p:sldId id="427" r:id="rId22"/>
    <p:sldId id="410" r:id="rId23"/>
    <p:sldId id="442"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CC00CC"/>
    <a:srgbClr val="FF9933"/>
    <a:srgbClr val="0066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7" autoAdjust="0"/>
    <p:restoredTop sz="94647" autoAdjust="0"/>
  </p:normalViewPr>
  <p:slideViewPr>
    <p:cSldViewPr>
      <p:cViewPr varScale="1">
        <p:scale>
          <a:sx n="100" d="100"/>
          <a:sy n="100" d="100"/>
        </p:scale>
        <p:origin x="-510" y="-90"/>
      </p:cViewPr>
      <p:guideLst>
        <p:guide orient="horz" pos="2160"/>
        <p:guide pos="2880"/>
      </p:guideLst>
    </p:cSldViewPr>
  </p:slideViewPr>
  <p:outlineViewPr>
    <p:cViewPr>
      <p:scale>
        <a:sx n="33" d="100"/>
        <a:sy n="33" d="100"/>
      </p:scale>
      <p:origin x="36" y="478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2" tIns="46581" rIns="93162" bIns="46581" rtlCol="0"/>
          <a:lstStyle>
            <a:lvl1pPr algn="r">
              <a:defRPr sz="1200"/>
            </a:lvl1pPr>
          </a:lstStyle>
          <a:p>
            <a:fld id="{5641949C-2E74-422A-94FD-B9CA42F29BEA}" type="datetimeFigureOut">
              <a:rPr lang="en-US" smtClean="0"/>
              <a:pPr/>
              <a:t>9/23/2013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2" tIns="46581" rIns="93162" bIns="465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2" tIns="46581" rIns="93162" bIns="46581" rtlCol="0" anchor="b"/>
          <a:lstStyle>
            <a:lvl1pPr algn="r">
              <a:defRPr sz="1200"/>
            </a:lvl1pPr>
          </a:lstStyle>
          <a:p>
            <a:fld id="{BF7767CE-5826-4667-B8A6-720FEE2E0489}" type="slidenum">
              <a:rPr lang="en-US" smtClean="0"/>
              <a:pPr/>
              <a:t>‹#›</a:t>
            </a:fld>
            <a:endParaRPr lang="en-US" dirty="0"/>
          </a:p>
        </p:txBody>
      </p:sp>
    </p:spTree>
    <p:extLst>
      <p:ext uri="{BB962C8B-B14F-4D97-AF65-F5344CB8AC3E}">
        <p14:creationId xmlns:p14="http://schemas.microsoft.com/office/powerpoint/2010/main" xmlns="" val="12283980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374CE4-8D3E-43E9-B520-C4006DB2E6A7}" type="datetimeFigureOut">
              <a:rPr lang="en-US" smtClean="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74CE4-8D3E-43E9-B520-C4006DB2E6A7}" type="datetimeFigureOut">
              <a:rPr lang="en-US" smtClean="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74CE4-8D3E-43E9-B520-C4006DB2E6A7}" type="datetimeFigureOut">
              <a:rPr lang="en-US" smtClean="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8038"/>
          </a:xfrm>
        </p:spPr>
        <p:txBody>
          <a:bodyPr>
            <a:normAutofit/>
          </a:bodyPr>
          <a:lstStyle>
            <a:lvl1pPr algn="l">
              <a:defRPr sz="4000" b="1">
                <a:solidFill>
                  <a:srgbClr val="FFC000"/>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24000"/>
            <a:ext cx="7772400" cy="4648200"/>
          </a:xfrm>
          <a:prstGeom prst="rect">
            <a:avLst/>
          </a:prstGeom>
        </p:spPr>
        <p:txBody>
          <a:bodyPr/>
          <a:lstStyle>
            <a:lvl1pPr>
              <a:defRPr sz="3000">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a:defRPr>
                <a:solidFill>
                  <a:schemeClr val="bg1"/>
                </a:solidFill>
                <a:effectLst>
                  <a:outerShdw blurRad="38100" dist="38100" dir="2700000" algn="tl">
                    <a:srgbClr val="000000">
                      <a:alpha val="43137"/>
                    </a:srgbClr>
                  </a:outerShdw>
                </a:effectLst>
                <a:latin typeface="Arial" pitchFamily="34" charset="0"/>
                <a:cs typeface="Arial" pitchFamily="34" charset="0"/>
              </a:defRPr>
            </a:lvl2pPr>
            <a:lvl3pPr>
              <a:defRPr>
                <a:solidFill>
                  <a:schemeClr val="bg1"/>
                </a:solidFill>
                <a:effectLst>
                  <a:outerShdw blurRad="38100" dist="38100" dir="2700000" algn="tl">
                    <a:srgbClr val="000000">
                      <a:alpha val="43137"/>
                    </a:srgbClr>
                  </a:outerShdw>
                </a:effectLst>
                <a:latin typeface="Arial" pitchFamily="34" charset="0"/>
                <a:cs typeface="Arial" pitchFamily="34" charset="0"/>
              </a:defRPr>
            </a:lvl3pPr>
            <a:lvl4pPr>
              <a:defRPr>
                <a:solidFill>
                  <a:schemeClr val="bg1"/>
                </a:solidFill>
                <a:effectLst>
                  <a:outerShdw blurRad="38100" dist="38100" dir="2700000" algn="tl">
                    <a:srgbClr val="000000">
                      <a:alpha val="43137"/>
                    </a:srgbClr>
                  </a:outerShdw>
                </a:effectLst>
                <a:latin typeface="Arial" pitchFamily="34" charset="0"/>
                <a:cs typeface="Arial" pitchFamily="34" charset="0"/>
              </a:defRPr>
            </a:lvl4pPr>
            <a:lvl5pPr>
              <a:defRPr>
                <a:solidFill>
                  <a:schemeClr val="bg1"/>
                </a:solidFill>
                <a:effectLst>
                  <a:outerShdw blurRad="38100" dist="38100" dir="2700000" algn="tl">
                    <a:srgbClr val="000000">
                      <a:alpha val="43137"/>
                    </a:srgbClr>
                  </a:outerShdw>
                </a:effectLst>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374CE4-8D3E-43E9-B520-C4006DB2E6A7}" type="datetimeFigureOut">
              <a:rPr lang="en-US" smtClean="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74CE4-8D3E-43E9-B520-C4006DB2E6A7}" type="datetimeFigureOut">
              <a:rPr lang="en-US" smtClean="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74CE4-8D3E-43E9-B520-C4006DB2E6A7}" type="datetimeFigureOut">
              <a:rPr lang="en-US" smtClean="0"/>
              <a:pPr/>
              <a:t>9/23/2013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74CE4-8D3E-43E9-B520-C4006DB2E6A7}" type="datetimeFigureOut">
              <a:rPr lang="en-US" smtClean="0"/>
              <a:pPr/>
              <a:t>9/23/2013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374CE4-8D3E-43E9-B520-C4006DB2E6A7}" type="datetimeFigureOut">
              <a:rPr lang="en-US" smtClean="0"/>
              <a:pPr/>
              <a:t>9/23/2013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74CE4-8D3E-43E9-B520-C4006DB2E6A7}" type="datetimeFigureOut">
              <a:rPr lang="en-US" smtClean="0"/>
              <a:pPr/>
              <a:t>9/23/2013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74CE4-8D3E-43E9-B520-C4006DB2E6A7}" type="datetimeFigureOut">
              <a:rPr lang="en-US" smtClean="0"/>
              <a:pPr/>
              <a:t>9/23/2013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74CE4-8D3E-43E9-B520-C4006DB2E6A7}" type="datetimeFigureOut">
              <a:rPr lang="en-US" smtClean="0"/>
              <a:pPr/>
              <a:t>9/23/2013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1AA436-9249-4683-B294-2D74738390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3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74CE4-8D3E-43E9-B520-C4006DB2E6A7}" type="datetimeFigureOut">
              <a:rPr lang="en-US" smtClean="0"/>
              <a:pPr/>
              <a:t>9/23/2013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AA436-9249-4683-B294-2D74738390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tagxedo.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agxedo.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anyoudrawtheinternet.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inyurl.com/Library41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nimoto.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animoto.com/play/ZkOWitxITifyDzYVSYbFpQ" TargetMode="External"/><Relationship Id="rId3" Type="http://schemas.openxmlformats.org/officeDocument/2006/relationships/hyperlink" Target="http://animoto.com/play/XOK8ciHPg2QaGbWvsIKWkA" TargetMode="External"/><Relationship Id="rId7" Type="http://schemas.openxmlformats.org/officeDocument/2006/relationships/hyperlink" Target="http://animoto.com/play/pvjbTzsBM4xIlPguDZkm4g" TargetMode="External"/><Relationship Id="rId2" Type="http://schemas.openxmlformats.org/officeDocument/2006/relationships/hyperlink" Target="http://animoto.com/play/80KFhTwyr9NdCzG83HUxQQ" TargetMode="External"/><Relationship Id="rId1" Type="http://schemas.openxmlformats.org/officeDocument/2006/relationships/slideLayout" Target="../slideLayouts/slideLayout2.xml"/><Relationship Id="rId6" Type="http://schemas.openxmlformats.org/officeDocument/2006/relationships/hyperlink" Target="http://animoto.com/play/LLqM70Qg3xFGbZHcwKl1Bg" TargetMode="External"/><Relationship Id="rId5" Type="http://schemas.openxmlformats.org/officeDocument/2006/relationships/hyperlink" Target="http://animoto.com/play/PVXO6I3ypry8LNGaFcVOlQ" TargetMode="External"/><Relationship Id="rId4" Type="http://schemas.openxmlformats.org/officeDocument/2006/relationships/hyperlink" Target="http://animoto.com/play/bW4C1hQ0pIVLijBJDi9Zsw"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ics4learning.com/" TargetMode="External"/><Relationship Id="rId2" Type="http://schemas.openxmlformats.org/officeDocument/2006/relationships/hyperlink" Target="http://www.flickr.com/creativecommo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1"/>
            <a:ext cx="8305800" cy="4876799"/>
          </a:xfrm>
        </p:spPr>
        <p:txBody>
          <a:bodyPr>
            <a:noAutofit/>
          </a:bodyPr>
          <a:lstStyle/>
          <a:p>
            <a:r>
              <a:rPr lang="en-US" sz="4000" dirty="0" smtClean="0">
                <a:solidFill>
                  <a:srgbClr val="006600"/>
                </a:solidFill>
              </a:rPr>
              <a:t>Ready – Set – ACTION! </a:t>
            </a:r>
            <a:br>
              <a:rPr lang="en-US" sz="4000" dirty="0" smtClean="0">
                <a:solidFill>
                  <a:srgbClr val="006600"/>
                </a:solidFill>
              </a:rPr>
            </a:br>
            <a:r>
              <a:rPr lang="en-US" sz="4000" dirty="0" smtClean="0">
                <a:solidFill>
                  <a:srgbClr val="006600"/>
                </a:solidFill>
              </a:rPr>
              <a:t>Jumpstart your information literacy classes with visual blogs using videos, photos and more!</a:t>
            </a:r>
            <a:r>
              <a:rPr lang="en-US" sz="4800" b="1" dirty="0" smtClean="0">
                <a:solidFill>
                  <a:srgbClr val="006600"/>
                </a:solidFill>
                <a:latin typeface="Arial" pitchFamily="34" charset="0"/>
                <a:cs typeface="Arial" pitchFamily="34" charset="0"/>
              </a:rPr>
              <a:t/>
            </a:r>
            <a:br>
              <a:rPr lang="en-US" sz="4800" b="1" dirty="0" smtClean="0">
                <a:solidFill>
                  <a:srgbClr val="006600"/>
                </a:solidFill>
                <a:latin typeface="Arial" pitchFamily="34" charset="0"/>
                <a:cs typeface="Arial" pitchFamily="34" charset="0"/>
              </a:rPr>
            </a:br>
            <a:r>
              <a:rPr lang="en-US" sz="2000" b="1" dirty="0" smtClean="0">
                <a:solidFill>
                  <a:srgbClr val="006600"/>
                </a:solidFill>
                <a:latin typeface="Arial" pitchFamily="34" charset="0"/>
                <a:cs typeface="Arial" pitchFamily="34" charset="0"/>
              </a:rPr>
              <a:t/>
            </a:r>
            <a:br>
              <a:rPr lang="en-US" sz="2000" b="1" dirty="0" smtClean="0">
                <a:solidFill>
                  <a:srgbClr val="006600"/>
                </a:solidFill>
                <a:latin typeface="Arial" pitchFamily="34" charset="0"/>
                <a:cs typeface="Arial" pitchFamily="34" charset="0"/>
              </a:rPr>
            </a:br>
            <a:r>
              <a:rPr lang="en-US" sz="2000" b="1" dirty="0" smtClean="0">
                <a:solidFill>
                  <a:srgbClr val="006600"/>
                </a:solidFill>
                <a:latin typeface="Arial" pitchFamily="34" charset="0"/>
                <a:cs typeface="Arial" pitchFamily="34" charset="0"/>
              </a:rPr>
              <a:t/>
            </a:r>
            <a:br>
              <a:rPr lang="en-US" sz="2000" b="1" dirty="0" smtClean="0">
                <a:solidFill>
                  <a:srgbClr val="006600"/>
                </a:solidFill>
                <a:latin typeface="Arial" pitchFamily="34" charset="0"/>
                <a:cs typeface="Arial" pitchFamily="34" charset="0"/>
              </a:rPr>
            </a:br>
            <a:r>
              <a:rPr lang="en-US" sz="2000" b="1" dirty="0" smtClean="0">
                <a:solidFill>
                  <a:srgbClr val="006600"/>
                </a:solidFill>
                <a:latin typeface="Arial" pitchFamily="34" charset="0"/>
                <a:cs typeface="Arial" pitchFamily="34" charset="0"/>
              </a:rPr>
              <a:t/>
            </a:r>
            <a:br>
              <a:rPr lang="en-US" sz="2000" b="1" dirty="0" smtClean="0">
                <a:solidFill>
                  <a:srgbClr val="006600"/>
                </a:solidFill>
                <a:latin typeface="Arial" pitchFamily="34" charset="0"/>
                <a:cs typeface="Arial" pitchFamily="34" charset="0"/>
              </a:rPr>
            </a:br>
            <a:r>
              <a:rPr lang="en-US" sz="1800" b="1" dirty="0" smtClean="0">
                <a:solidFill>
                  <a:srgbClr val="006600"/>
                </a:solidFill>
                <a:cs typeface="Arial" pitchFamily="34" charset="0"/>
              </a:rPr>
              <a:t> Jane Verostek </a:t>
            </a:r>
            <a:br>
              <a:rPr lang="en-US" sz="1800" b="1" dirty="0" smtClean="0">
                <a:solidFill>
                  <a:srgbClr val="006600"/>
                </a:solidFill>
                <a:cs typeface="Arial" pitchFamily="34" charset="0"/>
              </a:rPr>
            </a:br>
            <a:r>
              <a:rPr lang="en-US" sz="1800" b="1" dirty="0" smtClean="0">
                <a:solidFill>
                  <a:srgbClr val="006600"/>
                </a:solidFill>
                <a:cs typeface="Arial" pitchFamily="34" charset="0"/>
              </a:rPr>
              <a:t>Associate Librarian </a:t>
            </a:r>
            <a:br>
              <a:rPr lang="en-US" sz="1800" b="1" dirty="0" smtClean="0">
                <a:solidFill>
                  <a:srgbClr val="006600"/>
                </a:solidFill>
                <a:cs typeface="Arial" pitchFamily="34" charset="0"/>
              </a:rPr>
            </a:br>
            <a:r>
              <a:rPr lang="en-US" sz="1800" b="1" dirty="0" smtClean="0">
                <a:solidFill>
                  <a:srgbClr val="006600"/>
                </a:solidFill>
                <a:cs typeface="Arial" pitchFamily="34" charset="0"/>
              </a:rPr>
              <a:t>SUNY College of Environmental Science and Forestry </a:t>
            </a:r>
            <a:br>
              <a:rPr lang="en-US" sz="1800" b="1" dirty="0" smtClean="0">
                <a:solidFill>
                  <a:srgbClr val="006600"/>
                </a:solidFill>
                <a:cs typeface="Arial" pitchFamily="34" charset="0"/>
              </a:rPr>
            </a:br>
            <a:r>
              <a:rPr lang="en-US" sz="1800" b="1" dirty="0" smtClean="0">
                <a:solidFill>
                  <a:srgbClr val="006600"/>
                </a:solidFill>
                <a:cs typeface="Arial" pitchFamily="34" charset="0"/>
              </a:rPr>
              <a:t>Moon Library </a:t>
            </a:r>
            <a:br>
              <a:rPr lang="en-US" sz="1800" b="1" dirty="0" smtClean="0">
                <a:solidFill>
                  <a:srgbClr val="006600"/>
                </a:solidFill>
                <a:cs typeface="Arial" pitchFamily="34" charset="0"/>
              </a:rPr>
            </a:br>
            <a:r>
              <a:rPr lang="en-US" sz="1800" b="1" dirty="0" smtClean="0">
                <a:solidFill>
                  <a:srgbClr val="006600"/>
                </a:solidFill>
                <a:cs typeface="Arial" pitchFamily="34" charset="0"/>
              </a:rPr>
              <a:t>jmveros@esf.edu </a:t>
            </a:r>
            <a:br>
              <a:rPr lang="en-US" sz="1800" b="1" dirty="0" smtClean="0">
                <a:solidFill>
                  <a:srgbClr val="006600"/>
                </a:solidFill>
                <a:cs typeface="Arial" pitchFamily="34" charset="0"/>
              </a:rPr>
            </a:br>
            <a:r>
              <a:rPr lang="en-US" sz="1800" b="1" dirty="0" smtClean="0">
                <a:solidFill>
                  <a:srgbClr val="006600"/>
                </a:solidFill>
                <a:cs typeface="Arial" pitchFamily="34" charset="0"/>
              </a:rPr>
              <a:t>online @ SUNY ESF’s TV Channel</a:t>
            </a:r>
            <a:br>
              <a:rPr lang="en-US" sz="1800" b="1" dirty="0" smtClean="0">
                <a:solidFill>
                  <a:srgbClr val="006600"/>
                </a:solidFill>
                <a:cs typeface="Arial" pitchFamily="34" charset="0"/>
              </a:rPr>
            </a:br>
            <a:r>
              <a:rPr lang="en-US" sz="1800" b="1" dirty="0" smtClean="0">
                <a:solidFill>
                  <a:srgbClr val="006600"/>
                </a:solidFill>
              </a:rPr>
              <a:t>http://tinyurl.com/Library411 </a:t>
            </a:r>
            <a:r>
              <a:rPr lang="en-US" sz="1800" b="1" dirty="0" smtClean="0">
                <a:solidFill>
                  <a:srgbClr val="006600"/>
                </a:solidFill>
                <a:effectLst>
                  <a:outerShdw blurRad="38100" dist="38100" dir="2700000" algn="tl">
                    <a:srgbClr val="000000">
                      <a:alpha val="43137"/>
                    </a:srgbClr>
                  </a:outerShdw>
                </a:effectLst>
                <a:latin typeface="Arial" pitchFamily="34" charset="0"/>
                <a:cs typeface="Arial" pitchFamily="34" charset="0"/>
              </a:rPr>
              <a:t/>
            </a:r>
            <a:br>
              <a:rPr lang="en-US" sz="1800" b="1" dirty="0" smtClean="0">
                <a:solidFill>
                  <a:srgbClr val="006600"/>
                </a:solidFill>
                <a:effectLst>
                  <a:outerShdw blurRad="38100" dist="38100" dir="2700000" algn="tl">
                    <a:srgbClr val="000000">
                      <a:alpha val="43137"/>
                    </a:srgbClr>
                  </a:outerShdw>
                </a:effectLst>
                <a:latin typeface="Arial" pitchFamily="34" charset="0"/>
                <a:cs typeface="Arial" pitchFamily="34" charset="0"/>
              </a:rPr>
            </a:br>
            <a:endParaRPr lang="en-US" sz="1800" b="1" dirty="0">
              <a:solidFill>
                <a:srgbClr val="0066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normAutofit/>
          </a:bodyPr>
          <a:lstStyle/>
          <a:p>
            <a:pPr algn="ctr"/>
            <a:r>
              <a:rPr lang="en-US" sz="3200" dirty="0" smtClean="0">
                <a:solidFill>
                  <a:srgbClr val="006600"/>
                </a:solidFill>
                <a:effectLst/>
              </a:rPr>
              <a:t>BLOG – What a library means to me</a:t>
            </a:r>
            <a:endParaRPr lang="en-US" sz="3200" dirty="0">
              <a:solidFill>
                <a:srgbClr val="006600"/>
              </a:solidFill>
              <a:effectLst/>
            </a:endParaRPr>
          </a:p>
        </p:txBody>
      </p:sp>
      <p:pic>
        <p:nvPicPr>
          <p:cNvPr id="3074" name="Picture 1" descr="image003"/>
          <p:cNvPicPr>
            <a:picLocks noChangeAspect="1" noChangeArrowheads="1"/>
          </p:cNvPicPr>
          <p:nvPr/>
        </p:nvPicPr>
        <p:blipFill>
          <a:blip r:embed="rId2" cstate="print"/>
          <a:srcRect/>
          <a:stretch>
            <a:fillRect/>
          </a:stretch>
        </p:blipFill>
        <p:spPr bwMode="auto">
          <a:xfrm>
            <a:off x="304800" y="990600"/>
            <a:ext cx="8382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normAutofit/>
          </a:bodyPr>
          <a:lstStyle/>
          <a:p>
            <a:pPr algn="ctr"/>
            <a:r>
              <a:rPr lang="en-US" sz="3200" dirty="0" smtClean="0">
                <a:solidFill>
                  <a:srgbClr val="006600"/>
                </a:solidFill>
                <a:effectLst/>
              </a:rPr>
              <a:t>BLOG – What a library means to me</a:t>
            </a:r>
            <a:endParaRPr lang="en-US" sz="3200" dirty="0">
              <a:solidFill>
                <a:srgbClr val="006600"/>
              </a:solidFill>
              <a:effectLst/>
            </a:endParaRPr>
          </a:p>
        </p:txBody>
      </p:sp>
      <p:pic>
        <p:nvPicPr>
          <p:cNvPr id="4" name="Picture 3"/>
          <p:cNvPicPr/>
          <p:nvPr/>
        </p:nvPicPr>
        <p:blipFill>
          <a:blip r:embed="rId2" cstate="print"/>
          <a:srcRect l="16186" t="28232" r="27244" b="2902"/>
          <a:stretch>
            <a:fillRect/>
          </a:stretch>
        </p:blipFill>
        <p:spPr bwMode="auto">
          <a:xfrm>
            <a:off x="838200" y="1295400"/>
            <a:ext cx="7467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normAutofit/>
          </a:bodyPr>
          <a:lstStyle/>
          <a:p>
            <a:pPr algn="ctr"/>
            <a:r>
              <a:rPr lang="en-US" sz="3200" dirty="0" smtClean="0">
                <a:solidFill>
                  <a:srgbClr val="006600"/>
                </a:solidFill>
                <a:effectLst/>
              </a:rPr>
              <a:t>BLOG – What a library means to me</a:t>
            </a:r>
            <a:endParaRPr lang="en-US" sz="3200" dirty="0">
              <a:solidFill>
                <a:srgbClr val="006600"/>
              </a:solidFill>
              <a:effectLst/>
            </a:endParaRPr>
          </a:p>
        </p:txBody>
      </p:sp>
      <p:pic>
        <p:nvPicPr>
          <p:cNvPr id="5" name="Picture 4"/>
          <p:cNvPicPr/>
          <p:nvPr/>
        </p:nvPicPr>
        <p:blipFill>
          <a:blip r:embed="rId2" cstate="print"/>
          <a:srcRect l="30449" t="21327" r="14595" b="9476"/>
          <a:stretch>
            <a:fillRect/>
          </a:stretch>
        </p:blipFill>
        <p:spPr bwMode="auto">
          <a:xfrm>
            <a:off x="685800" y="1219200"/>
            <a:ext cx="7620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lstStyle/>
          <a:p>
            <a:pPr algn="ctr"/>
            <a:r>
              <a:rPr lang="en-US" dirty="0" smtClean="0">
                <a:solidFill>
                  <a:srgbClr val="006600"/>
                </a:solidFill>
                <a:effectLst/>
              </a:rPr>
              <a:t>WORLDE CLOUD BLOGS</a:t>
            </a:r>
            <a:endParaRPr lang="en-US" dirty="0">
              <a:solidFill>
                <a:srgbClr val="006600"/>
              </a:solidFill>
              <a:effectLst/>
            </a:endParaRPr>
          </a:p>
        </p:txBody>
      </p:sp>
      <p:sp>
        <p:nvSpPr>
          <p:cNvPr id="4" name="TextBox 3"/>
          <p:cNvSpPr txBox="1"/>
          <p:nvPr/>
        </p:nvSpPr>
        <p:spPr>
          <a:xfrm>
            <a:off x="914400" y="1371600"/>
            <a:ext cx="7620000" cy="4524315"/>
          </a:xfrm>
          <a:prstGeom prst="rect">
            <a:avLst/>
          </a:prstGeom>
          <a:noFill/>
        </p:spPr>
        <p:txBody>
          <a:bodyPr wrap="square" rtlCol="0">
            <a:spAutoFit/>
          </a:bodyPr>
          <a:lstStyle/>
          <a:p>
            <a:pPr algn="ctr"/>
            <a:r>
              <a:rPr lang="en-US" dirty="0" smtClean="0">
                <a:solidFill>
                  <a:srgbClr val="006600"/>
                </a:solidFill>
              </a:rPr>
              <a:t>THIS IS THE TEXT I POST IN THE SERIAL LITERATURE BLOG</a:t>
            </a:r>
          </a:p>
          <a:p>
            <a:pPr algn="ctr"/>
            <a:endParaRPr lang="en-US" dirty="0" smtClean="0">
              <a:solidFill>
                <a:srgbClr val="006600"/>
              </a:solidFill>
            </a:endParaRPr>
          </a:p>
          <a:p>
            <a:r>
              <a:rPr lang="en-US" dirty="0" smtClean="0">
                <a:solidFill>
                  <a:srgbClr val="006600"/>
                </a:solidFill>
              </a:rPr>
              <a:t>Once again we will use this blog space to share comments on what you think about searching the databases for journal articles. Feel free to share your thoughts here on the SUNY ESF databases, Open access resources, etc. </a:t>
            </a:r>
          </a:p>
          <a:p>
            <a:r>
              <a:rPr lang="en-US" dirty="0" smtClean="0">
                <a:solidFill>
                  <a:srgbClr val="006600"/>
                </a:solidFill>
              </a:rPr>
              <a:t>ALSO - instead of having an image of what a database means to you - like we did last week for libraries I</a:t>
            </a:r>
            <a:r>
              <a:rPr lang="en-US" u="sng" dirty="0" smtClean="0">
                <a:solidFill>
                  <a:srgbClr val="006600"/>
                </a:solidFill>
              </a:rPr>
              <a:t> am wondering what one word comes to mind when you hear the word</a:t>
            </a:r>
            <a:r>
              <a:rPr lang="en-US" dirty="0" smtClean="0">
                <a:solidFill>
                  <a:srgbClr val="006600"/>
                </a:solidFill>
              </a:rPr>
              <a:t> </a:t>
            </a:r>
            <a:r>
              <a:rPr lang="en-US" b="1" dirty="0" smtClean="0">
                <a:solidFill>
                  <a:srgbClr val="006600"/>
                </a:solidFill>
              </a:rPr>
              <a:t>DATABASES</a:t>
            </a:r>
            <a:r>
              <a:rPr lang="en-US" dirty="0" smtClean="0">
                <a:solidFill>
                  <a:srgbClr val="006600"/>
                </a:solidFill>
              </a:rPr>
              <a:t>?</a:t>
            </a:r>
          </a:p>
          <a:p>
            <a:endParaRPr lang="en-US" dirty="0" smtClean="0">
              <a:solidFill>
                <a:srgbClr val="006600"/>
              </a:solidFill>
            </a:endParaRPr>
          </a:p>
          <a:p>
            <a:r>
              <a:rPr lang="en-US" dirty="0" smtClean="0">
                <a:solidFill>
                  <a:srgbClr val="006600"/>
                </a:solidFill>
              </a:rPr>
              <a:t>I'll take everyone's words and put them together so we can visually see everyone's different definitions of </a:t>
            </a:r>
            <a:r>
              <a:rPr lang="en-US" b="1" dirty="0" smtClean="0">
                <a:solidFill>
                  <a:srgbClr val="006600"/>
                </a:solidFill>
              </a:rPr>
              <a:t>DATABASES</a:t>
            </a:r>
            <a:r>
              <a:rPr lang="en-US" dirty="0" smtClean="0">
                <a:solidFill>
                  <a:srgbClr val="006600"/>
                </a:solidFill>
              </a:rPr>
              <a:t>.</a:t>
            </a:r>
          </a:p>
          <a:p>
            <a:pPr algn="ctr"/>
            <a:endParaRPr lang="en-US" dirty="0" smtClean="0">
              <a:solidFill>
                <a:srgbClr val="006600"/>
              </a:solidFill>
            </a:endParaRPr>
          </a:p>
          <a:p>
            <a:pPr algn="ctr"/>
            <a:endParaRPr lang="en-US" dirty="0" smtClean="0">
              <a:solidFill>
                <a:srgbClr val="006600"/>
              </a:solidFill>
            </a:endParaRPr>
          </a:p>
          <a:p>
            <a:pPr algn="ctr"/>
            <a:endParaRPr lang="en-US" dirty="0" smtClean="0">
              <a:solidFill>
                <a:srgbClr val="006600"/>
              </a:solidFill>
            </a:endParaRPr>
          </a:p>
          <a:p>
            <a:pPr algn="ctr"/>
            <a:endParaRPr lang="en-US" dirty="0" smtClean="0">
              <a:solidFill>
                <a:srgbClr val="006600"/>
              </a:solidFill>
            </a:endParaRPr>
          </a:p>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noAutofit/>
          </a:bodyPr>
          <a:lstStyle/>
          <a:p>
            <a:pPr algn="ctr"/>
            <a:r>
              <a:rPr lang="en-US" sz="2800" dirty="0" smtClean="0">
                <a:solidFill>
                  <a:srgbClr val="006600"/>
                </a:solidFill>
                <a:effectLst/>
              </a:rPr>
              <a:t>BLOG – What word comes to mind when you hear the word DATABASE?</a:t>
            </a:r>
            <a:endParaRPr lang="en-US" sz="2800" dirty="0">
              <a:solidFill>
                <a:srgbClr val="006600"/>
              </a:solidFill>
              <a:effectLst/>
            </a:endParaRPr>
          </a:p>
        </p:txBody>
      </p:sp>
      <p:pic>
        <p:nvPicPr>
          <p:cNvPr id="2050" name="Picture 1" descr="image003"/>
          <p:cNvPicPr>
            <a:picLocks noChangeAspect="1" noChangeArrowheads="1"/>
          </p:cNvPicPr>
          <p:nvPr/>
        </p:nvPicPr>
        <p:blipFill>
          <a:blip r:embed="rId2" cstate="print">
            <a:lum bright="38000" contrast="23000"/>
          </a:blip>
          <a:srcRect t="8824" b="7353"/>
          <a:stretch>
            <a:fillRect/>
          </a:stretch>
        </p:blipFill>
        <p:spPr bwMode="auto">
          <a:xfrm>
            <a:off x="762000" y="1219200"/>
            <a:ext cx="7982988" cy="4343400"/>
          </a:xfrm>
          <a:prstGeom prst="rect">
            <a:avLst/>
          </a:prstGeom>
          <a:noFill/>
          <a:ln w="9525">
            <a:noFill/>
            <a:miter lim="800000"/>
            <a:headEnd/>
            <a:tailEnd/>
          </a:ln>
        </p:spPr>
      </p:pic>
      <p:sp>
        <p:nvSpPr>
          <p:cNvPr id="4" name="TextBox 3"/>
          <p:cNvSpPr txBox="1"/>
          <p:nvPr/>
        </p:nvSpPr>
        <p:spPr>
          <a:xfrm>
            <a:off x="3276600" y="5715000"/>
            <a:ext cx="2590800" cy="923330"/>
          </a:xfrm>
          <a:prstGeom prst="rect">
            <a:avLst/>
          </a:prstGeom>
          <a:noFill/>
        </p:spPr>
        <p:txBody>
          <a:bodyPr wrap="square" rtlCol="0">
            <a:spAutoFit/>
          </a:bodyPr>
          <a:lstStyle/>
          <a:p>
            <a:pPr algn="ctr"/>
            <a:r>
              <a:rPr lang="en-US" dirty="0" smtClean="0">
                <a:hlinkClick r:id="rId3"/>
              </a:rPr>
              <a:t>Created with</a:t>
            </a:r>
          </a:p>
          <a:p>
            <a:pPr algn="ctr"/>
            <a:r>
              <a:rPr lang="en-US" dirty="0" smtClean="0">
                <a:hlinkClick r:id="rId3"/>
              </a:rPr>
              <a:t>http://www.wordle.net</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noAutofit/>
          </a:bodyPr>
          <a:lstStyle/>
          <a:p>
            <a:pPr algn="ctr"/>
            <a:r>
              <a:rPr lang="en-US" sz="2800" dirty="0" smtClean="0">
                <a:solidFill>
                  <a:srgbClr val="006600"/>
                </a:solidFill>
                <a:effectLst/>
              </a:rPr>
              <a:t>BLOG – What word comes to mind when you hear the word DATABASE?</a:t>
            </a:r>
            <a:endParaRPr lang="en-US" sz="2800" dirty="0">
              <a:solidFill>
                <a:srgbClr val="006600"/>
              </a:solidFill>
              <a:effectLst/>
            </a:endParaRPr>
          </a:p>
        </p:txBody>
      </p:sp>
      <p:sp>
        <p:nvSpPr>
          <p:cNvPr id="4" name="TextBox 3"/>
          <p:cNvSpPr txBox="1"/>
          <p:nvPr/>
        </p:nvSpPr>
        <p:spPr>
          <a:xfrm>
            <a:off x="3276600" y="5943600"/>
            <a:ext cx="2590800" cy="646331"/>
          </a:xfrm>
          <a:prstGeom prst="rect">
            <a:avLst/>
          </a:prstGeom>
          <a:noFill/>
        </p:spPr>
        <p:txBody>
          <a:bodyPr wrap="square" rtlCol="0">
            <a:spAutoFit/>
          </a:bodyPr>
          <a:lstStyle/>
          <a:p>
            <a:pPr algn="ctr"/>
            <a:r>
              <a:rPr lang="en-US" u="sng" dirty="0" smtClean="0">
                <a:hlinkClick r:id="rId2"/>
              </a:rPr>
              <a:t>Created with http://www.tagxedo.com</a:t>
            </a:r>
            <a:r>
              <a:rPr lang="en-US" dirty="0" smtClean="0"/>
              <a:t> </a:t>
            </a:r>
            <a:endParaRPr lang="en-US" dirty="0"/>
          </a:p>
        </p:txBody>
      </p:sp>
      <p:pic>
        <p:nvPicPr>
          <p:cNvPr id="1026" name="Picture 2" descr="image004"/>
          <p:cNvPicPr>
            <a:picLocks noChangeAspect="1" noChangeArrowheads="1"/>
          </p:cNvPicPr>
          <p:nvPr/>
        </p:nvPicPr>
        <p:blipFill>
          <a:blip r:embed="rId3" cstate="print"/>
          <a:srcRect l="1266" t="3226" r="2770"/>
          <a:stretch>
            <a:fillRect/>
          </a:stretch>
        </p:blipFill>
        <p:spPr bwMode="auto">
          <a:xfrm>
            <a:off x="1752600" y="1295400"/>
            <a:ext cx="56388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noAutofit/>
          </a:bodyPr>
          <a:lstStyle/>
          <a:p>
            <a:pPr algn="ctr"/>
            <a:r>
              <a:rPr lang="en-US" sz="2800" dirty="0" smtClean="0">
                <a:solidFill>
                  <a:srgbClr val="006600"/>
                </a:solidFill>
                <a:effectLst/>
              </a:rPr>
              <a:t>BLOG – What word comes to mind when you hear the word DATABASE?</a:t>
            </a:r>
            <a:endParaRPr lang="en-US" sz="2800" dirty="0">
              <a:solidFill>
                <a:srgbClr val="006600"/>
              </a:solidFill>
              <a:effectLst/>
            </a:endParaRPr>
          </a:p>
        </p:txBody>
      </p:sp>
      <p:sp>
        <p:nvSpPr>
          <p:cNvPr id="4" name="TextBox 3"/>
          <p:cNvSpPr txBox="1"/>
          <p:nvPr/>
        </p:nvSpPr>
        <p:spPr>
          <a:xfrm>
            <a:off x="3276600" y="5943600"/>
            <a:ext cx="2590800" cy="646331"/>
          </a:xfrm>
          <a:prstGeom prst="rect">
            <a:avLst/>
          </a:prstGeom>
          <a:noFill/>
        </p:spPr>
        <p:txBody>
          <a:bodyPr wrap="square" rtlCol="0">
            <a:spAutoFit/>
          </a:bodyPr>
          <a:lstStyle/>
          <a:p>
            <a:pPr algn="ctr"/>
            <a:r>
              <a:rPr lang="en-US" u="sng" dirty="0" smtClean="0">
                <a:hlinkClick r:id="rId2"/>
              </a:rPr>
              <a:t>Created with http://www.tagxedo.com</a:t>
            </a:r>
            <a:r>
              <a:rPr lang="en-US" dirty="0" smtClean="0"/>
              <a:t> </a:t>
            </a:r>
            <a:endParaRPr lang="en-US" dirty="0"/>
          </a:p>
        </p:txBody>
      </p:sp>
      <p:pic>
        <p:nvPicPr>
          <p:cNvPr id="6" name="Picture 3"/>
          <p:cNvPicPr>
            <a:picLocks noChangeAspect="1" noChangeArrowheads="1"/>
          </p:cNvPicPr>
          <p:nvPr/>
        </p:nvPicPr>
        <p:blipFill>
          <a:blip r:embed="rId3" cstate="print"/>
          <a:srcRect l="36580" t="25000" r="23040" b="32031"/>
          <a:stretch>
            <a:fillRect/>
          </a:stretch>
        </p:blipFill>
        <p:spPr bwMode="auto">
          <a:xfrm>
            <a:off x="1371599" y="1219200"/>
            <a:ext cx="6830291"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lstStyle/>
          <a:p>
            <a:pPr algn="ctr"/>
            <a:r>
              <a:rPr lang="en-US" dirty="0" smtClean="0">
                <a:solidFill>
                  <a:srgbClr val="006600"/>
                </a:solidFill>
                <a:effectLst/>
              </a:rPr>
              <a:t>DRAWING BLOGS</a:t>
            </a:r>
            <a:endParaRPr lang="en-US" dirty="0">
              <a:solidFill>
                <a:srgbClr val="006600"/>
              </a:solidFill>
              <a:effectLst/>
            </a:endParaRPr>
          </a:p>
        </p:txBody>
      </p:sp>
      <p:sp>
        <p:nvSpPr>
          <p:cNvPr id="7" name="TextBox 6"/>
          <p:cNvSpPr txBox="1"/>
          <p:nvPr/>
        </p:nvSpPr>
        <p:spPr>
          <a:xfrm>
            <a:off x="838200" y="1143000"/>
            <a:ext cx="7620000" cy="6186309"/>
          </a:xfrm>
          <a:prstGeom prst="rect">
            <a:avLst/>
          </a:prstGeom>
          <a:noFill/>
        </p:spPr>
        <p:txBody>
          <a:bodyPr wrap="square" rtlCol="0">
            <a:spAutoFit/>
          </a:bodyPr>
          <a:lstStyle/>
          <a:p>
            <a:pPr algn="ctr"/>
            <a:r>
              <a:rPr lang="en-US" dirty="0" smtClean="0">
                <a:solidFill>
                  <a:srgbClr val="006600"/>
                </a:solidFill>
              </a:rPr>
              <a:t>THIS IS THE TEXT I POST IN THE INTERNET BLOG</a:t>
            </a:r>
          </a:p>
          <a:p>
            <a:pPr algn="ctr"/>
            <a:endParaRPr lang="en-US" dirty="0" smtClean="0">
              <a:solidFill>
                <a:srgbClr val="006600"/>
              </a:solidFill>
            </a:endParaRPr>
          </a:p>
          <a:p>
            <a:r>
              <a:rPr lang="en-US" dirty="0" smtClean="0">
                <a:solidFill>
                  <a:srgbClr val="006600"/>
                </a:solidFill>
              </a:rPr>
              <a:t>Again please use this blog to share your thoughts, comments, etc. on searching the internet - specifically you may want to comment on what you thought of the search tools shared with you in the internet searching assignment. </a:t>
            </a:r>
          </a:p>
          <a:p>
            <a:r>
              <a:rPr lang="en-US" dirty="0" smtClean="0">
                <a:solidFill>
                  <a:srgbClr val="006600"/>
                </a:solidFill>
              </a:rPr>
              <a:t>Also this week's VISUAL assignment is to </a:t>
            </a:r>
            <a:r>
              <a:rPr lang="en-US" b="1" u="sng" dirty="0" smtClean="0">
                <a:solidFill>
                  <a:srgbClr val="006600"/>
                </a:solidFill>
              </a:rPr>
              <a:t>draw the internet</a:t>
            </a:r>
            <a:r>
              <a:rPr lang="en-US" dirty="0" smtClean="0">
                <a:solidFill>
                  <a:srgbClr val="006600"/>
                </a:solidFill>
              </a:rPr>
              <a:t> and attached your drawing to your blog entry. I'll put everyone's drawings together again into a collage.</a:t>
            </a:r>
          </a:p>
          <a:p>
            <a:endParaRPr lang="en-US" dirty="0" smtClean="0">
              <a:solidFill>
                <a:srgbClr val="006600"/>
              </a:solidFill>
            </a:endParaRPr>
          </a:p>
          <a:p>
            <a:r>
              <a:rPr lang="en-US" dirty="0" smtClean="0">
                <a:solidFill>
                  <a:srgbClr val="006600"/>
                </a:solidFill>
              </a:rPr>
              <a:t>So using whatever tool you have available on your PC, MAC, Laptop, idevice, etc. draw the internet. If you don't have software or an app available you can still draw the internet on a piece of paper then scan it in on the library's BookScan machine (or another scanner - say in Baker or in a lab you use) - save it to a thumb drive and attach it into your blog entry.</a:t>
            </a:r>
          </a:p>
          <a:p>
            <a:endParaRPr lang="en-US" dirty="0" smtClean="0">
              <a:solidFill>
                <a:srgbClr val="006600"/>
              </a:solidFill>
            </a:endParaRPr>
          </a:p>
          <a:p>
            <a:r>
              <a:rPr lang="en-US" dirty="0" smtClean="0">
                <a:solidFill>
                  <a:srgbClr val="006600"/>
                </a:solidFill>
              </a:rPr>
              <a:t>If you're looking for ideas - inspiration - visit the site - </a:t>
            </a:r>
          </a:p>
          <a:p>
            <a:r>
              <a:rPr lang="en-US" dirty="0" smtClean="0">
                <a:solidFill>
                  <a:srgbClr val="006600"/>
                </a:solidFill>
              </a:rPr>
              <a:t>Can you draw the internet </a:t>
            </a:r>
            <a:r>
              <a:rPr lang="en-US" dirty="0" smtClean="0">
                <a:solidFill>
                  <a:srgbClr val="006600"/>
                </a:solidFill>
                <a:hlinkClick r:id="rId2"/>
              </a:rPr>
              <a:t>http://www.canyoudrawtheinternet.com/</a:t>
            </a:r>
            <a:endParaRPr lang="en-US" dirty="0" smtClean="0">
              <a:solidFill>
                <a:srgbClr val="006600"/>
              </a:solidFill>
            </a:endParaRPr>
          </a:p>
          <a:p>
            <a:pPr algn="ctr"/>
            <a:endParaRPr lang="en-US" dirty="0" smtClean="0">
              <a:solidFill>
                <a:srgbClr val="006600"/>
              </a:solidFill>
            </a:endParaRPr>
          </a:p>
          <a:p>
            <a:pPr algn="ctr"/>
            <a:endParaRPr lang="en-US" dirty="0" smtClean="0">
              <a:solidFill>
                <a:srgbClr val="006600"/>
              </a:solidFill>
            </a:endParaRPr>
          </a:p>
          <a:p>
            <a:pPr algn="ctr"/>
            <a:endParaRPr lang="en-US" dirty="0" smtClean="0">
              <a:solidFill>
                <a:srgbClr val="006600"/>
              </a:solidFill>
            </a:endParaRPr>
          </a:p>
          <a:p>
            <a:pPr algn="ctr"/>
            <a:endParaRPr lang="en-US" dirty="0" smtClean="0">
              <a:solidFill>
                <a:srgbClr val="006600"/>
              </a:solidFill>
            </a:endParaRPr>
          </a:p>
          <a:p>
            <a:pPr algn="ct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lstStyle/>
          <a:p>
            <a:pPr algn="ctr"/>
            <a:r>
              <a:rPr lang="en-US" dirty="0" smtClean="0">
                <a:solidFill>
                  <a:srgbClr val="006600"/>
                </a:solidFill>
              </a:rPr>
              <a:t>BLOG – Draw the Internet!</a:t>
            </a:r>
            <a:endParaRPr lang="en-US" dirty="0">
              <a:solidFill>
                <a:srgbClr val="006600"/>
              </a:solidFill>
            </a:endParaRPr>
          </a:p>
        </p:txBody>
      </p:sp>
      <p:pic>
        <p:nvPicPr>
          <p:cNvPr id="1026" name="Picture 5" descr="image004"/>
          <p:cNvPicPr>
            <a:picLocks noChangeAspect="1" noChangeArrowheads="1"/>
          </p:cNvPicPr>
          <p:nvPr/>
        </p:nvPicPr>
        <p:blipFill>
          <a:blip r:embed="rId2" cstate="print"/>
          <a:srcRect/>
          <a:stretch>
            <a:fillRect/>
          </a:stretch>
        </p:blipFill>
        <p:spPr bwMode="auto">
          <a:xfrm>
            <a:off x="381000" y="990600"/>
            <a:ext cx="8382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lstStyle/>
          <a:p>
            <a:pPr algn="ctr"/>
            <a:r>
              <a:rPr lang="en-US" dirty="0" smtClean="0">
                <a:solidFill>
                  <a:srgbClr val="006600"/>
                </a:solidFill>
              </a:rPr>
              <a:t>BLOG – Draw the Internet!</a:t>
            </a:r>
            <a:endParaRPr lang="en-US" dirty="0">
              <a:solidFill>
                <a:srgbClr val="006600"/>
              </a:solidFill>
            </a:endParaRPr>
          </a:p>
        </p:txBody>
      </p:sp>
      <p:pic>
        <p:nvPicPr>
          <p:cNvPr id="4" name="Picture 3"/>
          <p:cNvPicPr/>
          <p:nvPr/>
        </p:nvPicPr>
        <p:blipFill>
          <a:blip r:embed="rId2" cstate="print"/>
          <a:srcRect l="16026" t="27365" r="26923" b="3430"/>
          <a:stretch>
            <a:fillRect/>
          </a:stretch>
        </p:blipFill>
        <p:spPr bwMode="auto">
          <a:xfrm>
            <a:off x="1600200" y="1371600"/>
            <a:ext cx="6096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609600"/>
          </a:xfrm>
        </p:spPr>
        <p:txBody>
          <a:bodyPr>
            <a:noAutofit/>
          </a:bodyPr>
          <a:lstStyle/>
          <a:p>
            <a:pPr algn="ctr"/>
            <a:r>
              <a:rPr lang="en-US" sz="3200" dirty="0" smtClean="0">
                <a:solidFill>
                  <a:srgbClr val="006600"/>
                </a:solidFill>
                <a:effectLst/>
              </a:rPr>
              <a:t>Background:</a:t>
            </a:r>
            <a:br>
              <a:rPr lang="en-US" sz="3200" dirty="0" smtClean="0">
                <a:solidFill>
                  <a:srgbClr val="006600"/>
                </a:solidFill>
                <a:effectLst/>
              </a:rPr>
            </a:br>
            <a:r>
              <a:rPr lang="en-US" sz="3200" dirty="0" smtClean="0">
                <a:solidFill>
                  <a:srgbClr val="006600"/>
                </a:solidFill>
                <a:effectLst/>
              </a:rPr>
              <a:t>SUNY ESF’s Information Literacy class  and Blackboard</a:t>
            </a:r>
            <a:endParaRPr lang="en-US" sz="3200" dirty="0">
              <a:solidFill>
                <a:srgbClr val="006600"/>
              </a:solidFill>
              <a:effectLst/>
              <a:latin typeface="Arial" pitchFamily="34" charset="0"/>
              <a:cs typeface="Arial" pitchFamily="34" charset="0"/>
            </a:endParaRPr>
          </a:p>
        </p:txBody>
      </p:sp>
      <p:sp>
        <p:nvSpPr>
          <p:cNvPr id="3" name="Content Placeholder 2"/>
          <p:cNvSpPr>
            <a:spLocks noGrp="1"/>
          </p:cNvSpPr>
          <p:nvPr>
            <p:ph idx="1"/>
          </p:nvPr>
        </p:nvSpPr>
        <p:spPr>
          <a:xfrm>
            <a:off x="838200" y="1905000"/>
            <a:ext cx="7772400" cy="2895600"/>
          </a:xfrm>
        </p:spPr>
        <p:txBody>
          <a:bodyPr>
            <a:noAutofit/>
          </a:bodyPr>
          <a:lstStyle/>
          <a:p>
            <a:r>
              <a:rPr lang="en-US" sz="2000" dirty="0" smtClean="0">
                <a:solidFill>
                  <a:srgbClr val="006600"/>
                </a:solidFill>
                <a:effectLst/>
              </a:rPr>
              <a:t>In the Summer of 2009 I was asked to design and teach a section of our regular in person ESF 200 Information Literacy class as a completely online course using Blackboard. </a:t>
            </a:r>
          </a:p>
          <a:p>
            <a:endParaRPr lang="en-US" sz="2000" dirty="0" smtClean="0">
              <a:solidFill>
                <a:srgbClr val="006600"/>
              </a:solidFill>
              <a:effectLst/>
            </a:endParaRPr>
          </a:p>
          <a:p>
            <a:r>
              <a:rPr lang="en-US" sz="2000" dirty="0" smtClean="0">
                <a:solidFill>
                  <a:srgbClr val="006600"/>
                </a:solidFill>
                <a:effectLst/>
              </a:rPr>
              <a:t>The ESF student body consists of approximately 1,650 undergraduate students. SOME of our majors on campus require this library course. </a:t>
            </a:r>
            <a:r>
              <a:rPr lang="en-US" sz="2000" dirty="0" smtClean="0">
                <a:solidFill>
                  <a:srgbClr val="006600"/>
                </a:solidFill>
                <a:effectLst/>
              </a:rPr>
              <a:t>To note our majors are traditionally science based. We </a:t>
            </a:r>
            <a:r>
              <a:rPr lang="en-US" sz="2000" dirty="0" smtClean="0">
                <a:solidFill>
                  <a:srgbClr val="006600"/>
                </a:solidFill>
                <a:effectLst/>
              </a:rPr>
              <a:t>traditionally have about 5 </a:t>
            </a:r>
            <a:r>
              <a:rPr lang="en-US" sz="2000" b="1" dirty="0" smtClean="0">
                <a:solidFill>
                  <a:srgbClr val="006600"/>
                </a:solidFill>
                <a:effectLst/>
              </a:rPr>
              <a:t>in person </a:t>
            </a:r>
            <a:r>
              <a:rPr lang="en-US" sz="2000" dirty="0" smtClean="0">
                <a:solidFill>
                  <a:srgbClr val="006600"/>
                </a:solidFill>
                <a:effectLst/>
              </a:rPr>
              <a:t>sections of this class in the fall and spring with an average of 20 to 25 students in those classes.</a:t>
            </a:r>
          </a:p>
          <a:p>
            <a:endParaRPr lang="en-US" sz="2000" dirty="0" smtClean="0">
              <a:solidFill>
                <a:srgbClr val="006600"/>
              </a:solidFill>
              <a:effectLst/>
            </a:endParaRPr>
          </a:p>
          <a:p>
            <a:r>
              <a:rPr lang="en-US" sz="2000" dirty="0" smtClean="0">
                <a:solidFill>
                  <a:srgbClr val="006600"/>
                </a:solidFill>
                <a:effectLst/>
              </a:rPr>
              <a:t>The library class runs for the first 5 weeks of the fall and spring semesters.</a:t>
            </a:r>
          </a:p>
          <a:p>
            <a:endParaRPr lang="en-US" sz="2000" dirty="0" smtClean="0">
              <a:solidFill>
                <a:srgbClr val="006600"/>
              </a:solidFill>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lstStyle/>
          <a:p>
            <a:pPr algn="ctr"/>
            <a:r>
              <a:rPr lang="en-US" dirty="0" smtClean="0">
                <a:solidFill>
                  <a:srgbClr val="006600"/>
                </a:solidFill>
              </a:rPr>
              <a:t>BLOG – Draw the Internet!</a:t>
            </a:r>
            <a:endParaRPr lang="en-US" dirty="0">
              <a:solidFill>
                <a:srgbClr val="006600"/>
              </a:solidFill>
            </a:endParaRPr>
          </a:p>
        </p:txBody>
      </p:sp>
      <p:pic>
        <p:nvPicPr>
          <p:cNvPr id="5" name="Picture 4"/>
          <p:cNvPicPr/>
          <p:nvPr/>
        </p:nvPicPr>
        <p:blipFill>
          <a:blip r:embed="rId2" cstate="print"/>
          <a:srcRect l="41330" t="34144" r="7325" b="14525"/>
          <a:stretch>
            <a:fillRect/>
          </a:stretch>
        </p:blipFill>
        <p:spPr bwMode="auto">
          <a:xfrm>
            <a:off x="762000" y="1219200"/>
            <a:ext cx="7696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153400" cy="609600"/>
          </a:xfrm>
        </p:spPr>
        <p:txBody>
          <a:bodyPr>
            <a:noAutofit/>
          </a:bodyPr>
          <a:lstStyle/>
          <a:p>
            <a:pPr algn="ctr"/>
            <a:r>
              <a:rPr lang="en-US" sz="2000" b="0" dirty="0" smtClean="0">
                <a:solidFill>
                  <a:srgbClr val="006600"/>
                </a:solidFill>
                <a:effectLst/>
              </a:rPr>
              <a:t>Along with asking your students to post visual items such as photos and videos and drawings - you to can promote visual literacy – spend some time creating videos of you teaching. These can be used in online teaching, added to LibGuides, etc.</a:t>
            </a:r>
            <a:br>
              <a:rPr lang="en-US" sz="2000" b="0" dirty="0" smtClean="0">
                <a:solidFill>
                  <a:srgbClr val="006600"/>
                </a:solidFill>
                <a:effectLst/>
              </a:rPr>
            </a:br>
            <a:r>
              <a:rPr lang="en-US" sz="2000" b="0" dirty="0" smtClean="0">
                <a:solidFill>
                  <a:srgbClr val="006600"/>
                </a:solidFill>
                <a:effectLst/>
              </a:rPr>
              <a:t/>
            </a:r>
            <a:br>
              <a:rPr lang="en-US" sz="2000" b="0" dirty="0" smtClean="0">
                <a:solidFill>
                  <a:srgbClr val="006600"/>
                </a:solidFill>
                <a:effectLst/>
              </a:rPr>
            </a:br>
            <a:r>
              <a:rPr lang="en-US" sz="2000" b="0" dirty="0" smtClean="0">
                <a:solidFill>
                  <a:srgbClr val="006600"/>
                </a:solidFill>
                <a:effectLst/>
              </a:rPr>
              <a:t>Also take time to ask students for ideas and feedback!</a:t>
            </a:r>
            <a:r>
              <a:rPr lang="en-US" sz="2800" dirty="0" smtClean="0">
                <a:solidFill>
                  <a:srgbClr val="006600"/>
                </a:solidFill>
                <a:effectLst/>
              </a:rPr>
              <a:t/>
            </a:r>
            <a:br>
              <a:rPr lang="en-US" sz="2800" dirty="0" smtClean="0">
                <a:solidFill>
                  <a:srgbClr val="006600"/>
                </a:solidFill>
                <a:effectLst/>
              </a:rPr>
            </a:br>
            <a:endParaRPr lang="en-US" sz="2800" dirty="0">
              <a:solidFill>
                <a:srgbClr val="006600"/>
              </a:solidFill>
              <a:effectLst/>
              <a:latin typeface="Arial" pitchFamily="34" charset="0"/>
              <a:cs typeface="Arial" pitchFamily="34" charset="0"/>
            </a:endParaRPr>
          </a:p>
        </p:txBody>
      </p:sp>
      <p:pic>
        <p:nvPicPr>
          <p:cNvPr id="43010" name="Picture 2"/>
          <p:cNvPicPr>
            <a:picLocks noGrp="1" noChangeAspect="1" noChangeArrowheads="1"/>
          </p:cNvPicPr>
          <p:nvPr>
            <p:ph idx="1"/>
          </p:nvPr>
        </p:nvPicPr>
        <p:blipFill>
          <a:blip r:embed="rId2" cstate="print"/>
          <a:srcRect l="14103" t="14634" r="55128" b="23021"/>
          <a:stretch>
            <a:fillRect/>
          </a:stretch>
        </p:blipFill>
        <p:spPr bwMode="auto">
          <a:xfrm>
            <a:off x="2209800" y="3276600"/>
            <a:ext cx="4419600" cy="3581400"/>
          </a:xfrm>
          <a:prstGeom prst="rect">
            <a:avLst/>
          </a:prstGeom>
          <a:noFill/>
          <a:ln w="9525">
            <a:noFill/>
            <a:miter lim="800000"/>
            <a:headEnd/>
            <a:tailEnd/>
          </a:ln>
        </p:spPr>
      </p:pic>
      <p:sp>
        <p:nvSpPr>
          <p:cNvPr id="5" name="TextBox 4"/>
          <p:cNvSpPr txBox="1"/>
          <p:nvPr/>
        </p:nvSpPr>
        <p:spPr>
          <a:xfrm>
            <a:off x="609600" y="2209800"/>
            <a:ext cx="7467600" cy="923330"/>
          </a:xfrm>
          <a:prstGeom prst="rect">
            <a:avLst/>
          </a:prstGeom>
          <a:noFill/>
        </p:spPr>
        <p:txBody>
          <a:bodyPr wrap="square" rtlCol="0">
            <a:spAutoFit/>
          </a:bodyPr>
          <a:lstStyle/>
          <a:p>
            <a:pPr algn="ctr"/>
            <a:r>
              <a:rPr lang="en-US" dirty="0" smtClean="0">
                <a:solidFill>
                  <a:srgbClr val="006600"/>
                </a:solidFill>
              </a:rPr>
              <a:t>Library 411 Instructional Video Series </a:t>
            </a:r>
          </a:p>
          <a:p>
            <a:pPr algn="ctr"/>
            <a:endParaRPr lang="en-US" dirty="0" smtClean="0">
              <a:solidFill>
                <a:srgbClr val="006600"/>
              </a:solidFill>
              <a:hlinkClick r:id="rId3"/>
            </a:endParaRPr>
          </a:p>
          <a:p>
            <a:pPr algn="ctr"/>
            <a:r>
              <a:rPr lang="en-US" dirty="0" smtClean="0">
                <a:solidFill>
                  <a:srgbClr val="006600"/>
                </a:solidFill>
                <a:hlinkClick r:id="rId3"/>
              </a:rPr>
              <a:t>http://tinyurl.com/Library411</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effectLst/>
              </a:rPr>
              <a:t>Visual BLOGS – Visual Literacy</a:t>
            </a:r>
            <a:endParaRPr lang="en-US" sz="3200" dirty="0">
              <a:solidFill>
                <a:srgbClr val="006600"/>
              </a:solidFill>
              <a:effectLst/>
              <a:latin typeface="Arial" pitchFamily="34" charset="0"/>
              <a:cs typeface="Arial" pitchFamily="34" charset="0"/>
            </a:endParaRPr>
          </a:p>
        </p:txBody>
      </p:sp>
      <p:sp>
        <p:nvSpPr>
          <p:cNvPr id="3" name="Content Placeholder 2"/>
          <p:cNvSpPr>
            <a:spLocks noGrp="1"/>
          </p:cNvSpPr>
          <p:nvPr>
            <p:ph idx="1"/>
          </p:nvPr>
        </p:nvSpPr>
        <p:spPr>
          <a:xfrm>
            <a:off x="685800" y="1371600"/>
            <a:ext cx="8077200" cy="3124200"/>
          </a:xfrm>
        </p:spPr>
        <p:txBody>
          <a:bodyPr>
            <a:noAutofit/>
          </a:bodyPr>
          <a:lstStyle/>
          <a:p>
            <a:r>
              <a:rPr lang="en-US" sz="1600" b="1" dirty="0" smtClean="0">
                <a:solidFill>
                  <a:srgbClr val="006600"/>
                </a:solidFill>
                <a:effectLst/>
              </a:rPr>
              <a:t>Introduction</a:t>
            </a:r>
          </a:p>
          <a:p>
            <a:r>
              <a:rPr lang="en-US" sz="1600" dirty="0" smtClean="0">
                <a:solidFill>
                  <a:srgbClr val="006600"/>
                </a:solidFill>
                <a:effectLst/>
              </a:rPr>
              <a:t>The importance of images and visual media in contemporary culture is changing what it means to be literate in the 21st century. Today's society is highly visual, and visual imagery is no longer supplemental to other forms of information. New digital technologies have made it possible for almost anyone to create and share visual media. Yet the pervasiveness of images and visual media does not necessarily mean that individuals are able to critically view, use, and produce visual content. Individuals must develop these essential skills in order to engage capably in a visually-oriented society. Visual literacy empowers individuals to participate fully in a visual culture.</a:t>
            </a:r>
          </a:p>
          <a:p>
            <a:endParaRPr lang="en-US" sz="1600" dirty="0" smtClean="0">
              <a:solidFill>
                <a:srgbClr val="006600"/>
              </a:solidFill>
              <a:effectLst/>
            </a:endParaRPr>
          </a:p>
          <a:p>
            <a:r>
              <a:rPr lang="en-US" sz="1600" b="1" dirty="0" smtClean="0">
                <a:solidFill>
                  <a:srgbClr val="006600"/>
                </a:solidFill>
                <a:effectLst/>
              </a:rPr>
              <a:t>Visual Literacy Defined</a:t>
            </a:r>
          </a:p>
          <a:p>
            <a:r>
              <a:rPr lang="en-US" sz="1600" dirty="0" smtClean="0">
                <a:solidFill>
                  <a:srgbClr val="006600"/>
                </a:solidFill>
                <a:effectLst/>
              </a:rPr>
              <a:t>Visual literacy is a set of abilities that enables an individual to effectively find, interpret, evaluate, use, and create images and visual media. Visual literacy skills equip a learner to understand and analyze the contextual, cultural, ethical, aesthetic, intellectual, and technical components involved in the production and use of visual materials.</a:t>
            </a:r>
          </a:p>
          <a:p>
            <a:endParaRPr lang="en-US" sz="1600" dirty="0" smtClean="0">
              <a:solidFill>
                <a:srgbClr val="006600"/>
              </a:solidFill>
              <a:effectLst/>
            </a:endParaRPr>
          </a:p>
          <a:p>
            <a:r>
              <a:rPr lang="en-US" sz="1100" dirty="0" smtClean="0">
                <a:solidFill>
                  <a:srgbClr val="006600"/>
                </a:solidFill>
                <a:effectLst/>
              </a:rPr>
              <a:t>Association of College and Research Libraries (ACRL), Visual Literacy Competency Standards for Higher Education</a:t>
            </a:r>
          </a:p>
          <a:p>
            <a:endParaRPr lang="en-US" sz="1600" dirty="0" smtClean="0">
              <a:solidFill>
                <a:srgbClr val="006600"/>
              </a:solidFill>
              <a:effectLst/>
            </a:endParaRPr>
          </a:p>
          <a:p>
            <a:pPr>
              <a:buNone/>
            </a:pPr>
            <a:endParaRPr lang="en-US" sz="2800" dirty="0" smtClean="0">
              <a:solidFill>
                <a:srgbClr val="006600"/>
              </a:solidFill>
              <a:effectLst/>
              <a:latin typeface="+mj-l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8305800" cy="4952999"/>
          </a:xfrm>
        </p:spPr>
        <p:txBody>
          <a:bodyPr>
            <a:noAutofit/>
          </a:bodyPr>
          <a:lstStyle/>
          <a:p>
            <a:r>
              <a:rPr lang="en-US" sz="3200" dirty="0" smtClean="0">
                <a:solidFill>
                  <a:srgbClr val="006600"/>
                </a:solidFill>
              </a:rPr>
              <a:t>Ready – Set – ACTION! Jumpstart your information literacy classes with visual blogs using videos, photos and more!</a:t>
            </a:r>
            <a:r>
              <a:rPr lang="en-US" sz="1600" b="1" dirty="0" smtClean="0">
                <a:solidFill>
                  <a:srgbClr val="006600"/>
                </a:solidFill>
                <a:latin typeface="Arial" pitchFamily="34" charset="0"/>
                <a:cs typeface="Arial" pitchFamily="34" charset="0"/>
              </a:rPr>
              <a:t/>
            </a:r>
            <a:br>
              <a:rPr lang="en-US" sz="1600" b="1" dirty="0" smtClean="0">
                <a:solidFill>
                  <a:srgbClr val="006600"/>
                </a:solidFill>
                <a:latin typeface="Arial" pitchFamily="34" charset="0"/>
                <a:cs typeface="Arial" pitchFamily="34" charset="0"/>
              </a:rPr>
            </a:br>
            <a:r>
              <a:rPr lang="en-US" sz="1200" b="1" dirty="0" smtClean="0">
                <a:solidFill>
                  <a:srgbClr val="006600"/>
                </a:solidFill>
                <a:latin typeface="Arial" pitchFamily="34" charset="0"/>
                <a:cs typeface="Arial" pitchFamily="34" charset="0"/>
              </a:rPr>
              <a:t/>
            </a:r>
            <a:br>
              <a:rPr lang="en-US" sz="1200" b="1" dirty="0" smtClean="0">
                <a:solidFill>
                  <a:srgbClr val="006600"/>
                </a:solidFill>
                <a:latin typeface="Arial" pitchFamily="34" charset="0"/>
                <a:cs typeface="Arial" pitchFamily="34" charset="0"/>
              </a:rPr>
            </a:br>
            <a:r>
              <a:rPr lang="en-US" sz="1200" b="1" dirty="0" smtClean="0">
                <a:solidFill>
                  <a:srgbClr val="006600"/>
                </a:solidFill>
                <a:latin typeface="Arial" pitchFamily="34" charset="0"/>
                <a:cs typeface="Arial" pitchFamily="34" charset="0"/>
              </a:rPr>
              <a:t/>
            </a:r>
            <a:br>
              <a:rPr lang="en-US" sz="1200" b="1" dirty="0" smtClean="0">
                <a:solidFill>
                  <a:srgbClr val="006600"/>
                </a:solidFill>
                <a:latin typeface="Arial" pitchFamily="34" charset="0"/>
                <a:cs typeface="Arial" pitchFamily="34" charset="0"/>
              </a:rPr>
            </a:br>
            <a:r>
              <a:rPr lang="en-US" sz="1200" b="1" dirty="0" smtClean="0">
                <a:solidFill>
                  <a:srgbClr val="006600"/>
                </a:solidFill>
                <a:cs typeface="Arial" pitchFamily="34" charset="0"/>
              </a:rPr>
              <a:t> Jane Verostek </a:t>
            </a:r>
            <a:br>
              <a:rPr lang="en-US" sz="1200" b="1" dirty="0" smtClean="0">
                <a:solidFill>
                  <a:srgbClr val="006600"/>
                </a:solidFill>
                <a:cs typeface="Arial" pitchFamily="34" charset="0"/>
              </a:rPr>
            </a:br>
            <a:r>
              <a:rPr lang="en-US" sz="1200" b="1" dirty="0" smtClean="0">
                <a:solidFill>
                  <a:srgbClr val="006600"/>
                </a:solidFill>
                <a:cs typeface="Arial" pitchFamily="34" charset="0"/>
              </a:rPr>
              <a:t>Associate Librarian </a:t>
            </a:r>
            <a:br>
              <a:rPr lang="en-US" sz="1200" b="1" dirty="0" smtClean="0">
                <a:solidFill>
                  <a:srgbClr val="006600"/>
                </a:solidFill>
                <a:cs typeface="Arial" pitchFamily="34" charset="0"/>
              </a:rPr>
            </a:br>
            <a:r>
              <a:rPr lang="en-US" sz="1200" b="1" dirty="0" smtClean="0">
                <a:solidFill>
                  <a:srgbClr val="006600"/>
                </a:solidFill>
                <a:cs typeface="Arial" pitchFamily="34" charset="0"/>
              </a:rPr>
              <a:t>SUNY College of Environmental Science and Forestry </a:t>
            </a:r>
            <a:br>
              <a:rPr lang="en-US" sz="1200" b="1" dirty="0" smtClean="0">
                <a:solidFill>
                  <a:srgbClr val="006600"/>
                </a:solidFill>
                <a:cs typeface="Arial" pitchFamily="34" charset="0"/>
              </a:rPr>
            </a:br>
            <a:r>
              <a:rPr lang="en-US" sz="1200" b="1" dirty="0" smtClean="0">
                <a:solidFill>
                  <a:srgbClr val="006600"/>
                </a:solidFill>
                <a:cs typeface="Arial" pitchFamily="34" charset="0"/>
              </a:rPr>
              <a:t>Moon Library </a:t>
            </a:r>
            <a:br>
              <a:rPr lang="en-US" sz="1200" b="1" dirty="0" smtClean="0">
                <a:solidFill>
                  <a:srgbClr val="006600"/>
                </a:solidFill>
                <a:cs typeface="Arial" pitchFamily="34" charset="0"/>
              </a:rPr>
            </a:br>
            <a:r>
              <a:rPr lang="en-US" sz="1200" b="1" dirty="0" smtClean="0">
                <a:solidFill>
                  <a:srgbClr val="006600"/>
                </a:solidFill>
                <a:cs typeface="Arial" pitchFamily="34" charset="0"/>
              </a:rPr>
              <a:t>jmveros@esf.edu </a:t>
            </a:r>
            <a:br>
              <a:rPr lang="en-US" sz="1200" b="1" dirty="0" smtClean="0">
                <a:solidFill>
                  <a:srgbClr val="006600"/>
                </a:solidFill>
                <a:cs typeface="Arial" pitchFamily="34" charset="0"/>
              </a:rPr>
            </a:br>
            <a:r>
              <a:rPr lang="en-US" sz="1200" b="1" dirty="0" smtClean="0">
                <a:solidFill>
                  <a:srgbClr val="006600"/>
                </a:solidFill>
                <a:cs typeface="Arial" pitchFamily="34" charset="0"/>
              </a:rPr>
              <a:t>online @ SUNY ESF’s TV Channel</a:t>
            </a:r>
            <a:br>
              <a:rPr lang="en-US" sz="1200" b="1" dirty="0" smtClean="0">
                <a:solidFill>
                  <a:srgbClr val="006600"/>
                </a:solidFill>
                <a:cs typeface="Arial" pitchFamily="34" charset="0"/>
              </a:rPr>
            </a:br>
            <a:r>
              <a:rPr lang="en-US" sz="1400" b="1" dirty="0" smtClean="0">
                <a:solidFill>
                  <a:srgbClr val="006600"/>
                </a:solidFill>
              </a:rPr>
              <a:t>http://tinyurl.com/Library411 </a:t>
            </a:r>
            <a:r>
              <a:rPr lang="en-US" sz="1800" b="1" dirty="0" smtClean="0">
                <a:solidFill>
                  <a:srgbClr val="006600"/>
                </a:solidFill>
                <a:effectLst>
                  <a:outerShdw blurRad="38100" dist="38100" dir="2700000" algn="tl">
                    <a:srgbClr val="000000">
                      <a:alpha val="43137"/>
                    </a:srgbClr>
                  </a:outerShdw>
                </a:effectLst>
                <a:latin typeface="Arial" pitchFamily="34" charset="0"/>
                <a:cs typeface="Arial" pitchFamily="34" charset="0"/>
              </a:rPr>
              <a:t/>
            </a:r>
            <a:br>
              <a:rPr lang="en-US" sz="1800" b="1" dirty="0" smtClean="0">
                <a:solidFill>
                  <a:srgbClr val="006600"/>
                </a:solidFill>
                <a:effectLst>
                  <a:outerShdw blurRad="38100" dist="38100" dir="2700000" algn="tl">
                    <a:srgbClr val="000000">
                      <a:alpha val="43137"/>
                    </a:srgbClr>
                  </a:outerShdw>
                </a:effectLst>
                <a:latin typeface="Arial" pitchFamily="34" charset="0"/>
                <a:cs typeface="Arial" pitchFamily="34" charset="0"/>
              </a:rPr>
            </a:br>
            <a:endParaRPr lang="en-US" sz="1800" b="1" dirty="0">
              <a:solidFill>
                <a:srgbClr val="0066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533400" y="457200"/>
            <a:ext cx="8001000" cy="830997"/>
          </a:xfrm>
          <a:prstGeom prst="rect">
            <a:avLst/>
          </a:prstGeom>
          <a:noFill/>
        </p:spPr>
        <p:txBody>
          <a:bodyPr wrap="square" rtlCol="0">
            <a:spAutoFit/>
          </a:bodyPr>
          <a:lstStyle/>
          <a:p>
            <a:pPr algn="ctr"/>
            <a:r>
              <a:rPr lang="en-US" sz="4800" dirty="0" smtClean="0">
                <a:solidFill>
                  <a:srgbClr val="006600"/>
                </a:solidFill>
              </a:rPr>
              <a:t>THANK YOU &amp; QUESTIONS?</a:t>
            </a:r>
            <a:endParaRPr lang="en-US" sz="4800" dirty="0">
              <a:solidFill>
                <a:srgbClr val="006600"/>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r>
              <a:rPr lang="en-US" sz="3200" dirty="0" smtClean="0">
                <a:solidFill>
                  <a:srgbClr val="006600"/>
                </a:solidFill>
                <a:effectLst/>
              </a:rPr>
              <a:t>SUNY ESF – </a:t>
            </a:r>
            <a:r>
              <a:rPr lang="en-US" sz="3200" dirty="0" smtClean="0">
                <a:solidFill>
                  <a:srgbClr val="006600"/>
                </a:solidFill>
                <a:effectLst/>
              </a:rPr>
              <a:t>Information Literacy  </a:t>
            </a:r>
            <a:r>
              <a:rPr lang="en-US" sz="3200" dirty="0" smtClean="0">
                <a:solidFill>
                  <a:srgbClr val="006600"/>
                </a:solidFill>
                <a:effectLst/>
              </a:rPr>
              <a:t/>
            </a:r>
            <a:br>
              <a:rPr lang="en-US" sz="3200" dirty="0" smtClean="0">
                <a:solidFill>
                  <a:srgbClr val="006600"/>
                </a:solidFill>
                <a:effectLst/>
              </a:rPr>
            </a:br>
            <a:r>
              <a:rPr lang="en-US" sz="3200" dirty="0" smtClean="0">
                <a:solidFill>
                  <a:srgbClr val="006600"/>
                </a:solidFill>
                <a:effectLst/>
              </a:rPr>
              <a:t>Online sections - The NUMBERS!</a:t>
            </a:r>
            <a:endParaRPr lang="en-US" sz="3200" dirty="0">
              <a:solidFill>
                <a:srgbClr val="006600"/>
              </a:solidFill>
              <a:effectLst/>
              <a:latin typeface="Arial" pitchFamily="34" charset="0"/>
              <a:cs typeface="Arial" pitchFamily="34" charset="0"/>
            </a:endParaRPr>
          </a:p>
        </p:txBody>
      </p:sp>
      <p:sp>
        <p:nvSpPr>
          <p:cNvPr id="3" name="Content Placeholder 2"/>
          <p:cNvSpPr>
            <a:spLocks noGrp="1"/>
          </p:cNvSpPr>
          <p:nvPr>
            <p:ph idx="1"/>
          </p:nvPr>
        </p:nvSpPr>
        <p:spPr>
          <a:xfrm>
            <a:off x="685800" y="1676400"/>
            <a:ext cx="7772400" cy="3124200"/>
          </a:xfrm>
        </p:spPr>
        <p:txBody>
          <a:bodyPr>
            <a:noAutofit/>
          </a:bodyPr>
          <a:lstStyle/>
          <a:p>
            <a:pPr>
              <a:buNone/>
            </a:pPr>
            <a:r>
              <a:rPr lang="en-US" sz="2400" dirty="0" smtClean="0">
                <a:solidFill>
                  <a:srgbClr val="006600"/>
                </a:solidFill>
                <a:effectLst/>
              </a:rPr>
              <a:t>Fall 2009……….32 students</a:t>
            </a:r>
          </a:p>
          <a:p>
            <a:pPr>
              <a:buNone/>
            </a:pPr>
            <a:r>
              <a:rPr lang="en-US" sz="2400" dirty="0" smtClean="0">
                <a:solidFill>
                  <a:srgbClr val="006600"/>
                </a:solidFill>
                <a:effectLst/>
              </a:rPr>
              <a:t>Spring 2010……44 students</a:t>
            </a:r>
          </a:p>
          <a:p>
            <a:pPr>
              <a:buNone/>
            </a:pPr>
            <a:r>
              <a:rPr lang="en-US" sz="2400" dirty="0" smtClean="0">
                <a:solidFill>
                  <a:srgbClr val="006600"/>
                </a:solidFill>
                <a:effectLst/>
              </a:rPr>
              <a:t>Fall 2010……….56 students</a:t>
            </a:r>
          </a:p>
          <a:p>
            <a:pPr>
              <a:buNone/>
            </a:pPr>
            <a:r>
              <a:rPr lang="en-US" sz="2400" dirty="0" smtClean="0">
                <a:solidFill>
                  <a:srgbClr val="006600"/>
                </a:solidFill>
                <a:effectLst/>
              </a:rPr>
              <a:t>Spring 2011……41 students</a:t>
            </a:r>
          </a:p>
          <a:p>
            <a:pPr>
              <a:buNone/>
            </a:pPr>
            <a:r>
              <a:rPr lang="en-US" sz="2400" dirty="0" smtClean="0">
                <a:solidFill>
                  <a:srgbClr val="006600"/>
                </a:solidFill>
                <a:effectLst/>
              </a:rPr>
              <a:t>Summer 2011…  9 students</a:t>
            </a:r>
          </a:p>
          <a:p>
            <a:pPr>
              <a:buNone/>
            </a:pPr>
            <a:r>
              <a:rPr lang="en-US" sz="2400" dirty="0" smtClean="0">
                <a:solidFill>
                  <a:srgbClr val="006600"/>
                </a:solidFill>
                <a:effectLst/>
              </a:rPr>
              <a:t>Fall 2011……… 23 students</a:t>
            </a:r>
          </a:p>
          <a:p>
            <a:pPr>
              <a:buNone/>
            </a:pPr>
            <a:r>
              <a:rPr lang="en-US" sz="2400" dirty="0" smtClean="0">
                <a:solidFill>
                  <a:srgbClr val="006600"/>
                </a:solidFill>
                <a:effectLst/>
              </a:rPr>
              <a:t>Spring 2012……38 students</a:t>
            </a:r>
          </a:p>
          <a:p>
            <a:pPr>
              <a:buNone/>
            </a:pPr>
            <a:r>
              <a:rPr lang="en-US" sz="2400" dirty="0" smtClean="0">
                <a:solidFill>
                  <a:srgbClr val="006600"/>
                </a:solidFill>
                <a:effectLst/>
              </a:rPr>
              <a:t>Summer 2012…19 students</a:t>
            </a:r>
          </a:p>
          <a:p>
            <a:pPr>
              <a:buNone/>
            </a:pPr>
            <a:r>
              <a:rPr lang="en-US" sz="2400" dirty="0" smtClean="0">
                <a:solidFill>
                  <a:srgbClr val="006600"/>
                </a:solidFill>
                <a:effectLst/>
              </a:rPr>
              <a:t>Fall 2012……….54 students</a:t>
            </a:r>
          </a:p>
          <a:p>
            <a:pPr>
              <a:buNone/>
            </a:pPr>
            <a:r>
              <a:rPr lang="en-US" sz="2400" dirty="0" smtClean="0">
                <a:solidFill>
                  <a:srgbClr val="006600"/>
                </a:solidFill>
                <a:effectLst/>
              </a:rPr>
              <a:t>Spring 2013……58 students</a:t>
            </a:r>
          </a:p>
          <a:p>
            <a:pPr>
              <a:buNone/>
            </a:pPr>
            <a:r>
              <a:rPr lang="en-US" sz="2400" dirty="0" smtClean="0">
                <a:solidFill>
                  <a:srgbClr val="006600"/>
                </a:solidFill>
                <a:effectLst/>
              </a:rPr>
              <a:t>Summer 2013…15 students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609600"/>
          </a:xfrm>
        </p:spPr>
        <p:txBody>
          <a:bodyPr>
            <a:noAutofit/>
          </a:bodyPr>
          <a:lstStyle/>
          <a:p>
            <a:pPr algn="ctr"/>
            <a:r>
              <a:rPr lang="en-US" sz="3200" dirty="0" smtClean="0">
                <a:solidFill>
                  <a:srgbClr val="006600"/>
                </a:solidFill>
                <a:effectLst/>
              </a:rPr>
              <a:t>What does ESF 200 Information Literacy look like in Blackboard?</a:t>
            </a:r>
            <a:endParaRPr lang="en-US" sz="3200" dirty="0">
              <a:solidFill>
                <a:srgbClr val="006600"/>
              </a:solidFill>
              <a:effectLst/>
              <a:latin typeface="Arial" pitchFamily="34" charset="0"/>
              <a:cs typeface="Arial" pitchFamily="34" charset="0"/>
            </a:endParaRPr>
          </a:p>
        </p:txBody>
      </p:sp>
      <p:pic>
        <p:nvPicPr>
          <p:cNvPr id="6" name="Content Placeholder 5"/>
          <p:cNvPicPr>
            <a:picLocks noGrp="1"/>
          </p:cNvPicPr>
          <p:nvPr>
            <p:ph idx="1"/>
          </p:nvPr>
        </p:nvPicPr>
        <p:blipFill>
          <a:blip r:embed="rId2" cstate="print"/>
          <a:srcRect t="24274" r="2083" b="13193"/>
          <a:stretch>
            <a:fillRect/>
          </a:stretch>
        </p:blipFill>
        <p:spPr bwMode="auto">
          <a:xfrm>
            <a:off x="685800" y="1676400"/>
            <a:ext cx="7772400" cy="472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077200" cy="808038"/>
          </a:xfrm>
        </p:spPr>
        <p:txBody>
          <a:bodyPr>
            <a:normAutofit fontScale="90000"/>
          </a:bodyPr>
          <a:lstStyle/>
          <a:p>
            <a:pPr algn="ctr"/>
            <a:r>
              <a:rPr lang="en-US" dirty="0" smtClean="0">
                <a:solidFill>
                  <a:srgbClr val="006600"/>
                </a:solidFill>
                <a:effectLst/>
              </a:rPr>
              <a:t>Use BLOGS to engage the students</a:t>
            </a:r>
            <a:r>
              <a:rPr lang="en-US" dirty="0" smtClean="0">
                <a:solidFill>
                  <a:srgbClr val="006600"/>
                </a:solidFill>
              </a:rPr>
              <a:t>!</a:t>
            </a:r>
            <a:endParaRPr lang="en-US" dirty="0">
              <a:solidFill>
                <a:srgbClr val="006600"/>
              </a:solidFill>
            </a:endParaRPr>
          </a:p>
        </p:txBody>
      </p:sp>
      <p:pic>
        <p:nvPicPr>
          <p:cNvPr id="4" name="Content Placeholder 3"/>
          <p:cNvPicPr>
            <a:picLocks noGrp="1"/>
          </p:cNvPicPr>
          <p:nvPr>
            <p:ph idx="1"/>
          </p:nvPr>
        </p:nvPicPr>
        <p:blipFill>
          <a:blip r:embed="rId2" cstate="print"/>
          <a:srcRect l="16667" t="52437" r="3526" b="11512"/>
          <a:stretch>
            <a:fillRect/>
          </a:stretch>
        </p:blipFill>
        <p:spPr bwMode="auto">
          <a:xfrm>
            <a:off x="685800" y="2971800"/>
            <a:ext cx="7772400" cy="3581400"/>
          </a:xfrm>
          <a:prstGeom prst="rect">
            <a:avLst/>
          </a:prstGeom>
          <a:noFill/>
          <a:ln w="9525">
            <a:noFill/>
            <a:miter lim="800000"/>
            <a:headEnd/>
            <a:tailEnd/>
          </a:ln>
        </p:spPr>
      </p:pic>
      <p:sp>
        <p:nvSpPr>
          <p:cNvPr id="5" name="TextBox 4"/>
          <p:cNvSpPr txBox="1"/>
          <p:nvPr/>
        </p:nvSpPr>
        <p:spPr>
          <a:xfrm>
            <a:off x="609600" y="1371600"/>
            <a:ext cx="7772400" cy="1631216"/>
          </a:xfrm>
          <a:prstGeom prst="rect">
            <a:avLst/>
          </a:prstGeom>
          <a:noFill/>
        </p:spPr>
        <p:txBody>
          <a:bodyPr wrap="square" rtlCol="0">
            <a:spAutoFit/>
          </a:bodyPr>
          <a:lstStyle/>
          <a:p>
            <a:pPr algn="ctr"/>
            <a:r>
              <a:rPr lang="en-US" sz="2000" dirty="0" smtClean="0">
                <a:solidFill>
                  <a:srgbClr val="006600"/>
                </a:solidFill>
              </a:rPr>
              <a:t>Each week my online class runs I have students have to participate in a BLOG. </a:t>
            </a:r>
            <a:r>
              <a:rPr lang="en-US" sz="2000" dirty="0" smtClean="0">
                <a:solidFill>
                  <a:srgbClr val="006600"/>
                </a:solidFill>
              </a:rPr>
              <a:t>Along with the BLOG they are doing a handed in assignment on the same topic. In </a:t>
            </a:r>
            <a:r>
              <a:rPr lang="en-US" sz="2000" dirty="0" smtClean="0">
                <a:solidFill>
                  <a:srgbClr val="006600"/>
                </a:solidFill>
              </a:rPr>
              <a:t>Blackboard the BLOGS are organized alphabetically. </a:t>
            </a:r>
            <a:r>
              <a:rPr lang="en-US" sz="2000" dirty="0" smtClean="0">
                <a:solidFill>
                  <a:srgbClr val="006600"/>
                </a:solidFill>
              </a:rPr>
              <a:t>To </a:t>
            </a:r>
            <a:r>
              <a:rPr lang="en-US" sz="2000" dirty="0" smtClean="0">
                <a:solidFill>
                  <a:srgbClr val="006600"/>
                </a:solidFill>
              </a:rPr>
              <a:t>keep them in order it is best to assign them letters </a:t>
            </a:r>
            <a:r>
              <a:rPr lang="en-US" sz="2000" dirty="0" smtClean="0">
                <a:solidFill>
                  <a:srgbClr val="006600"/>
                </a:solidFill>
              </a:rPr>
              <a:t>A</a:t>
            </a:r>
            <a:r>
              <a:rPr lang="en-US" sz="2000" dirty="0" smtClean="0">
                <a:solidFill>
                  <a:srgbClr val="006600"/>
                </a:solidFill>
              </a:rPr>
              <a:t>, B, C, D, E, F, etc. so they sort in the order you want them to.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77200" cy="808038"/>
          </a:xfrm>
        </p:spPr>
        <p:txBody>
          <a:bodyPr>
            <a:normAutofit fontScale="90000"/>
          </a:bodyPr>
          <a:lstStyle/>
          <a:p>
            <a:pPr algn="ctr"/>
            <a:r>
              <a:rPr lang="en-US" dirty="0" smtClean="0">
                <a:solidFill>
                  <a:srgbClr val="006600"/>
                </a:solidFill>
                <a:effectLst/>
              </a:rPr>
              <a:t>Think beyond traditional BLOGS.</a:t>
            </a:r>
            <a:endParaRPr lang="en-US" dirty="0">
              <a:solidFill>
                <a:srgbClr val="006600"/>
              </a:solidFill>
              <a:effectLst/>
            </a:endParaRPr>
          </a:p>
        </p:txBody>
      </p:sp>
      <p:sp>
        <p:nvSpPr>
          <p:cNvPr id="5" name="TextBox 4"/>
          <p:cNvSpPr txBox="1"/>
          <p:nvPr/>
        </p:nvSpPr>
        <p:spPr>
          <a:xfrm>
            <a:off x="762000" y="1600200"/>
            <a:ext cx="7696200" cy="4401205"/>
          </a:xfrm>
          <a:prstGeom prst="rect">
            <a:avLst/>
          </a:prstGeom>
          <a:noFill/>
        </p:spPr>
        <p:txBody>
          <a:bodyPr wrap="square" rtlCol="0">
            <a:spAutoFit/>
          </a:bodyPr>
          <a:lstStyle/>
          <a:p>
            <a:pPr>
              <a:buFont typeface="Arial" pitchFamily="34" charset="0"/>
              <a:buChar char="•"/>
            </a:pPr>
            <a:r>
              <a:rPr lang="en-US" sz="2000" dirty="0" smtClean="0">
                <a:solidFill>
                  <a:srgbClr val="006600"/>
                </a:solidFill>
              </a:rPr>
              <a:t> Go beyond having students enter in text.</a:t>
            </a:r>
          </a:p>
          <a:p>
            <a:endParaRPr lang="en-US" sz="2000" dirty="0" smtClean="0">
              <a:solidFill>
                <a:srgbClr val="006600"/>
              </a:solidFill>
            </a:endParaRPr>
          </a:p>
          <a:p>
            <a:pPr>
              <a:buFont typeface="Arial" pitchFamily="34" charset="0"/>
              <a:buChar char="•"/>
            </a:pPr>
            <a:r>
              <a:rPr lang="en-US" sz="2000" dirty="0" smtClean="0">
                <a:solidFill>
                  <a:srgbClr val="006600"/>
                </a:solidFill>
              </a:rPr>
              <a:t> Ask students to create videos with free software and have them post their videos. </a:t>
            </a:r>
          </a:p>
          <a:p>
            <a:endParaRPr lang="en-US" sz="2000" dirty="0" smtClean="0">
              <a:solidFill>
                <a:srgbClr val="006600"/>
              </a:solidFill>
            </a:endParaRPr>
          </a:p>
          <a:p>
            <a:pPr>
              <a:buFont typeface="Arial" pitchFamily="34" charset="0"/>
              <a:buChar char="•"/>
            </a:pPr>
            <a:r>
              <a:rPr lang="en-US" sz="2000" dirty="0" smtClean="0">
                <a:solidFill>
                  <a:srgbClr val="006600"/>
                </a:solidFill>
              </a:rPr>
              <a:t> Ask students to take photos and post them. </a:t>
            </a:r>
          </a:p>
          <a:p>
            <a:endParaRPr lang="en-US" sz="2000" dirty="0" smtClean="0">
              <a:solidFill>
                <a:srgbClr val="006600"/>
              </a:solidFill>
            </a:endParaRPr>
          </a:p>
          <a:p>
            <a:pPr>
              <a:buFont typeface="Arial" pitchFamily="34" charset="0"/>
              <a:buChar char="•"/>
            </a:pPr>
            <a:r>
              <a:rPr lang="en-US" sz="2000" dirty="0" smtClean="0">
                <a:solidFill>
                  <a:srgbClr val="006600"/>
                </a:solidFill>
              </a:rPr>
              <a:t> Ask students to use APPS they have already to draw and create and think out of the box and post their creations.</a:t>
            </a:r>
          </a:p>
          <a:p>
            <a:endParaRPr lang="en-US" sz="2000" dirty="0" smtClean="0">
              <a:solidFill>
                <a:srgbClr val="006600"/>
              </a:solidFill>
            </a:endParaRPr>
          </a:p>
          <a:p>
            <a:pPr>
              <a:buFont typeface="Arial" pitchFamily="34" charset="0"/>
              <a:buChar char="•"/>
            </a:pPr>
            <a:r>
              <a:rPr lang="en-US" sz="2000" dirty="0" smtClean="0">
                <a:solidFill>
                  <a:srgbClr val="006600"/>
                </a:solidFill>
              </a:rPr>
              <a:t> Remember to provide links to free tools, apps. etc. that students can use on a computer, laptop, mobile device. </a:t>
            </a:r>
          </a:p>
          <a:p>
            <a:pPr>
              <a:buFont typeface="Arial" pitchFamily="34" charset="0"/>
              <a:buChar char="•"/>
            </a:pPr>
            <a:endParaRPr lang="en-US" sz="2000" dirty="0" smtClean="0">
              <a:solidFill>
                <a:srgbClr val="006600"/>
              </a:solidFill>
            </a:endParaRPr>
          </a:p>
          <a:p>
            <a:pPr>
              <a:buFont typeface="Arial" pitchFamily="34" charset="0"/>
              <a:buChar char="•"/>
            </a:pPr>
            <a:r>
              <a:rPr lang="en-US" sz="2000" dirty="0" smtClean="0">
                <a:solidFill>
                  <a:srgbClr val="006600"/>
                </a:solidFill>
              </a:rPr>
              <a:t> The following slides show real world examples of these kinds of BLOGS.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lstStyle/>
          <a:p>
            <a:pPr algn="ctr"/>
            <a:r>
              <a:rPr lang="en-US" dirty="0" smtClean="0">
                <a:solidFill>
                  <a:srgbClr val="006600"/>
                </a:solidFill>
                <a:effectLst/>
              </a:rPr>
              <a:t>VIDEO BLOGS</a:t>
            </a:r>
            <a:endParaRPr lang="en-US" dirty="0">
              <a:solidFill>
                <a:srgbClr val="006600"/>
              </a:solidFill>
              <a:effectLst/>
            </a:endParaRPr>
          </a:p>
        </p:txBody>
      </p:sp>
      <p:sp>
        <p:nvSpPr>
          <p:cNvPr id="5" name="TextBox 4"/>
          <p:cNvSpPr txBox="1"/>
          <p:nvPr/>
        </p:nvSpPr>
        <p:spPr>
          <a:xfrm>
            <a:off x="457200" y="914400"/>
            <a:ext cx="8382000" cy="4339650"/>
          </a:xfrm>
          <a:prstGeom prst="rect">
            <a:avLst/>
          </a:prstGeom>
          <a:noFill/>
        </p:spPr>
        <p:txBody>
          <a:bodyPr wrap="square" rtlCol="0">
            <a:spAutoFit/>
          </a:bodyPr>
          <a:lstStyle/>
          <a:p>
            <a:pPr algn="ctr"/>
            <a:r>
              <a:rPr lang="en-US" dirty="0" smtClean="0">
                <a:solidFill>
                  <a:srgbClr val="006600"/>
                </a:solidFill>
              </a:rPr>
              <a:t>A great way to have students introduce themselves is via an Animoto video </a:t>
            </a:r>
            <a:r>
              <a:rPr lang="en-US" dirty="0" smtClean="0">
                <a:solidFill>
                  <a:srgbClr val="006600"/>
                </a:solidFill>
                <a:hlinkClick r:id="rId2"/>
              </a:rPr>
              <a:t>http://animoto.com</a:t>
            </a:r>
            <a:endParaRPr lang="en-US" dirty="0" smtClean="0">
              <a:solidFill>
                <a:srgbClr val="006600"/>
              </a:solidFill>
            </a:endParaRPr>
          </a:p>
          <a:p>
            <a:pPr algn="ctr"/>
            <a:endParaRPr lang="en-US" dirty="0" smtClean="0">
              <a:solidFill>
                <a:srgbClr val="006600"/>
              </a:solidFill>
            </a:endParaRPr>
          </a:p>
          <a:p>
            <a:pPr algn="ctr"/>
            <a:r>
              <a:rPr lang="en-US" dirty="0" smtClean="0">
                <a:solidFill>
                  <a:srgbClr val="006600"/>
                </a:solidFill>
              </a:rPr>
              <a:t>THIS IS THE TEXT I POST IN THE INTRODUCE YOURSELF BLOG</a:t>
            </a:r>
          </a:p>
          <a:p>
            <a:pPr algn="ctr"/>
            <a:endParaRPr lang="en-US" dirty="0" smtClean="0">
              <a:solidFill>
                <a:srgbClr val="006600"/>
              </a:solidFill>
            </a:endParaRPr>
          </a:p>
          <a:p>
            <a:pPr algn="ctr"/>
            <a:r>
              <a:rPr lang="en-US" dirty="0" smtClean="0">
                <a:solidFill>
                  <a:srgbClr val="006600"/>
                </a:solidFill>
              </a:rPr>
              <a:t>Please use this blog to introduce yourself to me and the rest of the class. Also please create an account for Animoto </a:t>
            </a:r>
            <a:r>
              <a:rPr lang="en-US" dirty="0" smtClean="0">
                <a:solidFill>
                  <a:srgbClr val="006600"/>
                </a:solidFill>
                <a:hlinkClick r:id="rId2"/>
              </a:rPr>
              <a:t>http://animoto.com</a:t>
            </a:r>
            <a:r>
              <a:rPr lang="en-US" dirty="0" smtClean="0">
                <a:solidFill>
                  <a:srgbClr val="006600"/>
                </a:solidFill>
              </a:rPr>
              <a:t> and use that free software to create a quick video that introduces yourself to me and the rest of the class. Note Animoto lets you do free 30 second videos you don't need to purchase/pay anything to do the free 30 second videos.</a:t>
            </a:r>
          </a:p>
          <a:p>
            <a:pPr algn="ctr"/>
            <a:endParaRPr lang="en-US" dirty="0" smtClean="0">
              <a:solidFill>
                <a:srgbClr val="006600"/>
              </a:solidFill>
            </a:endParaRPr>
          </a:p>
          <a:p>
            <a:pPr algn="ctr"/>
            <a:endParaRPr lang="en-US" sz="1000" dirty="0" smtClean="0">
              <a:solidFill>
                <a:srgbClr val="006600"/>
              </a:solidFill>
            </a:endParaRPr>
          </a:p>
          <a:p>
            <a:pPr algn="ctr"/>
            <a:endParaRPr lang="en-US" sz="1000" dirty="0" smtClean="0">
              <a:solidFill>
                <a:srgbClr val="006600"/>
              </a:solidFill>
            </a:endParaRPr>
          </a:p>
          <a:p>
            <a:pPr algn="ctr"/>
            <a:endParaRPr lang="en-US" sz="1600" dirty="0" smtClean="0">
              <a:solidFill>
                <a:srgbClr val="006600"/>
              </a:solidFill>
            </a:endParaRPr>
          </a:p>
          <a:p>
            <a:pPr algn="ctr"/>
            <a:endParaRPr lang="en-US" sz="1600" dirty="0" smtClean="0">
              <a:solidFill>
                <a:srgbClr val="006600"/>
              </a:solidFill>
            </a:endParaRPr>
          </a:p>
          <a:p>
            <a:pPr algn="ctr"/>
            <a:r>
              <a:rPr lang="en-US" sz="2000" dirty="0" smtClean="0">
                <a:solidFill>
                  <a:srgbClr val="006600"/>
                </a:solidFill>
              </a:rPr>
              <a:t> </a:t>
            </a:r>
            <a:endParaRPr lang="en-US" sz="2000" dirty="0">
              <a:solidFill>
                <a:srgbClr val="0066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08038"/>
          </a:xfrm>
        </p:spPr>
        <p:txBody>
          <a:bodyPr/>
          <a:lstStyle/>
          <a:p>
            <a:pPr algn="ctr"/>
            <a:r>
              <a:rPr lang="en-US" dirty="0" smtClean="0">
                <a:solidFill>
                  <a:srgbClr val="006600"/>
                </a:solidFill>
                <a:effectLst/>
              </a:rPr>
              <a:t>VIDEO BLOGS</a:t>
            </a:r>
            <a:endParaRPr lang="en-US" dirty="0">
              <a:solidFill>
                <a:srgbClr val="006600"/>
              </a:solidFill>
              <a:effectLst/>
            </a:endParaRPr>
          </a:p>
        </p:txBody>
      </p:sp>
      <p:sp>
        <p:nvSpPr>
          <p:cNvPr id="5" name="TextBox 4"/>
          <p:cNvSpPr txBox="1"/>
          <p:nvPr/>
        </p:nvSpPr>
        <p:spPr>
          <a:xfrm>
            <a:off x="457200" y="914400"/>
            <a:ext cx="8382000" cy="5970865"/>
          </a:xfrm>
          <a:prstGeom prst="rect">
            <a:avLst/>
          </a:prstGeom>
          <a:noFill/>
        </p:spPr>
        <p:txBody>
          <a:bodyPr wrap="square" rtlCol="0">
            <a:spAutoFit/>
          </a:bodyPr>
          <a:lstStyle/>
          <a:p>
            <a:pPr algn="ctr"/>
            <a:endParaRPr lang="en-US" sz="1600" dirty="0" smtClean="0">
              <a:solidFill>
                <a:srgbClr val="006600"/>
              </a:solidFill>
            </a:endParaRPr>
          </a:p>
          <a:p>
            <a:pPr algn="ctr"/>
            <a:r>
              <a:rPr lang="en-US" sz="1600" dirty="0" smtClean="0">
                <a:solidFill>
                  <a:srgbClr val="006600"/>
                </a:solidFill>
              </a:rPr>
              <a:t>My video  </a:t>
            </a:r>
            <a:r>
              <a:rPr lang="en-US" sz="1600" dirty="0" smtClean="0">
                <a:solidFill>
                  <a:srgbClr val="006600"/>
                </a:solidFill>
                <a:hlinkClick r:id="rId2"/>
              </a:rPr>
              <a:t>http://animoto.com/play/80KFhTwyr9NdCzG83HUxQQ</a:t>
            </a:r>
            <a:endParaRPr lang="en-US" sz="1600" dirty="0" smtClean="0">
              <a:solidFill>
                <a:srgbClr val="006600"/>
              </a:solidFill>
            </a:endParaRPr>
          </a:p>
          <a:p>
            <a:pPr algn="ctr"/>
            <a:endParaRPr lang="en-US" sz="1600" dirty="0" smtClean="0">
              <a:solidFill>
                <a:srgbClr val="006600"/>
              </a:solidFill>
            </a:endParaRPr>
          </a:p>
          <a:p>
            <a:pPr algn="ctr"/>
            <a:r>
              <a:rPr lang="en-US" sz="1600" dirty="0" smtClean="0">
                <a:solidFill>
                  <a:srgbClr val="006600"/>
                </a:solidFill>
              </a:rPr>
              <a:t>Some student examples </a:t>
            </a:r>
          </a:p>
          <a:p>
            <a:pPr algn="ctr"/>
            <a:endParaRPr lang="en-US" sz="1600" dirty="0" smtClean="0">
              <a:solidFill>
                <a:srgbClr val="006600"/>
              </a:solidFill>
            </a:endParaRPr>
          </a:p>
          <a:p>
            <a:pPr algn="ctr"/>
            <a:r>
              <a:rPr lang="en-US" sz="1600" dirty="0" smtClean="0">
                <a:solidFill>
                  <a:srgbClr val="006600"/>
                </a:solidFill>
                <a:hlinkClick r:id="rId3"/>
              </a:rPr>
              <a:t>http://animoto.com/play/XOK8ciHPg2QaGbWvsIKWkA#</a:t>
            </a:r>
            <a:endParaRPr lang="en-US" sz="1600" dirty="0" smtClean="0">
              <a:solidFill>
                <a:srgbClr val="006600"/>
              </a:solidFill>
            </a:endParaRPr>
          </a:p>
          <a:p>
            <a:pPr algn="ctr"/>
            <a:endParaRPr lang="en-US" sz="1600" dirty="0" smtClean="0">
              <a:solidFill>
                <a:srgbClr val="006600"/>
              </a:solidFill>
            </a:endParaRPr>
          </a:p>
          <a:p>
            <a:pPr algn="ctr"/>
            <a:r>
              <a:rPr lang="en-US" sz="1600" dirty="0" smtClean="0">
                <a:solidFill>
                  <a:srgbClr val="006600"/>
                </a:solidFill>
                <a:hlinkClick r:id="rId4"/>
              </a:rPr>
              <a:t>http://animoto.com/play/bW4C1hQ0pIVLijBJDi9Zsw</a:t>
            </a:r>
            <a:endParaRPr lang="en-US" sz="1600" dirty="0" smtClean="0">
              <a:solidFill>
                <a:srgbClr val="006600"/>
              </a:solidFill>
            </a:endParaRPr>
          </a:p>
          <a:p>
            <a:pPr algn="ctr"/>
            <a:endParaRPr lang="en-US" sz="1600" dirty="0" smtClean="0">
              <a:solidFill>
                <a:srgbClr val="006600"/>
              </a:solidFill>
            </a:endParaRPr>
          </a:p>
          <a:p>
            <a:pPr algn="ctr"/>
            <a:r>
              <a:rPr lang="en-US" sz="1600" dirty="0" smtClean="0">
                <a:solidFill>
                  <a:srgbClr val="006600"/>
                </a:solidFill>
                <a:hlinkClick r:id="rId5"/>
              </a:rPr>
              <a:t>http://animoto.com/play/PVXO6I3ypry8LNGaFcVOlQ#</a:t>
            </a:r>
            <a:endParaRPr lang="en-US" sz="1600" dirty="0" smtClean="0">
              <a:solidFill>
                <a:srgbClr val="006600"/>
              </a:solidFill>
            </a:endParaRPr>
          </a:p>
          <a:p>
            <a:pPr algn="ctr"/>
            <a:endParaRPr lang="en-US" sz="1600" dirty="0" smtClean="0">
              <a:solidFill>
                <a:srgbClr val="006600"/>
              </a:solidFill>
            </a:endParaRPr>
          </a:p>
          <a:p>
            <a:pPr algn="ctr"/>
            <a:r>
              <a:rPr lang="en-US" sz="1600" dirty="0" smtClean="0">
                <a:solidFill>
                  <a:srgbClr val="006600"/>
                </a:solidFill>
                <a:hlinkClick r:id="rId6"/>
              </a:rPr>
              <a:t>http://animoto.com/play/LLqM70Qg3xFGbZHcwKl1Bg</a:t>
            </a:r>
            <a:r>
              <a:rPr lang="en-US" sz="1600" dirty="0" smtClean="0">
                <a:solidFill>
                  <a:srgbClr val="006600"/>
                </a:solidFill>
              </a:rPr>
              <a:t/>
            </a:r>
            <a:br>
              <a:rPr lang="en-US" sz="1600" dirty="0" smtClean="0">
                <a:solidFill>
                  <a:srgbClr val="006600"/>
                </a:solidFill>
              </a:rPr>
            </a:br>
            <a:endParaRPr lang="en-US" sz="1600" dirty="0" smtClean="0">
              <a:solidFill>
                <a:srgbClr val="006600"/>
              </a:solidFill>
            </a:endParaRPr>
          </a:p>
          <a:p>
            <a:pPr algn="ctr"/>
            <a:r>
              <a:rPr lang="en-US" sz="1600" dirty="0" smtClean="0">
                <a:solidFill>
                  <a:srgbClr val="006600"/>
                </a:solidFill>
                <a:hlinkClick r:id="rId4"/>
              </a:rPr>
              <a:t>http://animoto.com/play/bW4C1hQ0pIVLijBJDi9Zsw</a:t>
            </a:r>
            <a:endParaRPr lang="en-US" sz="1600" dirty="0" smtClean="0">
              <a:solidFill>
                <a:srgbClr val="006600"/>
              </a:solidFill>
            </a:endParaRPr>
          </a:p>
          <a:p>
            <a:pPr algn="ctr"/>
            <a:endParaRPr lang="en-US" sz="1600" dirty="0" smtClean="0">
              <a:solidFill>
                <a:srgbClr val="006600"/>
              </a:solidFill>
            </a:endParaRPr>
          </a:p>
          <a:p>
            <a:pPr algn="ctr"/>
            <a:r>
              <a:rPr lang="en-US" sz="1600" u="sng" dirty="0" smtClean="0">
                <a:hlinkClick r:id="rId7"/>
              </a:rPr>
              <a:t>http://animoto.com/play/pvjbTzsBM4xIlPguDZkm4g</a:t>
            </a:r>
            <a:endParaRPr lang="en-US" sz="1600" dirty="0" smtClean="0"/>
          </a:p>
          <a:p>
            <a:pPr algn="ctr"/>
            <a:endParaRPr lang="en-US" sz="1600" dirty="0" smtClean="0">
              <a:solidFill>
                <a:srgbClr val="006600"/>
              </a:solidFill>
            </a:endParaRPr>
          </a:p>
          <a:p>
            <a:pPr algn="ctr"/>
            <a:r>
              <a:rPr lang="en-US" sz="1600" dirty="0" smtClean="0">
                <a:solidFill>
                  <a:srgbClr val="006600"/>
                </a:solidFill>
                <a:hlinkClick r:id="rId3"/>
              </a:rPr>
              <a:t>http://animoto.com/play/XOK8ciHPg2QaGbWvsIKWkA#</a:t>
            </a:r>
            <a:endParaRPr lang="en-US" sz="1600" dirty="0" smtClean="0">
              <a:solidFill>
                <a:srgbClr val="006600"/>
              </a:solidFill>
            </a:endParaRPr>
          </a:p>
          <a:p>
            <a:pPr algn="ctr"/>
            <a:endParaRPr lang="en-US" sz="1600" dirty="0" smtClean="0">
              <a:solidFill>
                <a:srgbClr val="006600"/>
              </a:solidFill>
            </a:endParaRPr>
          </a:p>
          <a:p>
            <a:pPr algn="ctr"/>
            <a:r>
              <a:rPr lang="en-US" sz="1600" dirty="0" smtClean="0">
                <a:solidFill>
                  <a:srgbClr val="006600"/>
                </a:solidFill>
                <a:hlinkClick r:id="rId8"/>
              </a:rPr>
              <a:t>http://animoto.com/play/ZkOWitxITifyDzYVSYbFpQ</a:t>
            </a:r>
            <a:endParaRPr lang="en-US" sz="1600" dirty="0" smtClean="0">
              <a:solidFill>
                <a:srgbClr val="006600"/>
              </a:solidFill>
            </a:endParaRPr>
          </a:p>
          <a:p>
            <a:pPr algn="ctr"/>
            <a:endParaRPr lang="en-US" sz="1000" dirty="0" smtClean="0">
              <a:solidFill>
                <a:srgbClr val="006600"/>
              </a:solidFill>
            </a:endParaRPr>
          </a:p>
          <a:p>
            <a:pPr algn="ctr"/>
            <a:endParaRPr lang="en-US" sz="1600" dirty="0" smtClean="0">
              <a:solidFill>
                <a:srgbClr val="006600"/>
              </a:solidFill>
            </a:endParaRPr>
          </a:p>
          <a:p>
            <a:pPr algn="ctr"/>
            <a:endParaRPr lang="en-US" sz="1600" dirty="0" smtClean="0">
              <a:solidFill>
                <a:srgbClr val="006600"/>
              </a:solidFill>
            </a:endParaRPr>
          </a:p>
          <a:p>
            <a:pPr algn="ctr"/>
            <a:r>
              <a:rPr lang="en-US" sz="2000" dirty="0" smtClean="0">
                <a:solidFill>
                  <a:srgbClr val="006600"/>
                </a:solidFill>
              </a:rPr>
              <a:t> </a:t>
            </a:r>
            <a:endParaRPr lang="en-US" sz="2000" dirty="0">
              <a:solidFill>
                <a:srgbClr val="0066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08038"/>
          </a:xfrm>
        </p:spPr>
        <p:txBody>
          <a:bodyPr/>
          <a:lstStyle/>
          <a:p>
            <a:pPr algn="ctr"/>
            <a:r>
              <a:rPr lang="en-US" dirty="0" smtClean="0">
                <a:solidFill>
                  <a:srgbClr val="006600"/>
                </a:solidFill>
                <a:effectLst/>
              </a:rPr>
              <a:t>PHOTO BLOGS</a:t>
            </a:r>
            <a:endParaRPr lang="en-US" dirty="0">
              <a:solidFill>
                <a:srgbClr val="006600"/>
              </a:solidFill>
              <a:effectLst/>
            </a:endParaRPr>
          </a:p>
        </p:txBody>
      </p:sp>
      <p:sp>
        <p:nvSpPr>
          <p:cNvPr id="4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TextBox 9"/>
          <p:cNvSpPr txBox="1"/>
          <p:nvPr/>
        </p:nvSpPr>
        <p:spPr>
          <a:xfrm>
            <a:off x="609600" y="671691"/>
            <a:ext cx="8077200" cy="6186309"/>
          </a:xfrm>
          <a:prstGeom prst="rect">
            <a:avLst/>
          </a:prstGeom>
          <a:noFill/>
        </p:spPr>
        <p:txBody>
          <a:bodyPr wrap="square" rtlCol="0">
            <a:spAutoFit/>
          </a:bodyPr>
          <a:lstStyle/>
          <a:p>
            <a:pPr algn="ctr"/>
            <a:r>
              <a:rPr lang="en-US" dirty="0" smtClean="0">
                <a:solidFill>
                  <a:srgbClr val="006600"/>
                </a:solidFill>
              </a:rPr>
              <a:t>THIS IS THE TEXT I POST IN THE LIBRARY CATALOG BLOG</a:t>
            </a:r>
          </a:p>
          <a:p>
            <a:pPr algn="ctr"/>
            <a:endParaRPr lang="en-US" dirty="0" smtClean="0">
              <a:solidFill>
                <a:srgbClr val="006600"/>
              </a:solidFill>
            </a:endParaRPr>
          </a:p>
          <a:p>
            <a:r>
              <a:rPr lang="en-US" dirty="0" smtClean="0">
                <a:solidFill>
                  <a:srgbClr val="006600"/>
                </a:solidFill>
              </a:rPr>
              <a:t>As you review this week's unit - Unit 4 The Library Catalog - use this blog to share some thoughts on the class materials, our library catalog, another library catalog, one of the sites you visited from the assignment like Worldcat, LibraryThing, etc. Remember this blog is here in place of the class meeting in person. </a:t>
            </a:r>
          </a:p>
          <a:p>
            <a:endParaRPr lang="en-US" dirty="0" smtClean="0">
              <a:solidFill>
                <a:srgbClr val="006600"/>
              </a:solidFill>
            </a:endParaRPr>
          </a:p>
          <a:p>
            <a:r>
              <a:rPr lang="en-US" dirty="0" smtClean="0">
                <a:solidFill>
                  <a:srgbClr val="006600"/>
                </a:solidFill>
              </a:rPr>
              <a:t>I'd also like everyone in their blog post to include a photo or image or graphic of what a library means to you - reading? computers? technology? a place to meet friends? a place you go for a class or a program? studying? research? journals? books? imagination? a place to take a break from class to take a mental break?</a:t>
            </a:r>
          </a:p>
          <a:p>
            <a:r>
              <a:rPr lang="en-US" dirty="0" smtClean="0">
                <a:solidFill>
                  <a:srgbClr val="006600"/>
                </a:solidFill>
              </a:rPr>
              <a:t>You can take a photo yourself, use one you already have or find one "online" via the Internet - just make sure it is O.K. to use.</a:t>
            </a:r>
          </a:p>
          <a:p>
            <a:endParaRPr lang="en-US" dirty="0" smtClean="0">
              <a:solidFill>
                <a:srgbClr val="006600"/>
              </a:solidFill>
            </a:endParaRPr>
          </a:p>
          <a:p>
            <a:r>
              <a:rPr lang="en-US" dirty="0" smtClean="0">
                <a:solidFill>
                  <a:srgbClr val="006600"/>
                </a:solidFill>
              </a:rPr>
              <a:t>If you search Flickr.com there's an option under Advanced Search where you can limit to photos/images with Creative Commons-licensed content </a:t>
            </a:r>
            <a:r>
              <a:rPr lang="en-US" u="sng" dirty="0" smtClean="0">
                <a:solidFill>
                  <a:srgbClr val="006600"/>
                </a:solidFill>
                <a:hlinkClick r:id="rId2"/>
              </a:rPr>
              <a:t>http://www.flickr.com/creativecommons/</a:t>
            </a:r>
            <a:r>
              <a:rPr lang="en-US" dirty="0" smtClean="0">
                <a:solidFill>
                  <a:srgbClr val="006600"/>
                </a:solidFill>
              </a:rPr>
              <a:t> Or here is another site where you can find photos </a:t>
            </a:r>
            <a:r>
              <a:rPr lang="en-US" u="sng" dirty="0" smtClean="0">
                <a:solidFill>
                  <a:srgbClr val="006600"/>
                </a:solidFill>
                <a:hlinkClick r:id="rId3"/>
              </a:rPr>
              <a:t>http://www.pics4learning.com/</a:t>
            </a:r>
            <a:r>
              <a:rPr lang="en-US" dirty="0" smtClean="0">
                <a:solidFill>
                  <a:srgbClr val="006600"/>
                </a:solidFill>
              </a:rPr>
              <a:t> Pics4Learning is a safe, free image library for education.</a:t>
            </a:r>
          </a:p>
          <a:p>
            <a:endParaRPr lang="en-US" dirty="0" smtClean="0">
              <a:solidFill>
                <a:srgbClr val="006600"/>
              </a:solidFill>
            </a:endParaRPr>
          </a:p>
          <a:p>
            <a:r>
              <a:rPr lang="en-US" dirty="0" smtClean="0">
                <a:solidFill>
                  <a:srgbClr val="006600"/>
                </a:solidFill>
              </a:rPr>
              <a:t>After all the images are posted I'll put them all together on one screen so everyone can see what we all think libraries mean to us - visually.</a:t>
            </a:r>
            <a:endParaRPr lang="en-US" dirty="0">
              <a:solidFill>
                <a:srgbClr val="006600"/>
              </a:solidFill>
            </a:endParaRPr>
          </a:p>
        </p:txBody>
      </p:sp>
      <p:sp>
        <p:nvSpPr>
          <p:cNvPr id="41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TotalTime>
  <Words>1111</Words>
  <Application>Microsoft Office PowerPoint</Application>
  <PresentationFormat>On-screen Show (4:3)</PresentationFormat>
  <Paragraphs>131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Ready – Set – ACTION!  Jumpstart your information literacy classes with visual blogs using videos, photos and more!     Jane Verostek  Associate Librarian  SUNY College of Environmental Science and Forestry  Moon Library  jmveros@esf.edu  online @ SUNY ESF’s TV Channel http://tinyurl.com/Library411  </vt:lpstr>
      <vt:lpstr>Background: SUNY ESF’s Information Literacy class  and Blackboard</vt:lpstr>
      <vt:lpstr>SUNY ESF – Information Literacy   Online sections - The NUMBERS!</vt:lpstr>
      <vt:lpstr>What does ESF 200 Information Literacy look like in Blackboard?</vt:lpstr>
      <vt:lpstr>Use BLOGS to engage the students!</vt:lpstr>
      <vt:lpstr>Think beyond traditional BLOGS.</vt:lpstr>
      <vt:lpstr>VIDEO BLOGS</vt:lpstr>
      <vt:lpstr>VIDEO BLOGS</vt:lpstr>
      <vt:lpstr>PHOTO BLOGS</vt:lpstr>
      <vt:lpstr>BLOG – What a library means to me</vt:lpstr>
      <vt:lpstr>BLOG – What a library means to me</vt:lpstr>
      <vt:lpstr>BLOG – What a library means to me</vt:lpstr>
      <vt:lpstr>WORLDE CLOUD BLOGS</vt:lpstr>
      <vt:lpstr>BLOG – What word comes to mind when you hear the word DATABASE?</vt:lpstr>
      <vt:lpstr>BLOG – What word comes to mind when you hear the word DATABASE?</vt:lpstr>
      <vt:lpstr>BLOG – What word comes to mind when you hear the word DATABASE?</vt:lpstr>
      <vt:lpstr>DRAWING BLOGS</vt:lpstr>
      <vt:lpstr>BLOG – Draw the Internet!</vt:lpstr>
      <vt:lpstr>BLOG – Draw the Internet!</vt:lpstr>
      <vt:lpstr>BLOG – Draw the Internet!</vt:lpstr>
      <vt:lpstr>Along with asking your students to post visual items such as photos and videos and drawings - you to can promote visual literacy – spend some time creating videos of you teaching. These can be used in online teaching, added to LibGuides, etc.  Also take time to ask students for ideas and feedback! </vt:lpstr>
      <vt:lpstr>Visual BLOGS – Visual Literacy</vt:lpstr>
      <vt:lpstr>Ready – Set – ACTION! Jumpstart your information literacy classes with visual blogs using videos, photos and more!    Jane Verostek  Associate Librarian  SUNY College of Environmental Science and Forestry  Moon Library  jmveros@esf.edu  online @ SUNY ESF’s TV Channel http://tinyurl.com/Library411  </vt:lpstr>
    </vt:vector>
  </TitlesOfParts>
  <Company>SUNY ESF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for Journal Articles</dc:title>
  <dc:creator>Jane Verostek</dc:creator>
  <cp:lastModifiedBy>Jane Verostek</cp:lastModifiedBy>
  <cp:revision>486</cp:revision>
  <dcterms:created xsi:type="dcterms:W3CDTF">2012-02-27T18:32:02Z</dcterms:created>
  <dcterms:modified xsi:type="dcterms:W3CDTF">2013-09-23T19:57:43Z</dcterms:modified>
</cp:coreProperties>
</file>