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1"/>
  </p:notesMasterIdLst>
  <p:sldIdLst>
    <p:sldId id="256" r:id="rId2"/>
    <p:sldId id="258" r:id="rId3"/>
    <p:sldId id="271" r:id="rId4"/>
    <p:sldId id="272" r:id="rId5"/>
    <p:sldId id="273" r:id="rId6"/>
    <p:sldId id="274" r:id="rId7"/>
    <p:sldId id="257" r:id="rId8"/>
    <p:sldId id="259" r:id="rId9"/>
    <p:sldId id="260" r:id="rId10"/>
    <p:sldId id="261" r:id="rId11"/>
    <p:sldId id="264" r:id="rId12"/>
    <p:sldId id="268" r:id="rId13"/>
    <p:sldId id="269" r:id="rId14"/>
    <p:sldId id="266" r:id="rId15"/>
    <p:sldId id="262" r:id="rId16"/>
    <p:sldId id="267" r:id="rId17"/>
    <p:sldId id="263" r:id="rId18"/>
    <p:sldId id="270"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05E5C"/>
    <a:srgbClr val="DFCE8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106" d="100"/>
          <a:sy n="106" d="100"/>
        </p:scale>
        <p:origin x="-85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notesMaster" Target="notesMasters/notes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8F0DF-F233-494E-9E43-0D88A90C026E}" type="datetimeFigureOut">
              <a:rPr lang="en-US" smtClean="0"/>
              <a:pPr/>
              <a:t>8/30/11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BB404-6F3C-8D47-9DFB-E79113D251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remove</a:t>
            </a:r>
            <a:r>
              <a:rPr lang="en-US" baseline="0" dirty="0" smtClean="0"/>
              <a:t> sampling years from the data set, we can see how the regression changes. Measuring every other year seems to give regressions that are very similar to measuring every year, but measuring less frequently results in regressions that are quite different from the original. We could also remove sampling intervals within the annual estimates, but we anticipate that that would be less desirable, because seasonal trends might be missed. </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can see</a:t>
            </a:r>
            <a:r>
              <a:rPr lang="en-US" baseline="0" dirty="0" smtClean="0"/>
              <a:t> the trade-off that comes with sampling less frequently. As sampling dates are removed, the uncertainty in the regression grows. This is the kind of trade-off that must be made when deciding between on an optimized sampling plan for a site. </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b="0" dirty="0" smtClean="0">
                <a:latin typeface="Trebuchet MS" pitchFamily="-110" charset="0"/>
              </a:rPr>
              <a:t>The uncertainty in a point estimate of elemental deposition may thus be quite low, reflecting instrumental and analytical uncertainty rather than sampling uncertainty.</a:t>
            </a:r>
          </a:p>
          <a:p>
            <a:pPr marL="228600" indent="-228600">
              <a:buAutoNum type="arabicPeriod"/>
            </a:pPr>
            <a:r>
              <a:rPr lang="en-US" sz="1200" b="0" dirty="0" smtClean="0">
                <a:latin typeface="Trebuchet MS" pitchFamily="-110" charset="0"/>
              </a:rPr>
              <a:t>As a result,</a:t>
            </a:r>
            <a:r>
              <a:rPr lang="en-US" sz="1200" b="0" baseline="0" dirty="0" smtClean="0">
                <a:latin typeface="Trebuchet MS" pitchFamily="-110" charset="0"/>
              </a:rPr>
              <a:t> most of the uncertainty is in spatial variability: varies with landscape factors</a:t>
            </a:r>
          </a:p>
          <a:p>
            <a:pPr marL="228600" indent="-228600">
              <a:buAutoNum type="arabicPeriod"/>
            </a:pPr>
            <a:r>
              <a:rPr lang="en-US" sz="1200" b="0" baseline="0" dirty="0" smtClean="0">
                <a:latin typeface="Trebuchet MS" pitchFamily="-110" charset="0"/>
              </a:rPr>
              <a:t>Have many models for interpolating </a:t>
            </a:r>
            <a:r>
              <a:rPr lang="en-US" sz="1200" b="0" baseline="0" dirty="0" err="1" smtClean="0">
                <a:latin typeface="Trebuchet MS" pitchFamily="-110" charset="0"/>
              </a:rPr>
              <a:t>precip</a:t>
            </a:r>
            <a:r>
              <a:rPr lang="en-US" sz="1200" b="0" baseline="0" dirty="0" smtClean="0">
                <a:latin typeface="Trebuchet MS" pitchFamily="-110" charset="0"/>
              </a:rPr>
              <a:t>. in the area between gauges. </a:t>
            </a:r>
            <a:r>
              <a:rPr lang="en-US" sz="1200" b="0" dirty="0" smtClean="0">
                <a:latin typeface="Trebuchet MS" pitchFamily="-110" charset="0"/>
              </a:rPr>
              <a:t>. Various methods of interpolation are used in precipitation and atmospheric deposition studies, but the uncertainty in the interpolation is rarely reported.</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5 models of precipitation in the HB valley, using built-in models in ARC GIS. We can see that each is interpolating between the rain gauges differently.</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compare the estimates of the different models for the whole valley, we see that there is low variation between the models. Next, we will be working on how to estimate the uncertainty not just </a:t>
            </a:r>
            <a:r>
              <a:rPr lang="en-US" i="1" baseline="0" dirty="0" smtClean="0"/>
              <a:t>between </a:t>
            </a:r>
            <a:r>
              <a:rPr lang="en-US" i="0" baseline="0" dirty="0" smtClean="0"/>
              <a:t>the models, but also </a:t>
            </a:r>
            <a:r>
              <a:rPr lang="en-US" i="1" baseline="0" dirty="0" smtClean="0"/>
              <a:t>within</a:t>
            </a:r>
            <a:r>
              <a:rPr lang="en-US" i="0" baseline="0" dirty="0" smtClean="0"/>
              <a:t> each model. </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bootstrapping</a:t>
            </a:r>
            <a:r>
              <a:rPr lang="en-US" baseline="0" dirty="0" smtClean="0"/>
              <a:t> method, we use information on discharge at similar flows to calculate the error around  single measurements. When we do this 1000 times, we get a confidence interval around the measured point. It’s exciting that we can use the long-term records at HB to examine long-term trends like DIN outputs in new ways. </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Unlike precipitation estimates, where water is collected continuously, </a:t>
            </a:r>
            <a:r>
              <a:rPr lang="en-US" baseline="0" dirty="0" err="1" smtClean="0"/>
              <a:t>streamwater</a:t>
            </a:r>
            <a:r>
              <a:rPr lang="en-US" baseline="0" dirty="0" smtClean="0"/>
              <a:t> concentrations are taken weekly, and we have no information about how the concentration fluctuates during the week. </a:t>
            </a:r>
            <a:r>
              <a:rPr lang="en-US" dirty="0" smtClean="0"/>
              <a:t>There are several different methods for estimating</a:t>
            </a:r>
            <a:r>
              <a:rPr lang="en-US" baseline="0" dirty="0" smtClean="0"/>
              <a:t> </a:t>
            </a:r>
            <a:r>
              <a:rPr lang="en-US" baseline="0" dirty="0" err="1" smtClean="0"/>
              <a:t>streamwater</a:t>
            </a:r>
            <a:r>
              <a:rPr lang="en-US" baseline="0" dirty="0" smtClean="0"/>
              <a:t> concentrations between measured points: HB uses linear interpolation, where the daily concentration is linearly estimated between the two weekly sampling points.  Other sites use a  weekly constant, but there are many ways even to use this method: some sites apply the concentration to the preceding week, some  to the week that follows, some extend the concentration to the midpoint between the previous and following sampling times. A third option is the composite </a:t>
            </a:r>
            <a:r>
              <a:rPr lang="en-US" baseline="0" dirty="0" err="1" smtClean="0"/>
              <a:t>methed</a:t>
            </a:r>
            <a:r>
              <a:rPr lang="en-US" baseline="0" dirty="0" smtClean="0"/>
              <a:t>, which uses a regression equation driven through the measured points, and is considered to be the most robust model, but which is also the most difficult to implement. </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 switch</a:t>
            </a:r>
            <a:r>
              <a:rPr lang="en-US" baseline="0" dirty="0" smtClean="0"/>
              <a:t> gears and look at how these types of uncertainty analyses can be used to make decisions about monitoring efforts. </a:t>
            </a:r>
            <a:r>
              <a:rPr lang="en-US" sz="1200" b="0" dirty="0" smtClean="0">
                <a:latin typeface="Trebuchet MS" pitchFamily="-110" charset="0"/>
              </a:rPr>
              <a:t>To test the degree to which sampling intensity contributed to our confidence in the annual precipitation estimates, we sequentially omitted individual precipitation gauges in the analysis of Hubbard Brook data. We found that the median annual precipitation estimates varied little until five or more of the eleven precipitation gauges were ignored. This</a:t>
            </a:r>
            <a:r>
              <a:rPr lang="en-US" sz="1200" b="0" baseline="0" dirty="0" smtClean="0">
                <a:latin typeface="Trebuchet MS" pitchFamily="-110" charset="0"/>
              </a:rPr>
              <a:t> information could be very useful at a site where decisions needed to be made about redistributing sampling efforts to best capture the uncertainty in a system.</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the precipitation example, we can look at sampling intensity of </a:t>
            </a:r>
            <a:r>
              <a:rPr lang="en-US" dirty="0" err="1" smtClean="0"/>
              <a:t>streamwater</a:t>
            </a:r>
            <a:r>
              <a:rPr lang="en-US" dirty="0" smtClean="0"/>
              <a:t> to make decision about cost</a:t>
            </a:r>
            <a:r>
              <a:rPr lang="en-US" baseline="0" dirty="0" smtClean="0"/>
              <a:t> and monitoring effort. In this case, we have annual </a:t>
            </a:r>
            <a:r>
              <a:rPr lang="en-US" baseline="0" dirty="0" err="1" smtClean="0"/>
              <a:t>streamwater</a:t>
            </a:r>
            <a:r>
              <a:rPr lang="en-US" baseline="0" dirty="0" smtClean="0"/>
              <a:t> N export from W6 at HB, from 1978-2005. You can see the regression line on the graph for that 27-year period. </a:t>
            </a:r>
            <a:endParaRPr lang="en-US" dirty="0"/>
          </a:p>
        </p:txBody>
      </p:sp>
      <p:sp>
        <p:nvSpPr>
          <p:cNvPr id="4" name="Slide Number Placeholder 3"/>
          <p:cNvSpPr>
            <a:spLocks noGrp="1"/>
          </p:cNvSpPr>
          <p:nvPr>
            <p:ph type="sldNum" sz="quarter" idx="10"/>
          </p:nvPr>
        </p:nvSpPr>
        <p:spPr/>
        <p:txBody>
          <a:bodyPr/>
          <a:lstStyle/>
          <a:p>
            <a:fld id="{5D2BB404-6F3C-8D47-9DFB-E79113D25123}"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A5AA68-6265-CB42-918D-9D7C782F6FC8}" type="datetimeFigureOut">
              <a:rPr lang="en-US" smtClean="0"/>
              <a:pPr/>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5AA68-6265-CB42-918D-9D7C782F6FC8}" type="datetimeFigureOut">
              <a:rPr lang="en-US" smtClean="0"/>
              <a:pPr/>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5AA68-6265-CB42-918D-9D7C782F6FC8}" type="datetimeFigureOut">
              <a:rPr lang="en-US" smtClean="0"/>
              <a:pPr/>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A5AA68-6265-CB42-918D-9D7C782F6FC8}" type="datetimeFigureOut">
              <a:rPr lang="en-US" smtClean="0"/>
              <a:pPr/>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A5AA68-6265-CB42-918D-9D7C782F6FC8}" type="datetimeFigureOut">
              <a:rPr lang="en-US" smtClean="0"/>
              <a:pPr/>
              <a:t>8/30/11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A5AA68-6265-CB42-918D-9D7C782F6FC8}" type="datetimeFigureOut">
              <a:rPr lang="en-US" smtClean="0"/>
              <a:pPr/>
              <a:t>8/30/11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A5AA68-6265-CB42-918D-9D7C782F6FC8}" type="datetimeFigureOut">
              <a:rPr lang="en-US" smtClean="0"/>
              <a:pPr/>
              <a:t>8/30/11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A5AA68-6265-CB42-918D-9D7C782F6FC8}" type="datetimeFigureOut">
              <a:rPr lang="en-US" smtClean="0"/>
              <a:pPr/>
              <a:t>8/30/11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5AA68-6265-CB42-918D-9D7C782F6FC8}" type="datetimeFigureOut">
              <a:rPr lang="en-US" smtClean="0"/>
              <a:pPr/>
              <a:t>8/30/11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5AA68-6265-CB42-918D-9D7C782F6FC8}" type="datetimeFigureOut">
              <a:rPr lang="en-US" smtClean="0"/>
              <a:pPr/>
              <a:t>8/30/11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A5AA68-6265-CB42-918D-9D7C782F6FC8}" type="datetimeFigureOut">
              <a:rPr lang="en-US" smtClean="0"/>
              <a:pPr/>
              <a:t>8/30/11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D3B51-F6AA-C749-B76E-79E70B960B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5AA68-6265-CB42-918D-9D7C782F6FC8}" type="datetimeFigureOut">
              <a:rPr lang="en-US" smtClean="0"/>
              <a:pPr/>
              <a:t>8/30/11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D3B51-F6AA-C749-B76E-79E70B960B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df"/></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18.pdf"/><Relationship Id="rId7" Type="http://schemas.openxmlformats.org/officeDocument/2006/relationships/image" Target="../media/image20.pdf"/><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pdf"/><Relationship Id="rId6" Type="http://schemas.openxmlformats.org/officeDocument/2006/relationships/image" Target="../media/image19.png"/></Relationships>
</file>

<file path=ppt/slides/_rels/slide17.xml.rels><?xml version="1.0" encoding="UTF-8" standalone="yes"?>
<Relationships xmlns="http://schemas.openxmlformats.org/package/2006/relationships"><Relationship Id="rId4" Type="http://schemas.openxmlformats.org/officeDocument/2006/relationships/image" Target="../media/image23.pdf"/><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png"/><Relationship Id="rId5"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pdf"/><Relationship Id="rId3"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Quest logo 2.pdf"/>
          <p:cNvPicPr>
            <a:picLocks noChangeAspect="1"/>
          </p:cNvPicPr>
          <p:nvPr/>
        </p:nvPicPr>
        <mc:AlternateContent xmlns:ma="http://schemas.microsoft.com/office/mac/drawingml/2008/main">
          <mc:Choice Requires="ma">
            <p:blipFill>
              <a:blip r:embed="rId2"/>
              <a:srcRect t="24110" b="3046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t="24110" b="30465"/>
              <a:stretch>
                <a:fillRect/>
              </a:stretch>
            </p:blipFill>
          </mc:Fallback>
        </mc:AlternateContent>
        <p:spPr>
          <a:xfrm>
            <a:off x="1069168" y="127925"/>
            <a:ext cx="7005663" cy="2459055"/>
          </a:xfrm>
          <a:prstGeom prst="rect">
            <a:avLst/>
          </a:prstGeom>
          <a:solidFill>
            <a:schemeClr val="bg1"/>
          </a:solidFill>
        </p:spPr>
      </p:pic>
      <p:sp>
        <p:nvSpPr>
          <p:cNvPr id="5" name="TextBox 4"/>
          <p:cNvSpPr txBox="1"/>
          <p:nvPr/>
        </p:nvSpPr>
        <p:spPr>
          <a:xfrm>
            <a:off x="897481" y="2871763"/>
            <a:ext cx="7349037" cy="1200329"/>
          </a:xfrm>
          <a:prstGeom prst="rect">
            <a:avLst/>
          </a:prstGeom>
          <a:noFill/>
        </p:spPr>
        <p:txBody>
          <a:bodyPr wrap="none" rtlCol="0">
            <a:spAutoFit/>
          </a:bodyPr>
          <a:lstStyle/>
          <a:p>
            <a:pPr algn="ctr"/>
            <a:r>
              <a:rPr lang="en-US" sz="3600" b="1" dirty="0" smtClean="0">
                <a:solidFill>
                  <a:srgbClr val="FFE98D"/>
                </a:solidFill>
                <a:latin typeface="Arial"/>
              </a:rPr>
              <a:t>QUANTIFYING UNCERTAINTY IN </a:t>
            </a:r>
          </a:p>
          <a:p>
            <a:pPr algn="ctr"/>
            <a:r>
              <a:rPr lang="en-US" sz="3600" b="1" dirty="0" smtClean="0">
                <a:solidFill>
                  <a:srgbClr val="FFE98D"/>
                </a:solidFill>
                <a:latin typeface="Arial"/>
              </a:rPr>
              <a:t>ECOSYSTEM STUDIES </a:t>
            </a:r>
            <a:endParaRPr lang="en-US" sz="3600" dirty="0"/>
          </a:p>
        </p:txBody>
      </p:sp>
      <p:sp>
        <p:nvSpPr>
          <p:cNvPr id="6" name="TextBox 5"/>
          <p:cNvSpPr txBox="1"/>
          <p:nvPr/>
        </p:nvSpPr>
        <p:spPr>
          <a:xfrm>
            <a:off x="1181211" y="4486441"/>
            <a:ext cx="6794047" cy="830997"/>
          </a:xfrm>
          <a:prstGeom prst="rect">
            <a:avLst/>
          </a:prstGeom>
          <a:noFill/>
        </p:spPr>
        <p:txBody>
          <a:bodyPr wrap="none" rtlCol="0">
            <a:spAutoFit/>
          </a:bodyPr>
          <a:lstStyle/>
          <a:p>
            <a:pPr algn="ctr"/>
            <a:r>
              <a:rPr lang="en-US" sz="2400" dirty="0" smtClean="0">
                <a:solidFill>
                  <a:schemeClr val="bg1">
                    <a:lumMod val="95000"/>
                  </a:schemeClr>
                </a:solidFill>
                <a:latin typeface="Arial"/>
              </a:rPr>
              <a:t>Carrie Rose Levine, Ruth </a:t>
            </a:r>
            <a:r>
              <a:rPr lang="en-US" sz="2400" dirty="0" err="1" smtClean="0">
                <a:solidFill>
                  <a:schemeClr val="bg1">
                    <a:lumMod val="95000"/>
                  </a:schemeClr>
                </a:solidFill>
                <a:latin typeface="Arial"/>
              </a:rPr>
              <a:t>Yanai</a:t>
            </a:r>
            <a:r>
              <a:rPr lang="en-US" sz="2400" dirty="0" smtClean="0">
                <a:solidFill>
                  <a:schemeClr val="bg1">
                    <a:lumMod val="95000"/>
                  </a:schemeClr>
                </a:solidFill>
                <a:latin typeface="Arial"/>
              </a:rPr>
              <a:t>, John Campbell, </a:t>
            </a:r>
          </a:p>
          <a:p>
            <a:pPr algn="ctr"/>
            <a:r>
              <a:rPr lang="en-US" sz="2400" dirty="0" smtClean="0">
                <a:solidFill>
                  <a:schemeClr val="bg1">
                    <a:lumMod val="95000"/>
                  </a:schemeClr>
                </a:solidFill>
                <a:latin typeface="Arial"/>
              </a:rPr>
              <a:t>Mark Green, Don </a:t>
            </a:r>
            <a:r>
              <a:rPr lang="en-US" sz="2400" dirty="0" err="1" smtClean="0">
                <a:solidFill>
                  <a:schemeClr val="bg1">
                    <a:lumMod val="95000"/>
                  </a:schemeClr>
                </a:solidFill>
                <a:latin typeface="Arial"/>
              </a:rPr>
              <a:t>Buso</a:t>
            </a:r>
            <a:r>
              <a:rPr lang="en-US" sz="2400" dirty="0" smtClean="0">
                <a:solidFill>
                  <a:schemeClr val="bg1">
                    <a:lumMod val="95000"/>
                  </a:schemeClr>
                </a:solidFill>
                <a:latin typeface="Arial"/>
              </a:rPr>
              <a:t>, Gene Likens</a:t>
            </a:r>
            <a:endParaRPr lang="en-US" sz="2400" dirty="0"/>
          </a:p>
        </p:txBody>
      </p:sp>
      <p:cxnSp>
        <p:nvCxnSpPr>
          <p:cNvPr id="7" name="Straight Connector 6"/>
          <p:cNvCxnSpPr/>
          <p:nvPr/>
        </p:nvCxnSpPr>
        <p:spPr>
          <a:xfrm>
            <a:off x="533370" y="4337753"/>
            <a:ext cx="8077259" cy="158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613007" y="5513280"/>
            <a:ext cx="3956995" cy="646331"/>
          </a:xfrm>
          <a:prstGeom prst="rect">
            <a:avLst/>
          </a:prstGeom>
          <a:noFill/>
        </p:spPr>
        <p:txBody>
          <a:bodyPr wrap="none" rtlCol="0">
            <a:spAutoFit/>
          </a:bodyPr>
          <a:lstStyle/>
          <a:p>
            <a:pPr algn="ctr"/>
            <a:r>
              <a:rPr lang="en-US" dirty="0" smtClean="0">
                <a:solidFill>
                  <a:schemeClr val="bg1">
                    <a:lumMod val="95000"/>
                  </a:schemeClr>
                </a:solidFill>
                <a:latin typeface="Arial"/>
              </a:rPr>
              <a:t>Hubbard Brook Cooperators Meeting</a:t>
            </a:r>
          </a:p>
          <a:p>
            <a:pPr algn="ctr"/>
            <a:r>
              <a:rPr lang="en-US" dirty="0" smtClean="0">
                <a:solidFill>
                  <a:schemeClr val="bg1">
                    <a:lumMod val="95000"/>
                  </a:schemeClr>
                </a:solidFill>
                <a:latin typeface="Arial"/>
              </a:rPr>
              <a:t>6 July 2011 </a:t>
            </a:r>
            <a:endParaRPr lang="en-US" dirty="0"/>
          </a:p>
        </p:txBody>
      </p:sp>
      <p:sp>
        <p:nvSpPr>
          <p:cNvPr id="9" name="Rectangle 8"/>
          <p:cNvSpPr/>
          <p:nvPr/>
        </p:nvSpPr>
        <p:spPr>
          <a:xfrm>
            <a:off x="11980" y="6355453"/>
            <a:ext cx="9144000" cy="369332"/>
          </a:xfrm>
          <a:prstGeom prst="rect">
            <a:avLst/>
          </a:prstGeom>
        </p:spPr>
        <p:txBody>
          <a:bodyPr wrap="square">
            <a:spAutoFit/>
          </a:bodyPr>
          <a:lstStyle/>
          <a:p>
            <a:pPr algn="ctr"/>
            <a:r>
              <a:rPr lang="en-US" dirty="0" err="1" smtClean="0">
                <a:solidFill>
                  <a:schemeClr val="bg1">
                    <a:lumMod val="95000"/>
                  </a:schemeClr>
                </a:solidFill>
                <a:latin typeface="Arial"/>
              </a:rPr>
              <a:t>www.quantifyinguncertainty.org</a:t>
            </a:r>
            <a:r>
              <a:rPr lang="en-US" dirty="0" smtClean="0">
                <a:solidFill>
                  <a:schemeClr val="bg1">
                    <a:lumMod val="95000"/>
                  </a:schemeClr>
                </a:solidFill>
                <a:latin typeface="Arial"/>
              </a:rPr>
              <a:t>  /  </a:t>
            </a:r>
            <a:r>
              <a:rPr lang="en-US" dirty="0" err="1" smtClean="0">
                <a:solidFill>
                  <a:schemeClr val="bg1">
                    <a:lumMod val="95000"/>
                  </a:schemeClr>
                </a:solidFill>
                <a:latin typeface="Arial"/>
              </a:rPr>
              <a:t>quantifyinguncertainty@gmail.com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Picture 12" descr="Untitled.png"/>
          <p:cNvPicPr>
            <a:picLocks noChangeAspect="1"/>
          </p:cNvPicPr>
          <p:nvPr/>
        </p:nvPicPr>
        <p:blipFill>
          <a:blip r:embed="rId3"/>
          <a:stretch>
            <a:fillRect/>
          </a:stretch>
        </p:blipFill>
        <p:spPr>
          <a:xfrm>
            <a:off x="783649" y="649575"/>
            <a:ext cx="7576701" cy="5894345"/>
          </a:xfrm>
          <a:prstGeom prst="rect">
            <a:avLst/>
          </a:prstGeom>
        </p:spPr>
      </p:pic>
      <p:sp>
        <p:nvSpPr>
          <p:cNvPr id="2" name="Rectangle 1"/>
          <p:cNvSpPr/>
          <p:nvPr/>
        </p:nvSpPr>
        <p:spPr>
          <a:xfrm>
            <a:off x="20720" y="0"/>
            <a:ext cx="9123280" cy="400110"/>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Alternative spatial models for precipitation in the Hubbard Brook Valley</a:t>
            </a:r>
            <a:endParaRPr lang="en-US" sz="2000" dirty="0">
              <a:solidFill>
                <a:srgbClr val="FFE98D"/>
              </a:solidFill>
              <a:latin typeface="Arial"/>
              <a:cs typeface="Arial"/>
            </a:endParaRPr>
          </a:p>
        </p:txBody>
      </p:sp>
      <p:grpSp>
        <p:nvGrpSpPr>
          <p:cNvPr id="4" name="Group 12"/>
          <p:cNvGrpSpPr/>
          <p:nvPr/>
        </p:nvGrpSpPr>
        <p:grpSpPr>
          <a:xfrm>
            <a:off x="2229703" y="973325"/>
            <a:ext cx="5895909" cy="3362242"/>
            <a:chOff x="2229703" y="973325"/>
            <a:chExt cx="5895909" cy="3362242"/>
          </a:xfrm>
        </p:grpSpPr>
        <p:grpSp>
          <p:nvGrpSpPr>
            <p:cNvPr id="11" name="Group 10"/>
            <p:cNvGrpSpPr/>
            <p:nvPr/>
          </p:nvGrpSpPr>
          <p:grpSpPr>
            <a:xfrm>
              <a:off x="2229703" y="1373435"/>
              <a:ext cx="5752148" cy="2962132"/>
              <a:chOff x="2229703" y="1373435"/>
              <a:chExt cx="5752148" cy="2962132"/>
            </a:xfrm>
          </p:grpSpPr>
          <p:sp>
            <p:nvSpPr>
              <p:cNvPr id="5" name="TextBox 4"/>
              <p:cNvSpPr txBox="1"/>
              <p:nvPr/>
            </p:nvSpPr>
            <p:spPr>
              <a:xfrm>
                <a:off x="2229703" y="3997013"/>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0.36%</a:t>
                </a:r>
                <a:endParaRPr lang="en-US" sz="1600" b="1" dirty="0">
                  <a:solidFill>
                    <a:srgbClr val="000000"/>
                  </a:solidFill>
                  <a:latin typeface="Arial"/>
                  <a:cs typeface="Arial"/>
                </a:endParaRPr>
              </a:p>
            </p:txBody>
          </p:sp>
          <p:sp>
            <p:nvSpPr>
              <p:cNvPr id="6" name="TextBox 5"/>
              <p:cNvSpPr txBox="1"/>
              <p:nvPr/>
            </p:nvSpPr>
            <p:spPr>
              <a:xfrm>
                <a:off x="3538327" y="2669700"/>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0.58%</a:t>
                </a:r>
                <a:endParaRPr lang="en-US" sz="1600" b="1" dirty="0">
                  <a:solidFill>
                    <a:srgbClr val="000000"/>
                  </a:solidFill>
                  <a:latin typeface="Arial"/>
                  <a:cs typeface="Arial"/>
                </a:endParaRPr>
              </a:p>
            </p:txBody>
          </p:sp>
          <p:sp>
            <p:nvSpPr>
              <p:cNvPr id="7" name="TextBox 6"/>
              <p:cNvSpPr txBox="1"/>
              <p:nvPr/>
            </p:nvSpPr>
            <p:spPr>
              <a:xfrm>
                <a:off x="4781143" y="1924040"/>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0.24%</a:t>
                </a:r>
                <a:endParaRPr lang="en-US" sz="1600" b="1" dirty="0">
                  <a:solidFill>
                    <a:srgbClr val="000000"/>
                  </a:solidFill>
                  <a:latin typeface="Arial"/>
                  <a:cs typeface="Arial"/>
                </a:endParaRPr>
              </a:p>
            </p:txBody>
          </p:sp>
          <p:sp>
            <p:nvSpPr>
              <p:cNvPr id="8" name="TextBox 7"/>
              <p:cNvSpPr txBox="1"/>
              <p:nvPr/>
            </p:nvSpPr>
            <p:spPr>
              <a:xfrm>
                <a:off x="6013204" y="1501612"/>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0.77%</a:t>
                </a:r>
                <a:endParaRPr lang="en-US" sz="1600" b="1" dirty="0">
                  <a:solidFill>
                    <a:srgbClr val="000000"/>
                  </a:solidFill>
                  <a:latin typeface="Arial"/>
                  <a:cs typeface="Arial"/>
                </a:endParaRPr>
              </a:p>
            </p:txBody>
          </p:sp>
          <p:sp>
            <p:nvSpPr>
              <p:cNvPr id="9" name="TextBox 8"/>
              <p:cNvSpPr txBox="1"/>
              <p:nvPr/>
            </p:nvSpPr>
            <p:spPr>
              <a:xfrm>
                <a:off x="7228772" y="1419253"/>
                <a:ext cx="753079" cy="338554"/>
              </a:xfrm>
              <a:prstGeom prst="rect">
                <a:avLst/>
              </a:prstGeom>
              <a:noFill/>
            </p:spPr>
            <p:txBody>
              <a:bodyPr wrap="square" rtlCol="0">
                <a:spAutoFit/>
              </a:bodyPr>
              <a:lstStyle/>
              <a:p>
                <a:pPr fontAlgn="b"/>
                <a:r>
                  <a:rPr lang="en-US" sz="1600" b="1" dirty="0" smtClean="0">
                    <a:solidFill>
                      <a:srgbClr val="000000"/>
                    </a:solidFill>
                    <a:latin typeface="Arial"/>
                    <a:cs typeface="Arial"/>
                  </a:rPr>
                  <a:t>0.83%</a:t>
                </a:r>
                <a:endParaRPr lang="en-US" sz="1600" b="1" dirty="0">
                  <a:solidFill>
                    <a:srgbClr val="000000"/>
                  </a:solidFill>
                  <a:latin typeface="Arial"/>
                  <a:cs typeface="Arial"/>
                </a:endParaRPr>
              </a:p>
            </p:txBody>
          </p:sp>
          <p:sp>
            <p:nvSpPr>
              <p:cNvPr id="10" name="TextBox 9"/>
              <p:cNvSpPr txBox="1"/>
              <p:nvPr/>
            </p:nvSpPr>
            <p:spPr>
              <a:xfrm>
                <a:off x="3222695" y="1373435"/>
                <a:ext cx="184666" cy="338554"/>
              </a:xfrm>
              <a:prstGeom prst="rect">
                <a:avLst/>
              </a:prstGeom>
              <a:noFill/>
            </p:spPr>
            <p:txBody>
              <a:bodyPr wrap="none" rtlCol="0">
                <a:spAutoFit/>
              </a:bodyPr>
              <a:lstStyle/>
              <a:p>
                <a:endParaRPr lang="en-US" sz="1600" dirty="0">
                  <a:latin typeface="Arial"/>
                  <a:cs typeface="Arial"/>
                </a:endParaRPr>
              </a:p>
            </p:txBody>
          </p:sp>
        </p:grpSp>
        <p:sp>
          <p:nvSpPr>
            <p:cNvPr id="12" name="TextBox 11"/>
            <p:cNvSpPr txBox="1"/>
            <p:nvPr/>
          </p:nvSpPr>
          <p:spPr>
            <a:xfrm>
              <a:off x="3833708" y="973325"/>
              <a:ext cx="4291904" cy="369332"/>
            </a:xfrm>
            <a:prstGeom prst="rect">
              <a:avLst/>
            </a:prstGeom>
            <a:noFill/>
          </p:spPr>
          <p:txBody>
            <a:bodyPr wrap="square" rtlCol="0">
              <a:spAutoFit/>
            </a:bodyPr>
            <a:lstStyle/>
            <a:p>
              <a:pPr algn="ctr"/>
              <a:r>
                <a:rPr lang="en-US" dirty="0" smtClean="0">
                  <a:latin typeface="Arial"/>
                  <a:cs typeface="Arial"/>
                </a:rPr>
                <a:t>Coefficient of variation between models</a:t>
              </a:r>
              <a:endParaRPr lang="en-US" dirty="0">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7825" y="78930"/>
            <a:ext cx="7933925" cy="461665"/>
          </a:xfrm>
          <a:prstGeom prst="rect">
            <a:avLst/>
          </a:prstGeom>
          <a:noFill/>
        </p:spPr>
        <p:txBody>
          <a:bodyPr wrap="square" rtlCol="0">
            <a:spAutoFit/>
          </a:bodyPr>
          <a:lstStyle/>
          <a:p>
            <a:r>
              <a:rPr lang="en-US" sz="2400" b="1" dirty="0" smtClean="0">
                <a:solidFill>
                  <a:srgbClr val="FFE98D"/>
                </a:solidFill>
                <a:latin typeface="Arial"/>
              </a:rPr>
              <a:t>Uncertainty in Hydrologic Input-Output Budgets</a:t>
            </a:r>
          </a:p>
        </p:txBody>
      </p:sp>
      <p:sp>
        <p:nvSpPr>
          <p:cNvPr id="5" name="TextBox 4"/>
          <p:cNvSpPr txBox="1"/>
          <p:nvPr/>
        </p:nvSpPr>
        <p:spPr>
          <a:xfrm>
            <a:off x="155745" y="1456355"/>
            <a:ext cx="4660353" cy="4247316"/>
          </a:xfrm>
          <a:prstGeom prst="rect">
            <a:avLst/>
          </a:prstGeom>
          <a:noFill/>
        </p:spPr>
        <p:txBody>
          <a:bodyPr wrap="square" rtlCol="0">
            <a:spAutoFit/>
          </a:bodyPr>
          <a:lstStyle/>
          <a:p>
            <a:pPr>
              <a:spcAft>
                <a:spcPts val="1800"/>
              </a:spcAft>
            </a:pPr>
            <a:r>
              <a:rPr lang="en-US" sz="2200" b="1" dirty="0" smtClean="0">
                <a:solidFill>
                  <a:srgbClr val="FFE98D"/>
                </a:solidFill>
                <a:latin typeface="Arial"/>
              </a:rPr>
              <a:t>Uncertainty in </a:t>
            </a:r>
            <a:r>
              <a:rPr lang="en-US" sz="2200" b="1" dirty="0" err="1" smtClean="0">
                <a:solidFill>
                  <a:srgbClr val="FFE98D"/>
                </a:solidFill>
                <a:latin typeface="Arial"/>
              </a:rPr>
              <a:t>streamflow</a:t>
            </a:r>
            <a:r>
              <a:rPr lang="en-US" sz="2200" b="1" dirty="0" smtClean="0">
                <a:solidFill>
                  <a:srgbClr val="FFE98D"/>
                </a:solidFill>
                <a:latin typeface="Arial"/>
              </a:rPr>
              <a:t>:</a:t>
            </a:r>
            <a:endParaRPr lang="en-US" sz="2200" dirty="0" smtClean="0">
              <a:solidFill>
                <a:schemeClr val="bg1">
                  <a:lumMod val="95000"/>
                </a:schemeClr>
              </a:solidFill>
              <a:latin typeface="Arial"/>
            </a:endParaRPr>
          </a:p>
          <a:p>
            <a:pPr>
              <a:spcAft>
                <a:spcPts val="1800"/>
              </a:spcAft>
              <a:buFont typeface="Arial"/>
              <a:buChar char="•"/>
              <a:tabLst>
                <a:tab pos="227013" algn="l"/>
              </a:tabLst>
            </a:pPr>
            <a:r>
              <a:rPr lang="en-US" sz="2200" dirty="0" smtClean="0">
                <a:solidFill>
                  <a:schemeClr val="bg1">
                    <a:lumMod val="95000"/>
                  </a:schemeClr>
                </a:solidFill>
                <a:latin typeface="Arial"/>
              </a:rPr>
              <a:t>  </a:t>
            </a:r>
            <a:r>
              <a:rPr lang="en-US" sz="2200" dirty="0" err="1" smtClean="0">
                <a:solidFill>
                  <a:schemeClr val="bg1">
                    <a:lumMod val="95000"/>
                  </a:schemeClr>
                </a:solidFill>
                <a:latin typeface="Arial"/>
              </a:rPr>
              <a:t>Streamflow</a:t>
            </a:r>
            <a:r>
              <a:rPr lang="en-US" sz="2200" dirty="0" smtClean="0">
                <a:solidFill>
                  <a:schemeClr val="bg1">
                    <a:lumMod val="95000"/>
                  </a:schemeClr>
                </a:solidFill>
                <a:latin typeface="Arial"/>
              </a:rPr>
              <a:t> varies temporally </a:t>
            </a:r>
          </a:p>
          <a:p>
            <a:pPr>
              <a:spcAft>
                <a:spcPts val="600"/>
              </a:spcAft>
              <a:buFont typeface="Arial"/>
              <a:buChar char="•"/>
              <a:tabLst>
                <a:tab pos="227013" algn="l"/>
              </a:tabLst>
            </a:pPr>
            <a:r>
              <a:rPr lang="en-US" sz="2200" dirty="0" smtClean="0">
                <a:solidFill>
                  <a:schemeClr val="bg1">
                    <a:lumMod val="95000"/>
                  </a:schemeClr>
                </a:solidFill>
                <a:latin typeface="Arial"/>
              </a:rPr>
              <a:t>  Some of the major sources of uncertainty include:  </a:t>
            </a:r>
          </a:p>
          <a:p>
            <a:pPr marL="455613">
              <a:spcAft>
                <a:spcPts val="1800"/>
              </a:spcAft>
              <a:buFont typeface="Arial"/>
              <a:buChar char="•"/>
              <a:tabLst>
                <a:tab pos="227013" algn="l"/>
              </a:tabLst>
            </a:pPr>
            <a:r>
              <a:rPr lang="en-US" sz="2200" dirty="0" smtClean="0">
                <a:solidFill>
                  <a:schemeClr val="bg1">
                    <a:lumMod val="95000"/>
                  </a:schemeClr>
                </a:solidFill>
                <a:latin typeface="Arial"/>
              </a:rPr>
              <a:t>  Error measuring at very high flows (when flow exceeds weirs)</a:t>
            </a:r>
          </a:p>
          <a:p>
            <a:pPr marL="455613">
              <a:spcAft>
                <a:spcPts val="1800"/>
              </a:spcAft>
              <a:buFont typeface="Arial"/>
              <a:buChar char="•"/>
              <a:tabLst>
                <a:tab pos="227013" algn="l"/>
              </a:tabLst>
            </a:pPr>
            <a:r>
              <a:rPr lang="en-US" sz="2200" dirty="0" smtClean="0">
                <a:solidFill>
                  <a:schemeClr val="bg1">
                    <a:lumMod val="95000"/>
                  </a:schemeClr>
                </a:solidFill>
                <a:latin typeface="Arial"/>
              </a:rPr>
              <a:t>  Many different methods exist for interpolating stream nutrient concentrations between measurements </a:t>
            </a:r>
          </a:p>
        </p:txBody>
      </p:sp>
      <p:pic>
        <p:nvPicPr>
          <p:cNvPr id="8" name="Picture 7"/>
          <p:cNvPicPr>
            <a:picLocks noChangeAspect="1"/>
          </p:cNvPicPr>
          <p:nvPr/>
        </p:nvPicPr>
        <p:blipFill>
          <a:blip r:embed="rId3"/>
          <a:stretch>
            <a:fillRect/>
          </a:stretch>
        </p:blipFill>
        <p:spPr>
          <a:xfrm>
            <a:off x="4852037" y="594886"/>
            <a:ext cx="4111914" cy="603902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0720" y="0"/>
            <a:ext cx="9123280" cy="400110"/>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Bootstrapping approach to estimating uncertainty in </a:t>
            </a:r>
            <a:r>
              <a:rPr lang="en-US" sz="2000" b="1" dirty="0" err="1" smtClean="0">
                <a:solidFill>
                  <a:srgbClr val="FFE98D"/>
                </a:solidFill>
                <a:latin typeface="Arial"/>
                <a:cs typeface="Arial"/>
              </a:rPr>
              <a:t>streamwater</a:t>
            </a:r>
            <a:r>
              <a:rPr lang="en-US" sz="2000" b="1" dirty="0" smtClean="0">
                <a:solidFill>
                  <a:srgbClr val="FFE98D"/>
                </a:solidFill>
                <a:latin typeface="Arial"/>
                <a:cs typeface="Arial"/>
              </a:rPr>
              <a:t> flux</a:t>
            </a:r>
            <a:endParaRPr lang="en-US" sz="2000" dirty="0">
              <a:solidFill>
                <a:srgbClr val="FFE98D"/>
              </a:solidFill>
              <a:latin typeface="Arial"/>
              <a:cs typeface="Arial"/>
            </a:endParaRPr>
          </a:p>
        </p:txBody>
      </p:sp>
      <p:grpSp>
        <p:nvGrpSpPr>
          <p:cNvPr id="5" name="Group 4"/>
          <p:cNvGrpSpPr/>
          <p:nvPr/>
        </p:nvGrpSpPr>
        <p:grpSpPr>
          <a:xfrm>
            <a:off x="199174" y="586934"/>
            <a:ext cx="8745652" cy="5856865"/>
            <a:chOff x="199174" y="586934"/>
            <a:chExt cx="8745652" cy="5856865"/>
          </a:xfrm>
        </p:grpSpPr>
        <p:pic>
          <p:nvPicPr>
            <p:cNvPr id="2" name="Picture 1" descr="din_outputs.jpg"/>
            <p:cNvPicPr>
              <a:picLocks noChangeAspect="1"/>
            </p:cNvPicPr>
            <p:nvPr/>
          </p:nvPicPr>
          <p:blipFill>
            <a:blip r:embed="rId3" cstate="print"/>
            <a:stretch>
              <a:fillRect/>
            </a:stretch>
          </p:blipFill>
          <p:spPr>
            <a:xfrm>
              <a:off x="1856957" y="586934"/>
              <a:ext cx="5454417" cy="3850177"/>
            </a:xfrm>
            <a:prstGeom prst="rect">
              <a:avLst/>
            </a:prstGeom>
          </p:spPr>
        </p:pic>
        <p:sp>
          <p:nvSpPr>
            <p:cNvPr id="4" name="TextBox 3"/>
            <p:cNvSpPr txBox="1"/>
            <p:nvPr/>
          </p:nvSpPr>
          <p:spPr>
            <a:xfrm>
              <a:off x="199174" y="4658695"/>
              <a:ext cx="8745652" cy="1785104"/>
            </a:xfrm>
            <a:prstGeom prst="rect">
              <a:avLst/>
            </a:prstGeom>
            <a:noFill/>
          </p:spPr>
          <p:txBody>
            <a:bodyPr wrap="square" rtlCol="0">
              <a:spAutoFit/>
            </a:bodyPr>
            <a:lstStyle/>
            <a:p>
              <a:pPr>
                <a:spcAft>
                  <a:spcPts val="1800"/>
                </a:spcAft>
                <a:buFont typeface="Arial"/>
                <a:buChar char="•"/>
              </a:pPr>
              <a:r>
                <a:rPr lang="en-US" sz="1900" b="0" dirty="0" smtClean="0">
                  <a:solidFill>
                    <a:schemeClr val="bg1"/>
                  </a:solidFill>
                  <a:latin typeface="Arial"/>
                  <a:cs typeface="Arial"/>
                </a:rPr>
                <a:t>  Estimated fluxes of dissolved inorganic nitrogen (DIN) via a bootstrapping methodology:</a:t>
              </a:r>
            </a:p>
            <a:p>
              <a:pPr lvl="1">
                <a:spcAft>
                  <a:spcPts val="1800"/>
                </a:spcAft>
                <a:buFont typeface="Arial"/>
                <a:buChar char="•"/>
              </a:pPr>
              <a:r>
                <a:rPr lang="en-US" sz="1900" dirty="0" smtClean="0">
                  <a:solidFill>
                    <a:schemeClr val="bg1"/>
                  </a:solidFill>
                  <a:latin typeface="Arial"/>
                  <a:cs typeface="Arial"/>
                </a:rPr>
                <a:t>  P</a:t>
              </a:r>
              <a:r>
                <a:rPr lang="en-US" sz="1900" b="0" dirty="0" smtClean="0">
                  <a:solidFill>
                    <a:schemeClr val="bg1"/>
                  </a:solidFill>
                  <a:latin typeface="Arial"/>
                  <a:cs typeface="Arial"/>
                </a:rPr>
                <a:t>roduces a daily series of DIN concentrations using daily flow values and </a:t>
              </a:r>
              <a:r>
                <a:rPr lang="en-US" sz="1900" b="0" dirty="0" err="1" smtClean="0">
                  <a:solidFill>
                    <a:schemeClr val="bg1"/>
                  </a:solidFill>
                  <a:latin typeface="Arial"/>
                  <a:cs typeface="Arial"/>
                </a:rPr>
                <a:t>resampling</a:t>
              </a:r>
              <a:r>
                <a:rPr lang="en-US" sz="1900" b="0" dirty="0" smtClean="0">
                  <a:solidFill>
                    <a:schemeClr val="bg1"/>
                  </a:solidFill>
                  <a:latin typeface="Arial"/>
                  <a:cs typeface="Arial"/>
                </a:rPr>
                <a:t> existing DIN samples from similar flow rates, and is repeated 1000 times to determine the uncertainty in the DIN fluxes.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0720" y="0"/>
            <a:ext cx="9123280" cy="400110"/>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Uncertainty in </a:t>
            </a:r>
            <a:r>
              <a:rPr lang="en-US" sz="2000" b="1" dirty="0" err="1" smtClean="0">
                <a:solidFill>
                  <a:srgbClr val="FFE98D"/>
                </a:solidFill>
                <a:latin typeface="Arial"/>
                <a:cs typeface="Arial"/>
              </a:rPr>
              <a:t>streamwater</a:t>
            </a:r>
            <a:r>
              <a:rPr lang="en-US" sz="2000" b="1" dirty="0" smtClean="0">
                <a:solidFill>
                  <a:srgbClr val="FFE98D"/>
                </a:solidFill>
                <a:latin typeface="Arial"/>
                <a:cs typeface="Arial"/>
              </a:rPr>
              <a:t> chemistry estimates: Methods comparison</a:t>
            </a:r>
            <a:endParaRPr lang="en-US" sz="2000" dirty="0">
              <a:solidFill>
                <a:srgbClr val="FFE98D"/>
              </a:solidFill>
              <a:latin typeface="Arial"/>
              <a:cs typeface="Arial"/>
            </a:endParaRPr>
          </a:p>
        </p:txBody>
      </p:sp>
      <p:grpSp>
        <p:nvGrpSpPr>
          <p:cNvPr id="5" name="Group 4"/>
          <p:cNvGrpSpPr/>
          <p:nvPr/>
        </p:nvGrpSpPr>
        <p:grpSpPr>
          <a:xfrm>
            <a:off x="238117" y="482913"/>
            <a:ext cx="8667766" cy="5744079"/>
            <a:chOff x="238117" y="482913"/>
            <a:chExt cx="8667766" cy="5744079"/>
          </a:xfrm>
        </p:grpSpPr>
        <p:pic>
          <p:nvPicPr>
            <p:cNvPr id="3" name="Picture 46" descr="Si_Comparison.pdf"/>
            <p:cNvPicPr>
              <a:picLocks noChangeAspect="1"/>
            </p:cNvPicPr>
            <p:nvPr/>
          </p:nvPicPr>
          <p:blipFill>
            <a:blip r:embed="rId3" cstate="print"/>
            <a:srcRect b="2753"/>
            <a:stretch>
              <a:fillRect/>
            </a:stretch>
          </p:blipFill>
          <p:spPr bwMode="auto">
            <a:xfrm>
              <a:off x="1797057" y="482913"/>
              <a:ext cx="5579033" cy="3829970"/>
            </a:xfrm>
            <a:prstGeom prst="rect">
              <a:avLst/>
            </a:prstGeom>
            <a:noFill/>
            <a:ln w="9525">
              <a:noFill/>
              <a:miter lim="800000"/>
              <a:headEnd/>
              <a:tailEnd/>
            </a:ln>
          </p:spPr>
        </p:pic>
        <p:sp>
          <p:nvSpPr>
            <p:cNvPr id="4" name="TextBox 3"/>
            <p:cNvSpPr txBox="1"/>
            <p:nvPr/>
          </p:nvSpPr>
          <p:spPr>
            <a:xfrm>
              <a:off x="238117" y="4380333"/>
              <a:ext cx="8667766" cy="1846659"/>
            </a:xfrm>
            <a:prstGeom prst="rect">
              <a:avLst/>
            </a:prstGeom>
            <a:noFill/>
          </p:spPr>
          <p:txBody>
            <a:bodyPr wrap="square" rtlCol="0">
              <a:spAutoFit/>
            </a:bodyPr>
            <a:lstStyle/>
            <a:p>
              <a:pPr>
                <a:spcAft>
                  <a:spcPts val="600"/>
                </a:spcAft>
              </a:pPr>
              <a:r>
                <a:rPr lang="en-US" sz="1900" b="0" dirty="0" smtClean="0">
                  <a:solidFill>
                    <a:srgbClr val="FFFFFF"/>
                  </a:solidFill>
                  <a:latin typeface="Arial"/>
                  <a:cs typeface="Arial"/>
                </a:rPr>
                <a:t>Comparing methods for estimating flux of Si at Hubbard Brook:</a:t>
              </a:r>
            </a:p>
            <a:p>
              <a:pPr>
                <a:spcAft>
                  <a:spcPts val="600"/>
                </a:spcAft>
                <a:buFont typeface="Arial"/>
                <a:buChar char="•"/>
              </a:pPr>
              <a:r>
                <a:rPr lang="en-US" sz="1600" b="1" dirty="0" smtClean="0">
                  <a:solidFill>
                    <a:srgbClr val="FFFFFF"/>
                  </a:solidFill>
                  <a:latin typeface="Arial"/>
                  <a:cs typeface="Arial"/>
                </a:rPr>
                <a:t>  Linear interpolation</a:t>
              </a:r>
              <a:r>
                <a:rPr lang="en-US" sz="1600" dirty="0" smtClean="0">
                  <a:solidFill>
                    <a:srgbClr val="FFFFFF"/>
                  </a:solidFill>
                  <a:latin typeface="Arial"/>
                  <a:cs typeface="Arial"/>
                </a:rPr>
                <a:t>: concentrations for the week are linearly estimated between the two sampling dates</a:t>
              </a:r>
            </a:p>
            <a:p>
              <a:pPr>
                <a:spcAft>
                  <a:spcPts val="600"/>
                </a:spcAft>
                <a:buFont typeface="Arial"/>
                <a:buChar char="•"/>
              </a:pPr>
              <a:r>
                <a:rPr lang="en-US" sz="1600" b="1" dirty="0" smtClean="0">
                  <a:solidFill>
                    <a:srgbClr val="FFFFFF"/>
                  </a:solidFill>
                  <a:latin typeface="Arial"/>
                  <a:cs typeface="Arial"/>
                </a:rPr>
                <a:t>  Weekly average</a:t>
              </a:r>
              <a:r>
                <a:rPr lang="en-US" sz="1600" b="0" dirty="0" smtClean="0">
                  <a:solidFill>
                    <a:srgbClr val="FFFFFF"/>
                  </a:solidFill>
                  <a:latin typeface="Arial"/>
                  <a:cs typeface="Arial"/>
                </a:rPr>
                <a:t>: One value applied to the entire week (many ways to </a:t>
              </a:r>
              <a:r>
                <a:rPr lang="en-US" sz="1600" dirty="0" smtClean="0">
                  <a:solidFill>
                    <a:srgbClr val="FFFFFF"/>
                  </a:solidFill>
                  <a:latin typeface="Arial"/>
                  <a:cs typeface="Arial"/>
                </a:rPr>
                <a:t>do this)</a:t>
              </a:r>
            </a:p>
            <a:p>
              <a:pPr>
                <a:spcAft>
                  <a:spcPts val="600"/>
                </a:spcAft>
                <a:buFont typeface="Arial"/>
                <a:buChar char="•"/>
              </a:pPr>
              <a:r>
                <a:rPr lang="en-US" sz="1600" b="1" dirty="0" smtClean="0">
                  <a:solidFill>
                    <a:srgbClr val="FFFFFF"/>
                  </a:solidFill>
                  <a:latin typeface="Arial"/>
                  <a:cs typeface="Arial"/>
                </a:rPr>
                <a:t>  Composite method: </a:t>
              </a:r>
              <a:r>
                <a:rPr lang="en-US" sz="1600" dirty="0" smtClean="0">
                  <a:solidFill>
                    <a:srgbClr val="FFFFFF"/>
                  </a:solidFill>
                  <a:latin typeface="Arial"/>
                  <a:cs typeface="Arial"/>
                </a:rPr>
                <a:t>model including a concentration-discharge relationship which is driven through the measured points </a:t>
              </a:r>
            </a:p>
          </p:txBody>
        </p:sp>
      </p:grpSp>
      <p:sp>
        <p:nvSpPr>
          <p:cNvPr id="6" name="Rectangle 5"/>
          <p:cNvSpPr/>
          <p:nvPr/>
        </p:nvSpPr>
        <p:spPr>
          <a:xfrm>
            <a:off x="131689" y="6337953"/>
            <a:ext cx="8885163" cy="369332"/>
          </a:xfrm>
          <a:prstGeom prst="rect">
            <a:avLst/>
          </a:prstGeom>
        </p:spPr>
        <p:txBody>
          <a:bodyPr wrap="square">
            <a:spAutoFit/>
          </a:bodyPr>
          <a:lstStyle/>
          <a:p>
            <a:pPr>
              <a:buFont typeface="Arial"/>
              <a:buChar char="•"/>
            </a:pPr>
            <a:r>
              <a:rPr lang="en-US" b="0" dirty="0" smtClean="0">
                <a:solidFill>
                  <a:srgbClr val="FFFFFF"/>
                </a:solidFill>
                <a:latin typeface="Arial"/>
                <a:cs typeface="Arial"/>
              </a:rPr>
              <a:t>  Annual Si fluxes varied by ~5%</a:t>
            </a:r>
            <a:endParaRPr lang="en-US" b="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0719" y="0"/>
            <a:ext cx="8137897" cy="400110"/>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Using uncertainty to assess monitoring efficiency: </a:t>
            </a:r>
            <a:r>
              <a:rPr lang="en-US" sz="2000" b="1" u="sng" dirty="0" smtClean="0">
                <a:solidFill>
                  <a:srgbClr val="FFE98D"/>
                </a:solidFill>
                <a:latin typeface="Arial"/>
                <a:cs typeface="Arial"/>
              </a:rPr>
              <a:t>Precipitation</a:t>
            </a:r>
            <a:endParaRPr lang="en-US" sz="2000" dirty="0">
              <a:solidFill>
                <a:srgbClr val="FFE98D"/>
              </a:solidFill>
              <a:latin typeface="Arial"/>
              <a:cs typeface="Arial"/>
            </a:endParaRPr>
          </a:p>
        </p:txBody>
      </p:sp>
      <p:grpSp>
        <p:nvGrpSpPr>
          <p:cNvPr id="5" name="Group 4"/>
          <p:cNvGrpSpPr/>
          <p:nvPr/>
        </p:nvGrpSpPr>
        <p:grpSpPr>
          <a:xfrm>
            <a:off x="131690" y="587100"/>
            <a:ext cx="8918119" cy="5050637"/>
            <a:chOff x="131690" y="587100"/>
            <a:chExt cx="8918119" cy="5050637"/>
          </a:xfrm>
        </p:grpSpPr>
        <p:pic>
          <p:nvPicPr>
            <p:cNvPr id="2" name="Picture 42"/>
            <p:cNvPicPr>
              <a:picLocks noChangeAspect="1"/>
            </p:cNvPicPr>
            <p:nvPr/>
          </p:nvPicPr>
          <p:blipFill>
            <a:blip r:embed="rId3" cstate="print"/>
            <a:srcRect/>
            <a:stretch>
              <a:fillRect/>
            </a:stretch>
          </p:blipFill>
          <p:spPr bwMode="auto">
            <a:xfrm>
              <a:off x="1634593" y="587100"/>
              <a:ext cx="5905336" cy="4179041"/>
            </a:xfrm>
            <a:prstGeom prst="rect">
              <a:avLst/>
            </a:prstGeom>
            <a:noFill/>
            <a:ln w="9525">
              <a:noFill/>
              <a:miter lim="800000"/>
              <a:headEnd/>
              <a:tailEnd/>
            </a:ln>
          </p:spPr>
        </p:pic>
        <p:sp>
          <p:nvSpPr>
            <p:cNvPr id="4" name="TextBox 107"/>
            <p:cNvSpPr txBox="1">
              <a:spLocks noChangeArrowheads="1"/>
            </p:cNvSpPr>
            <p:nvPr/>
          </p:nvSpPr>
          <p:spPr bwMode="auto">
            <a:xfrm>
              <a:off x="131690" y="4960629"/>
              <a:ext cx="8918119" cy="677108"/>
            </a:xfrm>
            <a:prstGeom prst="rect">
              <a:avLst/>
            </a:prstGeom>
            <a:noFill/>
            <a:ln w="9525">
              <a:noFill/>
              <a:miter lim="800000"/>
              <a:headEnd/>
              <a:tailEnd/>
            </a:ln>
          </p:spPr>
          <p:txBody>
            <a:bodyPr wrap="square">
              <a:spAutoFit/>
            </a:bodyPr>
            <a:lstStyle/>
            <a:p>
              <a:pPr>
                <a:spcAft>
                  <a:spcPts val="1200"/>
                </a:spcAft>
                <a:buFont typeface="Arial"/>
                <a:buChar char="•"/>
              </a:pPr>
              <a:r>
                <a:rPr lang="en-US" sz="1900" dirty="0" smtClean="0">
                  <a:solidFill>
                    <a:srgbClr val="FFFFFF"/>
                  </a:solidFill>
                  <a:latin typeface="Arial"/>
                  <a:cs typeface="Arial"/>
                </a:rPr>
                <a:t>  Test how sampling intensity contributes to confidence in the annual precipitation estimates by </a:t>
              </a:r>
              <a:r>
                <a:rPr lang="en-US" sz="1900" dirty="0">
                  <a:solidFill>
                    <a:srgbClr val="FFFFFF"/>
                  </a:solidFill>
                  <a:latin typeface="Arial"/>
                  <a:cs typeface="Arial"/>
                </a:rPr>
                <a:t>s</a:t>
              </a:r>
              <a:r>
                <a:rPr lang="en-US" sz="1900" b="0" dirty="0" smtClean="0">
                  <a:solidFill>
                    <a:srgbClr val="FFFFFF"/>
                  </a:solidFill>
                  <a:latin typeface="Arial"/>
                  <a:cs typeface="Arial"/>
                </a:rPr>
                <a:t>equentially omitting individual precipitation </a:t>
              </a:r>
              <a:r>
                <a:rPr lang="en-US" sz="1900" dirty="0" smtClean="0">
                  <a:solidFill>
                    <a:srgbClr val="FFFFFF"/>
                  </a:solidFill>
                  <a:latin typeface="Arial"/>
                  <a:cs typeface="Arial"/>
                </a:rPr>
                <a:t>gauges.</a:t>
              </a:r>
              <a:endParaRPr lang="en-US" sz="1900" b="0" dirty="0">
                <a:solidFill>
                  <a:srgbClr val="FFFFFF"/>
                </a:solidFill>
                <a:latin typeface="Arial"/>
                <a:cs typeface="Arial"/>
              </a:endParaRPr>
            </a:p>
          </p:txBody>
        </p:sp>
      </p:grpSp>
      <p:sp>
        <p:nvSpPr>
          <p:cNvPr id="8" name="TextBox 107"/>
          <p:cNvSpPr txBox="1">
            <a:spLocks noChangeArrowheads="1"/>
          </p:cNvSpPr>
          <p:nvPr/>
        </p:nvSpPr>
        <p:spPr bwMode="auto">
          <a:xfrm>
            <a:off x="118061" y="5886510"/>
            <a:ext cx="8918119" cy="677108"/>
          </a:xfrm>
          <a:prstGeom prst="rect">
            <a:avLst/>
          </a:prstGeom>
          <a:noFill/>
          <a:ln w="9525">
            <a:noFill/>
            <a:miter lim="800000"/>
            <a:headEnd/>
            <a:tailEnd/>
          </a:ln>
        </p:spPr>
        <p:txBody>
          <a:bodyPr wrap="square">
            <a:spAutoFit/>
          </a:bodyPr>
          <a:lstStyle/>
          <a:p>
            <a:pPr>
              <a:spcAft>
                <a:spcPts val="1200"/>
              </a:spcAft>
              <a:buFont typeface="Arial"/>
              <a:buChar char="•"/>
            </a:pPr>
            <a:r>
              <a:rPr lang="en-US" sz="1900" b="0" dirty="0" smtClean="0">
                <a:solidFill>
                  <a:srgbClr val="FFFFFF"/>
                </a:solidFill>
                <a:latin typeface="Arial"/>
                <a:cs typeface="Arial"/>
              </a:rPr>
              <a:t>  Median </a:t>
            </a:r>
            <a:r>
              <a:rPr lang="en-US" sz="1900" b="0" dirty="0">
                <a:solidFill>
                  <a:srgbClr val="FFFFFF"/>
                </a:solidFill>
                <a:latin typeface="Arial"/>
                <a:cs typeface="Arial"/>
              </a:rPr>
              <a:t>annual precipitation estimates varied little until </a:t>
            </a:r>
            <a:r>
              <a:rPr lang="en-US" sz="1900" b="0" dirty="0" smtClean="0">
                <a:solidFill>
                  <a:srgbClr val="FFFFFF"/>
                </a:solidFill>
                <a:latin typeface="Arial"/>
                <a:cs typeface="Arial"/>
              </a:rPr>
              <a:t>five or more </a:t>
            </a:r>
            <a:r>
              <a:rPr lang="en-US" sz="1900" b="0" dirty="0">
                <a:solidFill>
                  <a:srgbClr val="FFFFFF"/>
                </a:solidFill>
                <a:latin typeface="Arial"/>
                <a:cs typeface="Arial"/>
              </a:rPr>
              <a:t>of the eleven precipitation gauges were </a:t>
            </a:r>
            <a:r>
              <a:rPr lang="en-US" sz="1900" b="0" dirty="0" smtClean="0">
                <a:solidFill>
                  <a:srgbClr val="FFFFFF"/>
                </a:solidFill>
                <a:latin typeface="Arial"/>
                <a:cs typeface="Arial"/>
              </a:rPr>
              <a:t>ignored</a:t>
            </a:r>
            <a:r>
              <a:rPr lang="en-US" sz="1900" dirty="0" smtClean="0">
                <a:solidFill>
                  <a:srgbClr val="FFFFFF"/>
                </a:solidFill>
                <a:latin typeface="Arial"/>
                <a:cs typeface="Arial"/>
              </a:rPr>
              <a:t>. </a:t>
            </a:r>
            <a:endParaRPr lang="en-US" sz="1900" b="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20720" y="0"/>
            <a:ext cx="9123280" cy="400110"/>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Using uncertainty to assess monitoring efficiency: </a:t>
            </a:r>
            <a:r>
              <a:rPr lang="en-US" sz="2000" b="1" u="sng" dirty="0" err="1" smtClean="0">
                <a:solidFill>
                  <a:srgbClr val="FFE98D"/>
                </a:solidFill>
                <a:latin typeface="Arial"/>
                <a:cs typeface="Arial"/>
              </a:rPr>
              <a:t>Streamflow</a:t>
            </a:r>
            <a:endParaRPr lang="en-US" sz="2000" u="sng" dirty="0">
              <a:solidFill>
                <a:srgbClr val="FFE98D"/>
              </a:solidFill>
              <a:latin typeface="Arial"/>
              <a:cs typeface="Arial"/>
            </a:endParaRPr>
          </a:p>
        </p:txBody>
      </p:sp>
      <p:grpSp>
        <p:nvGrpSpPr>
          <p:cNvPr id="20" name="Group 19"/>
          <p:cNvGrpSpPr/>
          <p:nvPr/>
        </p:nvGrpSpPr>
        <p:grpSpPr>
          <a:xfrm>
            <a:off x="1256520" y="756736"/>
            <a:ext cx="6661637" cy="5739213"/>
            <a:chOff x="1256520" y="756736"/>
            <a:chExt cx="6661637" cy="5739213"/>
          </a:xfrm>
        </p:grpSpPr>
        <p:grpSp>
          <p:nvGrpSpPr>
            <p:cNvPr id="17" name="Group 16"/>
            <p:cNvGrpSpPr/>
            <p:nvPr/>
          </p:nvGrpSpPr>
          <p:grpSpPr>
            <a:xfrm>
              <a:off x="1256520" y="756736"/>
              <a:ext cx="6661637" cy="5739213"/>
              <a:chOff x="1256520" y="756736"/>
              <a:chExt cx="6661637" cy="5739213"/>
            </a:xfrm>
          </p:grpSpPr>
          <p:grpSp>
            <p:nvGrpSpPr>
              <p:cNvPr id="2" name="Group 14"/>
              <p:cNvGrpSpPr/>
              <p:nvPr/>
            </p:nvGrpSpPr>
            <p:grpSpPr>
              <a:xfrm>
                <a:off x="1256520" y="756736"/>
                <a:ext cx="6661637" cy="5739213"/>
                <a:chOff x="945040" y="900520"/>
                <a:chExt cx="6661637" cy="5739213"/>
              </a:xfrm>
            </p:grpSpPr>
            <p:sp>
              <p:nvSpPr>
                <p:cNvPr id="3" name="Rectangle 2"/>
                <p:cNvSpPr/>
                <p:nvPr/>
              </p:nvSpPr>
              <p:spPr>
                <a:xfrm>
                  <a:off x="945040" y="900520"/>
                  <a:ext cx="6661637" cy="5739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179621" y="6239133"/>
                  <a:ext cx="784757" cy="369332"/>
                </a:xfrm>
                <a:prstGeom prst="rect">
                  <a:avLst/>
                </a:prstGeom>
                <a:noFill/>
              </p:spPr>
              <p:txBody>
                <a:bodyPr wrap="square" rtlCol="0">
                  <a:spAutoFit/>
                </a:bodyPr>
                <a:lstStyle/>
                <a:p>
                  <a:pPr algn="ctr"/>
                  <a:r>
                    <a:rPr lang="en-US" dirty="0" smtClean="0">
                      <a:latin typeface="Arial"/>
                      <a:cs typeface="Arial"/>
                    </a:rPr>
                    <a:t>Year</a:t>
                  </a:r>
                  <a:endParaRPr lang="en-US" dirty="0">
                    <a:latin typeface="Arial"/>
                    <a:cs typeface="Arial"/>
                  </a:endParaRPr>
                </a:p>
              </p:txBody>
            </p:sp>
          </p:grpSp>
          <p:grpSp>
            <p:nvGrpSpPr>
              <p:cNvPr id="16" name="Group 15"/>
              <p:cNvGrpSpPr/>
              <p:nvPr/>
            </p:nvGrpSpPr>
            <p:grpSpPr>
              <a:xfrm>
                <a:off x="2093174" y="1003609"/>
                <a:ext cx="5626100" cy="5088537"/>
                <a:chOff x="2093174" y="1003609"/>
                <a:chExt cx="5626100" cy="5088537"/>
              </a:xfrm>
            </p:grpSpPr>
            <p:pic>
              <p:nvPicPr>
                <p:cNvPr id="12" name="Picture 11" descr="Rplot every year.pdf"/>
                <p:cNvPicPr>
                  <a:picLocks noChangeAspect="1"/>
                </p:cNvPicPr>
                <p:nvPr/>
              </p:nvPicPr>
              <mc:AlternateContent>
                <mc:Choice xmlns:ma="http://schemas.microsoft.com/office/mac/drawingml/2008/main" Requires="ma">
                  <p:blipFill>
                    <a:blip r:embed="rId3"/>
                    <a:srcRect l="6300" t="11607" r="5804" b="8894"/>
                    <a:stretch>
                      <a:fillRect/>
                    </a:stretch>
                  </p:blipFill>
                </mc:Choice>
                <mc:Fallback>
                  <p:blipFill>
                    <a:blip r:embed="rId4"/>
                    <a:srcRect l="6300" t="11607" r="5804" b="8894"/>
                    <a:stretch>
                      <a:fillRect/>
                    </a:stretch>
                  </p:blipFill>
                </mc:Fallback>
              </mc:AlternateContent>
              <p:spPr>
                <a:xfrm>
                  <a:off x="2093174" y="1003609"/>
                  <a:ext cx="5626100" cy="5088537"/>
                </a:xfrm>
                <a:prstGeom prst="rect">
                  <a:avLst/>
                </a:prstGeom>
                <a:solidFill>
                  <a:srgbClr val="FFFFFF"/>
                </a:solidFill>
              </p:spPr>
            </p:pic>
            <p:sp>
              <p:nvSpPr>
                <p:cNvPr id="15" name="Rectangle 14"/>
                <p:cNvSpPr/>
                <p:nvPr/>
              </p:nvSpPr>
              <p:spPr>
                <a:xfrm>
                  <a:off x="4959860" y="1017088"/>
                  <a:ext cx="2741855" cy="2146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TextBox 17"/>
            <p:cNvSpPr txBox="1"/>
            <p:nvPr/>
          </p:nvSpPr>
          <p:spPr>
            <a:xfrm rot="16200000">
              <a:off x="-676070" y="3261230"/>
              <a:ext cx="4943971" cy="338554"/>
            </a:xfrm>
            <a:prstGeom prst="rect">
              <a:avLst/>
            </a:prstGeom>
            <a:noFill/>
          </p:spPr>
          <p:txBody>
            <a:bodyPr wrap="square" rtlCol="0">
              <a:spAutoFit/>
            </a:bodyPr>
            <a:lstStyle/>
            <a:p>
              <a:pPr algn="ctr"/>
              <a:r>
                <a:rPr lang="en-US" sz="1600" dirty="0" smtClean="0">
                  <a:latin typeface="Arial"/>
                  <a:cs typeface="Arial"/>
                </a:rPr>
                <a:t>Annual </a:t>
              </a:r>
              <a:r>
                <a:rPr lang="en-US" sz="1600" dirty="0" err="1" smtClean="0">
                  <a:latin typeface="Arial"/>
                  <a:cs typeface="Arial"/>
                </a:rPr>
                <a:t>Streamwater</a:t>
              </a:r>
              <a:r>
                <a:rPr lang="en-US" sz="1600" dirty="0" smtClean="0">
                  <a:latin typeface="Arial"/>
                  <a:cs typeface="Arial"/>
                </a:rPr>
                <a:t> N export, W6  (kg ha</a:t>
              </a:r>
              <a:r>
                <a:rPr lang="en-US" sz="1600" baseline="30000" dirty="0" smtClean="0">
                  <a:latin typeface="Arial"/>
                  <a:cs typeface="Arial"/>
                </a:rPr>
                <a:t>-1</a:t>
              </a:r>
              <a:r>
                <a:rPr lang="en-US" sz="1600" dirty="0" smtClean="0">
                  <a:latin typeface="Arial"/>
                  <a:cs typeface="Arial"/>
                </a:rPr>
                <a:t> yr</a:t>
              </a:r>
              <a:r>
                <a:rPr lang="en-US" sz="1600" baseline="30000" dirty="0" smtClean="0">
                  <a:latin typeface="Arial"/>
                  <a:cs typeface="Arial"/>
                </a:rPr>
                <a:t>-1</a:t>
              </a:r>
              <a:r>
                <a:rPr lang="en-US" sz="1600" dirty="0" smtClean="0">
                  <a:latin typeface="Arial"/>
                  <a:cs typeface="Arial"/>
                </a:rPr>
                <a:t>)</a:t>
              </a:r>
              <a:endParaRPr lang="en-US" sz="1600" dirty="0">
                <a:latin typeface="Arial"/>
                <a:cs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4"/>
          <p:cNvGrpSpPr/>
          <p:nvPr/>
        </p:nvGrpSpPr>
        <p:grpSpPr>
          <a:xfrm>
            <a:off x="1256520" y="756736"/>
            <a:ext cx="6661637" cy="5739213"/>
            <a:chOff x="945040" y="900520"/>
            <a:chExt cx="6661637" cy="5739213"/>
          </a:xfrm>
        </p:grpSpPr>
        <p:sp>
          <p:nvSpPr>
            <p:cNvPr id="3" name="Rectangle 2"/>
            <p:cNvSpPr/>
            <p:nvPr/>
          </p:nvSpPr>
          <p:spPr>
            <a:xfrm>
              <a:off x="945040" y="900520"/>
              <a:ext cx="6661637" cy="5739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179621" y="6239133"/>
              <a:ext cx="784757" cy="369332"/>
            </a:xfrm>
            <a:prstGeom prst="rect">
              <a:avLst/>
            </a:prstGeom>
            <a:noFill/>
          </p:spPr>
          <p:txBody>
            <a:bodyPr wrap="square" rtlCol="0">
              <a:spAutoFit/>
            </a:bodyPr>
            <a:lstStyle/>
            <a:p>
              <a:pPr algn="ctr"/>
              <a:r>
                <a:rPr lang="en-US" dirty="0" smtClean="0">
                  <a:latin typeface="Arial"/>
                  <a:cs typeface="Arial"/>
                </a:rPr>
                <a:t>Year</a:t>
              </a:r>
              <a:endParaRPr lang="en-US" dirty="0">
                <a:latin typeface="Arial"/>
                <a:cs typeface="Arial"/>
              </a:endParaRPr>
            </a:p>
          </p:txBody>
        </p:sp>
        <p:sp>
          <p:nvSpPr>
            <p:cNvPr id="5" name="TextBox 4"/>
            <p:cNvSpPr txBox="1"/>
            <p:nvPr/>
          </p:nvSpPr>
          <p:spPr>
            <a:xfrm rot="16200000">
              <a:off x="-987550" y="3405014"/>
              <a:ext cx="4943971" cy="338554"/>
            </a:xfrm>
            <a:prstGeom prst="rect">
              <a:avLst/>
            </a:prstGeom>
            <a:noFill/>
          </p:spPr>
          <p:txBody>
            <a:bodyPr wrap="square" rtlCol="0">
              <a:spAutoFit/>
            </a:bodyPr>
            <a:lstStyle/>
            <a:p>
              <a:pPr algn="ctr"/>
              <a:r>
                <a:rPr lang="en-US" sz="1600" dirty="0" smtClean="0">
                  <a:latin typeface="Arial"/>
                  <a:cs typeface="Arial"/>
                </a:rPr>
                <a:t>Annual </a:t>
              </a:r>
              <a:r>
                <a:rPr lang="en-US" sz="1600" dirty="0" err="1" smtClean="0">
                  <a:latin typeface="Arial"/>
                  <a:cs typeface="Arial"/>
                </a:rPr>
                <a:t>Streamwater</a:t>
              </a:r>
              <a:r>
                <a:rPr lang="en-US" sz="1600" dirty="0" smtClean="0">
                  <a:latin typeface="Arial"/>
                  <a:cs typeface="Arial"/>
                </a:rPr>
                <a:t> N export, W6  (kg ha</a:t>
              </a:r>
              <a:r>
                <a:rPr lang="en-US" sz="1600" baseline="30000" dirty="0" smtClean="0">
                  <a:latin typeface="Arial"/>
                  <a:cs typeface="Arial"/>
                </a:rPr>
                <a:t>-1</a:t>
              </a:r>
              <a:r>
                <a:rPr lang="en-US" sz="1600" dirty="0" smtClean="0">
                  <a:latin typeface="Arial"/>
                  <a:cs typeface="Arial"/>
                </a:rPr>
                <a:t> yr</a:t>
              </a:r>
              <a:r>
                <a:rPr lang="en-US" sz="1600" baseline="30000" dirty="0" smtClean="0">
                  <a:latin typeface="Arial"/>
                  <a:cs typeface="Arial"/>
                </a:rPr>
                <a:t>-1</a:t>
              </a:r>
              <a:r>
                <a:rPr lang="en-US" sz="1600" dirty="0" smtClean="0">
                  <a:latin typeface="Arial"/>
                  <a:cs typeface="Arial"/>
                </a:rPr>
                <a:t>)</a:t>
              </a:r>
              <a:endParaRPr lang="en-US" sz="1600" dirty="0">
                <a:latin typeface="Arial"/>
                <a:cs typeface="Arial"/>
              </a:endParaRPr>
            </a:p>
          </p:txBody>
        </p:sp>
      </p:grpSp>
      <p:pic>
        <p:nvPicPr>
          <p:cNvPr id="8" name="Picture 7" descr="Rplot every other.pdf"/>
          <p:cNvPicPr>
            <a:picLocks noChangeAspect="1"/>
          </p:cNvPicPr>
          <p:nvPr/>
        </p:nvPicPr>
        <mc:AlternateContent>
          <mc:Choice xmlns:ma="http://schemas.microsoft.com/office/mac/drawingml/2008/main" Requires="ma">
            <p:blipFill>
              <a:blip r:embed="rId3"/>
              <a:srcRect l="6300" t="11607" r="5804" b="9172"/>
              <a:stretch>
                <a:fillRect/>
              </a:stretch>
            </p:blipFill>
          </mc:Choice>
          <mc:Fallback>
            <p:blipFill>
              <a:blip r:embed="rId4"/>
              <a:srcRect l="6300" t="11607" r="5804" b="9172"/>
              <a:stretch>
                <a:fillRect/>
              </a:stretch>
            </p:blipFill>
          </mc:Fallback>
        </mc:AlternateContent>
        <p:spPr>
          <a:xfrm>
            <a:off x="2093976" y="1005840"/>
            <a:ext cx="5626100" cy="5070767"/>
          </a:xfrm>
          <a:prstGeom prst="rect">
            <a:avLst/>
          </a:prstGeom>
          <a:solidFill>
            <a:srgbClr val="FFFFFF"/>
          </a:solidFill>
        </p:spPr>
      </p:pic>
      <p:pic>
        <p:nvPicPr>
          <p:cNvPr id="9" name="Picture 8" descr="Rplot every third.pdf"/>
          <p:cNvPicPr>
            <a:picLocks noChangeAspect="1"/>
          </p:cNvPicPr>
          <p:nvPr/>
        </p:nvPicPr>
        <mc:AlternateContent>
          <mc:Choice xmlns:ma="http://schemas.microsoft.com/office/mac/drawingml/2008/main" Requires="ma">
            <p:blipFill>
              <a:blip r:embed="rId5"/>
              <a:srcRect l="6420" t="11644" r="5881" b="9040"/>
              <a:stretch>
                <a:fillRect/>
              </a:stretch>
            </p:blipFill>
          </mc:Choice>
          <mc:Fallback>
            <p:blipFill>
              <a:blip r:embed="rId6"/>
              <a:srcRect l="6420" t="11644" r="5881" b="9040"/>
              <a:stretch>
                <a:fillRect/>
              </a:stretch>
            </p:blipFill>
          </mc:Fallback>
        </mc:AlternateContent>
        <p:spPr>
          <a:xfrm>
            <a:off x="2093976" y="1005840"/>
            <a:ext cx="5613400" cy="5076825"/>
          </a:xfrm>
          <a:prstGeom prst="rect">
            <a:avLst/>
          </a:prstGeom>
          <a:solidFill>
            <a:srgbClr val="FFFFFF"/>
          </a:solidFill>
        </p:spPr>
      </p:pic>
      <p:pic>
        <p:nvPicPr>
          <p:cNvPr id="10" name="Picture 9" descr="Rplot every fourth.pdf"/>
          <p:cNvPicPr>
            <a:picLocks noChangeAspect="1"/>
          </p:cNvPicPr>
          <p:nvPr/>
        </p:nvPicPr>
        <mc:AlternateContent>
          <mc:Choice xmlns:ma="http://schemas.microsoft.com/office/mac/drawingml/2008/main" Requires="ma">
            <p:blipFill>
              <a:blip r:embed="rId7"/>
              <a:srcRect l="6300" t="11508" r="5853" b="8879"/>
              <a:stretch>
                <a:fillRect/>
              </a:stretch>
            </p:blipFill>
          </mc:Choice>
          <mc:Fallback>
            <p:blipFill>
              <a:blip r:embed="rId8"/>
              <a:srcRect l="6300" t="11508" r="5853" b="8879"/>
              <a:stretch>
                <a:fillRect/>
              </a:stretch>
            </p:blipFill>
          </mc:Fallback>
        </mc:AlternateContent>
        <p:spPr>
          <a:xfrm>
            <a:off x="2093976" y="1005840"/>
            <a:ext cx="5622925" cy="5095875"/>
          </a:xfrm>
          <a:prstGeom prst="rect">
            <a:avLst/>
          </a:prstGeom>
          <a:solidFill>
            <a:schemeClr val="bg1"/>
          </a:solidFill>
        </p:spPr>
      </p:pic>
      <p:sp>
        <p:nvSpPr>
          <p:cNvPr id="11" name="Rectangle 10"/>
          <p:cNvSpPr/>
          <p:nvPr/>
        </p:nvSpPr>
        <p:spPr>
          <a:xfrm>
            <a:off x="20720" y="0"/>
            <a:ext cx="9123280" cy="400110"/>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Using uncertainty to assess monitoring efficiency: </a:t>
            </a:r>
            <a:r>
              <a:rPr lang="en-US" sz="2000" b="1" u="sng" dirty="0" err="1" smtClean="0">
                <a:solidFill>
                  <a:srgbClr val="FFE98D"/>
                </a:solidFill>
                <a:latin typeface="Arial"/>
                <a:cs typeface="Arial"/>
              </a:rPr>
              <a:t>Streamflow</a:t>
            </a:r>
            <a:endParaRPr lang="en-US" sz="2000" u="sng" dirty="0">
              <a:solidFill>
                <a:srgbClr val="FFE98D"/>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ntitled.png"/>
          <p:cNvPicPr>
            <a:picLocks noChangeAspect="1"/>
          </p:cNvPicPr>
          <p:nvPr/>
        </p:nvPicPr>
        <p:blipFill>
          <a:blip r:embed="rId3"/>
          <a:stretch>
            <a:fillRect/>
          </a:stretch>
        </p:blipFill>
        <p:spPr>
          <a:xfrm>
            <a:off x="3666240" y="815488"/>
            <a:ext cx="5345750" cy="3370809"/>
          </a:xfrm>
          <a:prstGeom prst="rect">
            <a:avLst/>
          </a:prstGeom>
        </p:spPr>
      </p:pic>
      <p:grpSp>
        <p:nvGrpSpPr>
          <p:cNvPr id="7" name="Group 6"/>
          <p:cNvGrpSpPr/>
          <p:nvPr/>
        </p:nvGrpSpPr>
        <p:grpSpPr>
          <a:xfrm>
            <a:off x="112079" y="802243"/>
            <a:ext cx="3327876" cy="3375338"/>
            <a:chOff x="1283776" y="563138"/>
            <a:chExt cx="6383646" cy="5930919"/>
          </a:xfrm>
        </p:grpSpPr>
        <p:sp>
          <p:nvSpPr>
            <p:cNvPr id="2" name="Rectangle 1"/>
            <p:cNvSpPr/>
            <p:nvPr/>
          </p:nvSpPr>
          <p:spPr>
            <a:xfrm>
              <a:off x="1341799" y="563138"/>
              <a:ext cx="6325623" cy="5930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Rplot.2.pdf"/>
            <p:cNvPicPr>
              <a:picLocks noChangeAspect="1"/>
            </p:cNvPicPr>
            <p:nvPr/>
          </p:nvPicPr>
          <mc:AlternateContent>
            <mc:Choice xmlns:ma="http://schemas.microsoft.com/office/mac/drawingml/2008/main" Requires="ma">
              <p:blipFill>
                <a:blip r:embed="rId4"/>
                <a:srcRect l="4401" t="8222" r="3886" b="7543"/>
                <a:stretch>
                  <a:fillRect/>
                </a:stretch>
              </p:blipFill>
            </mc:Choice>
            <mc:Fallback>
              <p:blipFill>
                <a:blip r:embed="rId5"/>
                <a:srcRect l="4401" t="8222" r="3886" b="7543"/>
                <a:stretch>
                  <a:fillRect/>
                </a:stretch>
              </p:blipFill>
            </mc:Fallback>
          </mc:AlternateContent>
          <p:spPr>
            <a:xfrm>
              <a:off x="1653288" y="754844"/>
              <a:ext cx="5870370" cy="5391745"/>
            </a:xfrm>
            <a:prstGeom prst="rect">
              <a:avLst/>
            </a:prstGeom>
            <a:solidFill>
              <a:schemeClr val="bg1"/>
            </a:solidFill>
          </p:spPr>
        </p:pic>
        <p:sp>
          <p:nvSpPr>
            <p:cNvPr id="4" name="TextBox 3"/>
            <p:cNvSpPr txBox="1"/>
            <p:nvPr/>
          </p:nvSpPr>
          <p:spPr>
            <a:xfrm>
              <a:off x="4560019" y="5987788"/>
              <a:ext cx="1495706" cy="486724"/>
            </a:xfrm>
            <a:prstGeom prst="rect">
              <a:avLst/>
            </a:prstGeom>
            <a:noFill/>
          </p:spPr>
          <p:txBody>
            <a:bodyPr wrap="square" rtlCol="0">
              <a:spAutoFit/>
            </a:bodyPr>
            <a:lstStyle/>
            <a:p>
              <a:r>
                <a:rPr lang="en-US" sz="1200" dirty="0" smtClean="0">
                  <a:latin typeface="Arial"/>
                  <a:cs typeface="Arial"/>
                </a:rPr>
                <a:t>Year</a:t>
              </a:r>
              <a:endParaRPr lang="en-US" sz="1200" dirty="0">
                <a:latin typeface="Arial"/>
                <a:cs typeface="Arial"/>
              </a:endParaRPr>
            </a:p>
          </p:txBody>
        </p:sp>
        <p:sp>
          <p:nvSpPr>
            <p:cNvPr id="5" name="TextBox 4"/>
            <p:cNvSpPr txBox="1"/>
            <p:nvPr/>
          </p:nvSpPr>
          <p:spPr>
            <a:xfrm rot="16200000">
              <a:off x="-774249" y="3107625"/>
              <a:ext cx="4647400" cy="531349"/>
            </a:xfrm>
            <a:prstGeom prst="rect">
              <a:avLst/>
            </a:prstGeom>
            <a:noFill/>
          </p:spPr>
          <p:txBody>
            <a:bodyPr wrap="square" rtlCol="0">
              <a:spAutoFit/>
            </a:bodyPr>
            <a:lstStyle/>
            <a:p>
              <a:r>
                <a:rPr lang="en-US" sz="1200" dirty="0" err="1" smtClean="0">
                  <a:latin typeface="Arial"/>
                  <a:cs typeface="Arial"/>
                </a:rPr>
                <a:t>Streamwater</a:t>
              </a:r>
              <a:r>
                <a:rPr lang="en-US" sz="1200" dirty="0" smtClean="0">
                  <a:latin typeface="Arial"/>
                  <a:cs typeface="Arial"/>
                </a:rPr>
                <a:t> N export (kg ha</a:t>
              </a:r>
              <a:r>
                <a:rPr lang="en-US" sz="1200" baseline="30000" dirty="0" smtClean="0">
                  <a:latin typeface="Arial"/>
                  <a:cs typeface="Arial"/>
                </a:rPr>
                <a:t>-1</a:t>
              </a:r>
              <a:r>
                <a:rPr lang="en-US" sz="1200" dirty="0" smtClean="0">
                  <a:latin typeface="Arial"/>
                  <a:cs typeface="Arial"/>
                </a:rPr>
                <a:t> yr</a:t>
              </a:r>
              <a:r>
                <a:rPr lang="en-US" sz="1200" baseline="30000" dirty="0" smtClean="0">
                  <a:latin typeface="Arial"/>
                  <a:cs typeface="Arial"/>
                </a:rPr>
                <a:t>-1</a:t>
              </a:r>
              <a:r>
                <a:rPr lang="en-US" sz="1200" dirty="0" smtClean="0">
                  <a:latin typeface="Arial"/>
                  <a:cs typeface="Arial"/>
                </a:rPr>
                <a:t>)</a:t>
              </a:r>
              <a:endParaRPr lang="en-US" sz="1200" dirty="0">
                <a:latin typeface="Arial"/>
                <a:cs typeface="Arial"/>
              </a:endParaRPr>
            </a:p>
          </p:txBody>
        </p:sp>
      </p:grpSp>
      <p:sp>
        <p:nvSpPr>
          <p:cNvPr id="9" name="TextBox 8"/>
          <p:cNvSpPr txBox="1"/>
          <p:nvPr/>
        </p:nvSpPr>
        <p:spPr>
          <a:xfrm>
            <a:off x="3936539" y="3632248"/>
            <a:ext cx="5003801" cy="4572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aseline="0" dirty="0">
                <a:latin typeface="Arial"/>
                <a:cs typeface="Arial"/>
              </a:rPr>
              <a:t>               Every year           Every other           Every third           Every fourth</a:t>
            </a:r>
          </a:p>
          <a:p>
            <a:r>
              <a:rPr lang="en-US" sz="1100" baseline="0" dirty="0">
                <a:latin typeface="Arial"/>
                <a:cs typeface="Arial"/>
              </a:rPr>
              <a:t>                                                 year                      year                      year </a:t>
            </a:r>
            <a:endParaRPr lang="en-US" sz="1100" dirty="0">
              <a:latin typeface="Arial"/>
              <a:cs typeface="Arial"/>
            </a:endParaRPr>
          </a:p>
        </p:txBody>
      </p:sp>
      <p:sp>
        <p:nvSpPr>
          <p:cNvPr id="10" name="Rectangle 9"/>
          <p:cNvSpPr/>
          <p:nvPr/>
        </p:nvSpPr>
        <p:spPr>
          <a:xfrm>
            <a:off x="20720" y="0"/>
            <a:ext cx="9123280" cy="461665"/>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Using uncertainty to assess monitoring efficiency: </a:t>
            </a:r>
            <a:r>
              <a:rPr lang="en-US" sz="2400" b="1" dirty="0" err="1" smtClean="0">
                <a:solidFill>
                  <a:srgbClr val="FFE98D"/>
                </a:solidFill>
                <a:latin typeface="Arial"/>
                <a:cs typeface="Arial"/>
              </a:rPr>
              <a:t>Streamflow</a:t>
            </a:r>
            <a:endParaRPr lang="en-US" sz="2400" dirty="0">
              <a:solidFill>
                <a:srgbClr val="FFE98D"/>
              </a:solidFill>
              <a:latin typeface="Arial"/>
              <a:cs typeface="Arial"/>
            </a:endParaRPr>
          </a:p>
        </p:txBody>
      </p:sp>
      <p:sp>
        <p:nvSpPr>
          <p:cNvPr id="11" name="TextBox 107"/>
          <p:cNvSpPr txBox="1">
            <a:spLocks noChangeArrowheads="1"/>
          </p:cNvSpPr>
          <p:nvPr/>
        </p:nvSpPr>
        <p:spPr bwMode="auto">
          <a:xfrm>
            <a:off x="359418" y="4682194"/>
            <a:ext cx="8449448" cy="1723549"/>
          </a:xfrm>
          <a:prstGeom prst="rect">
            <a:avLst/>
          </a:prstGeom>
          <a:noFill/>
          <a:ln w="9525">
            <a:noFill/>
            <a:miter lim="800000"/>
            <a:headEnd/>
            <a:tailEnd/>
          </a:ln>
        </p:spPr>
        <p:txBody>
          <a:bodyPr wrap="square">
            <a:spAutoFit/>
          </a:bodyPr>
          <a:lstStyle/>
          <a:p>
            <a:pPr>
              <a:spcAft>
                <a:spcPts val="1200"/>
              </a:spcAft>
              <a:buFont typeface="Arial"/>
              <a:buChar char="•"/>
            </a:pPr>
            <a:r>
              <a:rPr lang="en-US" sz="2400" b="0" dirty="0" smtClean="0">
                <a:solidFill>
                  <a:srgbClr val="FFFFFF"/>
                </a:solidFill>
                <a:latin typeface="Arial"/>
                <a:cs typeface="Arial"/>
              </a:rPr>
              <a:t>  Stand</a:t>
            </a:r>
            <a:r>
              <a:rPr lang="en-US" sz="2400" dirty="0" smtClean="0">
                <a:solidFill>
                  <a:srgbClr val="FFFFFF"/>
                </a:solidFill>
                <a:latin typeface="Arial"/>
                <a:cs typeface="Arial"/>
              </a:rPr>
              <a:t>ard error of the slope increases as the number of sampled years decreases</a:t>
            </a:r>
          </a:p>
          <a:p>
            <a:pPr>
              <a:spcAft>
                <a:spcPts val="1200"/>
              </a:spcAft>
              <a:buFont typeface="Arial"/>
              <a:buChar char="•"/>
            </a:pPr>
            <a:r>
              <a:rPr lang="en-US" sz="2400" dirty="0" smtClean="0">
                <a:solidFill>
                  <a:srgbClr val="FFFFFF"/>
                </a:solidFill>
                <a:latin typeface="Arial"/>
                <a:cs typeface="Arial"/>
              </a:rPr>
              <a:t>  Trade off between less sampling (lower cost) and higher error around regression </a:t>
            </a:r>
            <a:endParaRPr lang="en-US" sz="2400" b="0" dirty="0">
              <a:solidFill>
                <a:srgbClr val="FFFFFF"/>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Quest logo 2.pdf"/>
          <p:cNvPicPr>
            <a:picLocks noChangeAspect="1"/>
          </p:cNvPicPr>
          <p:nvPr/>
        </p:nvPicPr>
        <mc:AlternateContent>
          <mc:Choice xmlns:ma="http://schemas.microsoft.com/office/mac/drawingml/2008/main" Requires="ma">
            <p:blipFill>
              <a:blip r:embed="rId2"/>
              <a:srcRect t="24110" b="30465"/>
              <a:stretch>
                <a:fillRect/>
              </a:stretch>
            </p:blipFill>
          </mc:Choice>
          <mc:Fallback>
            <p:blipFill>
              <a:blip r:embed="rId3"/>
              <a:srcRect t="24110" b="30465"/>
              <a:stretch>
                <a:fillRect/>
              </a:stretch>
            </p:blipFill>
          </mc:Fallback>
        </mc:AlternateContent>
        <p:spPr>
          <a:xfrm>
            <a:off x="1379199" y="131802"/>
            <a:ext cx="6385602" cy="2241408"/>
          </a:xfrm>
          <a:prstGeom prst="rect">
            <a:avLst/>
          </a:prstGeom>
          <a:solidFill>
            <a:schemeClr val="bg1"/>
          </a:solidFill>
        </p:spPr>
      </p:pic>
      <p:sp>
        <p:nvSpPr>
          <p:cNvPr id="3" name="TextBox 2"/>
          <p:cNvSpPr txBox="1"/>
          <p:nvPr/>
        </p:nvSpPr>
        <p:spPr>
          <a:xfrm>
            <a:off x="155744" y="2626661"/>
            <a:ext cx="8853475" cy="1923603"/>
          </a:xfrm>
          <a:prstGeom prst="rect">
            <a:avLst/>
          </a:prstGeom>
          <a:noFill/>
        </p:spPr>
        <p:txBody>
          <a:bodyPr wrap="square" rtlCol="0">
            <a:spAutoFit/>
          </a:bodyPr>
          <a:lstStyle/>
          <a:p>
            <a:pPr>
              <a:spcAft>
                <a:spcPts val="600"/>
              </a:spcAft>
            </a:pPr>
            <a:r>
              <a:rPr lang="en-US" sz="2200" b="1" dirty="0" smtClean="0">
                <a:solidFill>
                  <a:srgbClr val="FFE98D"/>
                </a:solidFill>
                <a:latin typeface="Arial"/>
              </a:rPr>
              <a:t>Future QUEST projects:</a:t>
            </a:r>
          </a:p>
          <a:p>
            <a:pPr>
              <a:spcAft>
                <a:spcPts val="600"/>
              </a:spcAft>
              <a:buFont typeface="Arial"/>
              <a:buChar char="•"/>
              <a:tabLst>
                <a:tab pos="227013" algn="l"/>
              </a:tabLst>
            </a:pPr>
            <a:r>
              <a:rPr lang="en-US" sz="2200" dirty="0" smtClean="0">
                <a:solidFill>
                  <a:schemeClr val="bg1">
                    <a:lumMod val="95000"/>
                  </a:schemeClr>
                </a:solidFill>
                <a:latin typeface="Arial"/>
              </a:rPr>
              <a:t>  </a:t>
            </a:r>
            <a:r>
              <a:rPr lang="en-US" sz="2000" dirty="0" smtClean="0">
                <a:solidFill>
                  <a:schemeClr val="bg1">
                    <a:lumMod val="95000"/>
                  </a:schemeClr>
                </a:solidFill>
                <a:latin typeface="Arial"/>
              </a:rPr>
              <a:t>Hydrologic budget of QUEST sites including uncertainty in inputs and outputs</a:t>
            </a:r>
          </a:p>
          <a:p>
            <a:pPr>
              <a:spcAft>
                <a:spcPts val="600"/>
              </a:spcAft>
              <a:buFont typeface="Arial"/>
              <a:buChar char="•"/>
              <a:tabLst>
                <a:tab pos="227013" algn="l"/>
              </a:tabLst>
            </a:pPr>
            <a:r>
              <a:rPr lang="en-US" sz="2000" dirty="0" smtClean="0">
                <a:solidFill>
                  <a:schemeClr val="bg1">
                    <a:lumMod val="95000"/>
                  </a:schemeClr>
                </a:solidFill>
                <a:latin typeface="Arial"/>
              </a:rPr>
              <a:t>  QUEST workshops on soils, vegetation, and ecosystem budgets</a:t>
            </a:r>
          </a:p>
          <a:p>
            <a:pPr>
              <a:spcAft>
                <a:spcPts val="600"/>
              </a:spcAft>
              <a:buFont typeface="Arial"/>
              <a:buChar char="•"/>
              <a:tabLst>
                <a:tab pos="227013" algn="l"/>
              </a:tabLst>
            </a:pPr>
            <a:r>
              <a:rPr lang="en-US" sz="2000" dirty="0" smtClean="0">
                <a:solidFill>
                  <a:schemeClr val="bg1">
                    <a:lumMod val="95000"/>
                  </a:schemeClr>
                </a:solidFill>
                <a:latin typeface="Arial"/>
              </a:rPr>
              <a:t>  Ecosystem nutrient budgets including uncertainty in all pools and fluxes</a:t>
            </a:r>
            <a:endParaRPr lang="en-US" sz="2000" dirty="0">
              <a:solidFill>
                <a:schemeClr val="bg1">
                  <a:lumMod val="95000"/>
                </a:schemeClr>
              </a:solidFill>
            </a:endParaRPr>
          </a:p>
        </p:txBody>
      </p:sp>
      <p:sp>
        <p:nvSpPr>
          <p:cNvPr id="4" name="TextBox 3"/>
          <p:cNvSpPr txBox="1"/>
          <p:nvPr/>
        </p:nvSpPr>
        <p:spPr>
          <a:xfrm>
            <a:off x="155744" y="4870412"/>
            <a:ext cx="8853475" cy="1615827"/>
          </a:xfrm>
          <a:prstGeom prst="rect">
            <a:avLst/>
          </a:prstGeom>
          <a:noFill/>
        </p:spPr>
        <p:txBody>
          <a:bodyPr wrap="square" rtlCol="0">
            <a:spAutoFit/>
          </a:bodyPr>
          <a:lstStyle/>
          <a:p>
            <a:pPr>
              <a:spcAft>
                <a:spcPts val="600"/>
              </a:spcAft>
            </a:pPr>
            <a:r>
              <a:rPr lang="en-US" sz="2200" b="1" dirty="0" smtClean="0">
                <a:solidFill>
                  <a:srgbClr val="FFE98D"/>
                </a:solidFill>
                <a:latin typeface="Arial"/>
              </a:rPr>
              <a:t>Be a part of QUEST!</a:t>
            </a:r>
          </a:p>
          <a:p>
            <a:pPr>
              <a:spcAft>
                <a:spcPts val="600"/>
              </a:spcAft>
              <a:buFont typeface="Arial"/>
              <a:buChar char="•"/>
              <a:tabLst>
                <a:tab pos="227013" algn="l"/>
              </a:tabLst>
            </a:pPr>
            <a:r>
              <a:rPr lang="en-US" sz="2200" dirty="0" smtClean="0">
                <a:solidFill>
                  <a:schemeClr val="bg1">
                    <a:lumMod val="95000"/>
                  </a:schemeClr>
                </a:solidFill>
                <a:latin typeface="Arial"/>
              </a:rPr>
              <a:t>  </a:t>
            </a:r>
            <a:r>
              <a:rPr lang="en-US" sz="2000" dirty="0" smtClean="0">
                <a:solidFill>
                  <a:schemeClr val="bg1">
                    <a:lumMod val="95000"/>
                  </a:schemeClr>
                </a:solidFill>
                <a:latin typeface="Arial"/>
              </a:rPr>
              <a:t>Find more information at: www.quantifyinguncertainty.org</a:t>
            </a:r>
          </a:p>
          <a:p>
            <a:pPr lvl="1">
              <a:spcAft>
                <a:spcPts val="600"/>
              </a:spcAft>
              <a:buFont typeface="Arial"/>
              <a:buChar char="•"/>
              <a:tabLst>
                <a:tab pos="227013" algn="l"/>
              </a:tabLst>
            </a:pPr>
            <a:r>
              <a:rPr lang="en-US" sz="2000" dirty="0" smtClean="0">
                <a:solidFill>
                  <a:schemeClr val="bg1">
                    <a:lumMod val="95000"/>
                  </a:schemeClr>
                </a:solidFill>
                <a:latin typeface="Arial"/>
              </a:rPr>
              <a:t>  Read papers, get sample code, stay updated with QUEST News</a:t>
            </a:r>
          </a:p>
          <a:p>
            <a:pPr marL="1588" lvl="1">
              <a:spcAft>
                <a:spcPts val="600"/>
              </a:spcAft>
              <a:buFont typeface="Arial"/>
              <a:buChar char="•"/>
              <a:tabLst>
                <a:tab pos="227013" algn="l"/>
              </a:tabLst>
            </a:pPr>
            <a:r>
              <a:rPr lang="en-US" sz="2000" dirty="0" smtClean="0">
                <a:solidFill>
                  <a:schemeClr val="bg1">
                    <a:lumMod val="95000"/>
                  </a:schemeClr>
                </a:solidFill>
                <a:latin typeface="Arial"/>
              </a:rPr>
              <a:t>  Email us at </a:t>
            </a:r>
            <a:r>
              <a:rPr lang="en-US" sz="2000" dirty="0" err="1" smtClean="0">
                <a:solidFill>
                  <a:schemeClr val="bg1">
                    <a:lumMod val="95000"/>
                  </a:schemeClr>
                </a:solidFill>
                <a:latin typeface="Arial"/>
              </a:rPr>
              <a:t>quantifyinguncertainty@gmail.com</a:t>
            </a:r>
            <a:endParaRPr lang="en-US" sz="2000" dirty="0" smtClean="0">
              <a:solidFill>
                <a:schemeClr val="bg1">
                  <a:lumMod val="95000"/>
                </a:schemeClr>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45262" y="359445"/>
            <a:ext cx="8853475" cy="5478423"/>
          </a:xfrm>
          <a:prstGeom prst="rect">
            <a:avLst/>
          </a:prstGeom>
          <a:noFill/>
        </p:spPr>
        <p:txBody>
          <a:bodyPr wrap="square" rtlCol="0">
            <a:spAutoFit/>
          </a:bodyPr>
          <a:lstStyle/>
          <a:p>
            <a:pPr>
              <a:spcAft>
                <a:spcPts val="1800"/>
              </a:spcAft>
            </a:pPr>
            <a:r>
              <a:rPr lang="en-US" sz="2800" b="1" dirty="0" smtClean="0">
                <a:solidFill>
                  <a:srgbClr val="FFE98D"/>
                </a:solidFill>
                <a:latin typeface="Arial"/>
              </a:rPr>
              <a:t>QUEST would like to thank:</a:t>
            </a:r>
          </a:p>
          <a:p>
            <a:pPr>
              <a:spcAft>
                <a:spcPts val="2400"/>
              </a:spcAft>
              <a:buFont typeface="Arial"/>
              <a:buChar char="•"/>
              <a:tabLst>
                <a:tab pos="227013" algn="l"/>
              </a:tabLst>
            </a:pPr>
            <a:r>
              <a:rPr lang="en-US" sz="2200" dirty="0" smtClean="0">
                <a:solidFill>
                  <a:schemeClr val="bg1">
                    <a:lumMod val="95000"/>
                  </a:schemeClr>
                </a:solidFill>
                <a:latin typeface="Arial"/>
              </a:rPr>
              <a:t>  </a:t>
            </a:r>
            <a:r>
              <a:rPr lang="en-US" sz="2000" dirty="0" smtClean="0">
                <a:solidFill>
                  <a:schemeClr val="bg1">
                    <a:lumMod val="95000"/>
                  </a:schemeClr>
                </a:solidFill>
                <a:latin typeface="Arial"/>
              </a:rPr>
              <a:t>NSF Long-Term Ecological Research Network</a:t>
            </a:r>
          </a:p>
          <a:p>
            <a:pPr>
              <a:spcAft>
                <a:spcPts val="2400"/>
              </a:spcAft>
              <a:buFont typeface="Arial"/>
              <a:buChar char="•"/>
              <a:tabLst>
                <a:tab pos="227013" algn="l"/>
              </a:tabLst>
            </a:pPr>
            <a:r>
              <a:rPr lang="en-US" sz="2000" dirty="0" smtClean="0">
                <a:solidFill>
                  <a:schemeClr val="bg1">
                    <a:lumMod val="95000"/>
                  </a:schemeClr>
                </a:solidFill>
                <a:latin typeface="Arial"/>
              </a:rPr>
              <a:t>  NSF Division of Environmental Biology</a:t>
            </a:r>
          </a:p>
          <a:p>
            <a:pPr>
              <a:spcAft>
                <a:spcPts val="2400"/>
              </a:spcAft>
              <a:buFont typeface="Arial"/>
              <a:buChar char="•"/>
              <a:tabLst>
                <a:tab pos="227013" algn="l"/>
              </a:tabLst>
            </a:pPr>
            <a:r>
              <a:rPr lang="en-US" sz="2000" dirty="0" smtClean="0">
                <a:solidFill>
                  <a:schemeClr val="bg1">
                    <a:lumMod val="95000"/>
                  </a:schemeClr>
                </a:solidFill>
                <a:latin typeface="Arial"/>
              </a:rPr>
              <a:t>  All QUEST sites for contributing data</a:t>
            </a:r>
          </a:p>
          <a:p>
            <a:pPr>
              <a:spcAft>
                <a:spcPts val="2400"/>
              </a:spcAft>
              <a:buFont typeface="Arial"/>
              <a:buChar char="•"/>
              <a:tabLst>
                <a:tab pos="227013" algn="l"/>
              </a:tabLst>
            </a:pPr>
            <a:r>
              <a:rPr lang="en-US" sz="2000" dirty="0" smtClean="0">
                <a:solidFill>
                  <a:schemeClr val="bg1">
                    <a:lumMod val="95000"/>
                  </a:schemeClr>
                </a:solidFill>
                <a:latin typeface="Arial"/>
              </a:rPr>
              <a:t>  QUEST Steering committee: Doug Burns (USGS) and Shannon </a:t>
            </a:r>
            <a:r>
              <a:rPr lang="en-US" sz="2000" dirty="0" err="1" smtClean="0">
                <a:solidFill>
                  <a:schemeClr val="bg1">
                    <a:lumMod val="95000"/>
                  </a:schemeClr>
                </a:solidFill>
                <a:latin typeface="Arial"/>
              </a:rPr>
              <a:t>LaDeau</a:t>
            </a:r>
            <a:r>
              <a:rPr lang="en-US" sz="2000" dirty="0" smtClean="0">
                <a:solidFill>
                  <a:schemeClr val="bg1">
                    <a:lumMod val="95000"/>
                  </a:schemeClr>
                </a:solidFill>
                <a:latin typeface="Arial"/>
              </a:rPr>
              <a:t> (Cary Institute)</a:t>
            </a:r>
          </a:p>
          <a:p>
            <a:pPr>
              <a:spcAft>
                <a:spcPts val="600"/>
              </a:spcAft>
              <a:buFont typeface="Arial"/>
              <a:buChar char="•"/>
              <a:tabLst>
                <a:tab pos="227013" algn="l"/>
              </a:tabLst>
            </a:pPr>
            <a:r>
              <a:rPr lang="en-US" sz="2000" dirty="0" smtClean="0">
                <a:solidFill>
                  <a:schemeClr val="bg1">
                    <a:lumMod val="95000"/>
                  </a:schemeClr>
                </a:solidFill>
                <a:latin typeface="Arial"/>
              </a:rPr>
              <a:t>  All participants of the QUEST working group who contributed to the QUEST workshop in March 2011:</a:t>
            </a:r>
          </a:p>
          <a:p>
            <a:pPr lvl="1">
              <a:spcAft>
                <a:spcPts val="2400"/>
              </a:spcAft>
              <a:buFont typeface="Arial"/>
              <a:buChar char="•"/>
              <a:tabLst>
                <a:tab pos="227013" algn="l"/>
              </a:tabLst>
            </a:pPr>
            <a:r>
              <a:rPr lang="en-US" sz="2000" dirty="0" smtClean="0">
                <a:solidFill>
                  <a:schemeClr val="bg1">
                    <a:lumMod val="95000"/>
                  </a:schemeClr>
                </a:solidFill>
                <a:latin typeface="Arial"/>
              </a:rPr>
              <a:t>   Mary Beth Adams (USFS), Mark Harmon (Oregon State), Trevor Keenan (Harvard Univ.), William McDowell (UNH), Jordan </a:t>
            </a:r>
            <a:r>
              <a:rPr lang="en-US" sz="2000" dirty="0" err="1" smtClean="0">
                <a:solidFill>
                  <a:schemeClr val="bg1">
                    <a:lumMod val="95000"/>
                  </a:schemeClr>
                </a:solidFill>
                <a:latin typeface="Arial"/>
              </a:rPr>
              <a:t>Parman</a:t>
            </a:r>
            <a:r>
              <a:rPr lang="en-US" sz="2000" dirty="0" smtClean="0">
                <a:solidFill>
                  <a:schemeClr val="bg1">
                    <a:lumMod val="95000"/>
                  </a:schemeClr>
                </a:solidFill>
                <a:latin typeface="Arial"/>
              </a:rPr>
              <a:t> (CU-Boulder), Stephen </a:t>
            </a:r>
            <a:r>
              <a:rPr lang="en-US" sz="2000" dirty="0" err="1" smtClean="0">
                <a:solidFill>
                  <a:schemeClr val="bg1">
                    <a:lumMod val="95000"/>
                  </a:schemeClr>
                </a:solidFill>
                <a:latin typeface="Arial"/>
              </a:rPr>
              <a:t>Sebestyan</a:t>
            </a:r>
            <a:r>
              <a:rPr lang="en-US" sz="2000" dirty="0" smtClean="0">
                <a:solidFill>
                  <a:schemeClr val="bg1">
                    <a:lumMod val="95000"/>
                  </a:schemeClr>
                </a:solidFill>
                <a:latin typeface="Arial"/>
              </a:rPr>
              <a:t> (USFS), Jaime </a:t>
            </a:r>
            <a:r>
              <a:rPr lang="en-US" sz="2000" dirty="0" err="1" smtClean="0">
                <a:solidFill>
                  <a:schemeClr val="bg1">
                    <a:lumMod val="95000"/>
                  </a:schemeClr>
                </a:solidFill>
                <a:latin typeface="Arial"/>
              </a:rPr>
              <a:t>Shanley</a:t>
            </a:r>
            <a:r>
              <a:rPr lang="en-US" sz="2000" dirty="0" smtClean="0">
                <a:solidFill>
                  <a:schemeClr val="bg1">
                    <a:lumMod val="95000"/>
                  </a:schemeClr>
                </a:solidFill>
                <a:latin typeface="Arial"/>
              </a:rPr>
              <a:t> (USGS), Jim </a:t>
            </a:r>
            <a:r>
              <a:rPr lang="en-US" sz="2000" dirty="0" err="1" smtClean="0">
                <a:solidFill>
                  <a:schemeClr val="bg1">
                    <a:lumMod val="95000"/>
                  </a:schemeClr>
                </a:solidFill>
                <a:latin typeface="Arial"/>
              </a:rPr>
              <a:t>Vose</a:t>
            </a:r>
            <a:r>
              <a:rPr lang="en-US" sz="2000" dirty="0" smtClean="0">
                <a:solidFill>
                  <a:schemeClr val="bg1">
                    <a:lumMod val="95000"/>
                  </a:schemeClr>
                </a:solidFill>
                <a:latin typeface="Arial"/>
              </a:rPr>
              <a:t> (USFS)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6769" y="349763"/>
            <a:ext cx="1828444" cy="523220"/>
          </a:xfrm>
          <a:prstGeom prst="rect">
            <a:avLst/>
          </a:prstGeom>
          <a:noFill/>
        </p:spPr>
        <p:txBody>
          <a:bodyPr wrap="square" rtlCol="0">
            <a:spAutoFit/>
          </a:bodyPr>
          <a:lstStyle/>
          <a:p>
            <a:r>
              <a:rPr lang="en-US" sz="2800" b="1" dirty="0" smtClean="0">
                <a:solidFill>
                  <a:srgbClr val="FFFFFF"/>
                </a:solidFill>
                <a:latin typeface="Arial"/>
              </a:rPr>
              <a:t>Outline</a:t>
            </a:r>
          </a:p>
        </p:txBody>
      </p:sp>
      <p:sp>
        <p:nvSpPr>
          <p:cNvPr id="3" name="TextBox 2"/>
          <p:cNvSpPr txBox="1"/>
          <p:nvPr/>
        </p:nvSpPr>
        <p:spPr>
          <a:xfrm>
            <a:off x="427916" y="995205"/>
            <a:ext cx="8668728" cy="5139869"/>
          </a:xfrm>
          <a:prstGeom prst="rect">
            <a:avLst/>
          </a:prstGeom>
          <a:noFill/>
        </p:spPr>
        <p:txBody>
          <a:bodyPr wrap="square" rtlCol="0">
            <a:spAutoFit/>
          </a:bodyPr>
          <a:lstStyle/>
          <a:p>
            <a:pPr>
              <a:spcAft>
                <a:spcPts val="3000"/>
              </a:spcAft>
              <a:buFont typeface="Arial"/>
              <a:buChar char="•"/>
              <a:tabLst>
                <a:tab pos="227013" algn="l"/>
              </a:tabLst>
            </a:pPr>
            <a:r>
              <a:rPr lang="en-US" sz="2600" b="1" dirty="0" smtClean="0">
                <a:solidFill>
                  <a:srgbClr val="DFCE83"/>
                </a:solidFill>
                <a:latin typeface="Arial"/>
              </a:rPr>
              <a:t>  What is QUEST?</a:t>
            </a:r>
            <a:r>
              <a:rPr lang="en-US" sz="2600" b="1" dirty="0" smtClean="0">
                <a:solidFill>
                  <a:srgbClr val="E05E5C"/>
                </a:solidFill>
                <a:latin typeface="Arial"/>
              </a:rPr>
              <a:t>   </a:t>
            </a:r>
          </a:p>
          <a:p>
            <a:pPr>
              <a:spcAft>
                <a:spcPts val="1200"/>
              </a:spcAft>
              <a:buFont typeface="Arial"/>
              <a:buChar char="•"/>
              <a:tabLst>
                <a:tab pos="227013" algn="l"/>
              </a:tabLst>
            </a:pPr>
            <a:r>
              <a:rPr lang="en-US" sz="2600" b="1" dirty="0" smtClean="0">
                <a:solidFill>
                  <a:srgbClr val="E05E5C"/>
                </a:solidFill>
                <a:latin typeface="Arial"/>
              </a:rPr>
              <a:t>  Uncertainty in Hydrologic Budgets</a:t>
            </a:r>
          </a:p>
          <a:p>
            <a:pPr lvl="1">
              <a:spcAft>
                <a:spcPts val="1200"/>
              </a:spcAft>
              <a:buFont typeface="Arial"/>
              <a:buChar char="•"/>
              <a:tabLst>
                <a:tab pos="227013" algn="l"/>
              </a:tabLst>
            </a:pPr>
            <a:r>
              <a:rPr lang="en-US" sz="2600" b="1" dirty="0" smtClean="0">
                <a:solidFill>
                  <a:srgbClr val="E05E5C"/>
                </a:solidFill>
                <a:latin typeface="Arial"/>
              </a:rPr>
              <a:t>  Precipitation</a:t>
            </a:r>
          </a:p>
          <a:p>
            <a:pPr lvl="1">
              <a:spcAft>
                <a:spcPts val="3000"/>
              </a:spcAft>
              <a:buFont typeface="Arial"/>
              <a:buChar char="•"/>
              <a:tabLst>
                <a:tab pos="227013" algn="l"/>
              </a:tabLst>
            </a:pPr>
            <a:r>
              <a:rPr lang="en-US" sz="2600" b="1" dirty="0" smtClean="0">
                <a:solidFill>
                  <a:srgbClr val="E05E5C"/>
                </a:solidFill>
                <a:latin typeface="Arial"/>
              </a:rPr>
              <a:t>  </a:t>
            </a:r>
            <a:r>
              <a:rPr lang="en-US" sz="2600" b="1" dirty="0" err="1" smtClean="0">
                <a:solidFill>
                  <a:srgbClr val="E05E5C"/>
                </a:solidFill>
                <a:latin typeface="Arial"/>
              </a:rPr>
              <a:t>Streamflow</a:t>
            </a:r>
            <a:endParaRPr lang="en-US" sz="2600" b="1" dirty="0" smtClean="0">
              <a:solidFill>
                <a:srgbClr val="E05E5C"/>
              </a:solidFill>
              <a:latin typeface="Arial"/>
            </a:endParaRPr>
          </a:p>
          <a:p>
            <a:pPr marL="1588" lvl="3">
              <a:spcAft>
                <a:spcPts val="3000"/>
              </a:spcAft>
              <a:buFont typeface="Arial"/>
              <a:buChar char="•"/>
              <a:tabLst>
                <a:tab pos="227013" algn="l"/>
              </a:tabLst>
            </a:pPr>
            <a:r>
              <a:rPr lang="en-US" sz="2600" b="1" dirty="0" smtClean="0">
                <a:solidFill>
                  <a:srgbClr val="E05E5C"/>
                </a:solidFill>
                <a:latin typeface="Arial"/>
              </a:rPr>
              <a:t>  Using uncertainty to address questions about monitoring efficiency</a:t>
            </a:r>
          </a:p>
          <a:p>
            <a:pPr marL="1588" lvl="3">
              <a:spcAft>
                <a:spcPts val="3000"/>
              </a:spcAft>
              <a:buFont typeface="Arial"/>
              <a:buChar char="•"/>
              <a:tabLst>
                <a:tab pos="227013" algn="l"/>
              </a:tabLst>
            </a:pPr>
            <a:r>
              <a:rPr lang="en-US" sz="2600" b="1" dirty="0" smtClean="0">
                <a:solidFill>
                  <a:srgbClr val="E05E5C"/>
                </a:solidFill>
                <a:latin typeface="Arial"/>
              </a:rPr>
              <a:t>  The future of QUEST</a:t>
            </a:r>
          </a:p>
          <a:p>
            <a:pPr marL="1588" lvl="3">
              <a:spcAft>
                <a:spcPts val="3000"/>
              </a:spcAft>
              <a:buFont typeface="Arial"/>
              <a:buChar char="•"/>
              <a:tabLst>
                <a:tab pos="227013" algn="l"/>
              </a:tabLst>
            </a:pPr>
            <a:r>
              <a:rPr lang="en-US" sz="2600" b="1" dirty="0" smtClean="0">
                <a:solidFill>
                  <a:srgbClr val="E05E5C"/>
                </a:solidFill>
                <a:latin typeface="Arial"/>
              </a:rPr>
              <a:t>  Get involved!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6769" y="349763"/>
            <a:ext cx="1828444" cy="523220"/>
          </a:xfrm>
          <a:prstGeom prst="rect">
            <a:avLst/>
          </a:prstGeom>
          <a:noFill/>
        </p:spPr>
        <p:txBody>
          <a:bodyPr wrap="square" rtlCol="0">
            <a:spAutoFit/>
          </a:bodyPr>
          <a:lstStyle/>
          <a:p>
            <a:r>
              <a:rPr lang="en-US" sz="2800" b="1" dirty="0" smtClean="0">
                <a:solidFill>
                  <a:srgbClr val="FFFFFF"/>
                </a:solidFill>
                <a:latin typeface="Arial"/>
              </a:rPr>
              <a:t>Outline</a:t>
            </a:r>
          </a:p>
        </p:txBody>
      </p:sp>
      <p:sp>
        <p:nvSpPr>
          <p:cNvPr id="3" name="TextBox 2"/>
          <p:cNvSpPr txBox="1"/>
          <p:nvPr/>
        </p:nvSpPr>
        <p:spPr>
          <a:xfrm>
            <a:off x="427916" y="995205"/>
            <a:ext cx="8668728" cy="5139869"/>
          </a:xfrm>
          <a:prstGeom prst="rect">
            <a:avLst/>
          </a:prstGeom>
          <a:noFill/>
        </p:spPr>
        <p:txBody>
          <a:bodyPr wrap="square" rtlCol="0">
            <a:spAutoFit/>
          </a:bodyPr>
          <a:lstStyle/>
          <a:p>
            <a:pPr>
              <a:spcAft>
                <a:spcPts val="3000"/>
              </a:spcAft>
              <a:buFont typeface="Arial"/>
              <a:buChar char="•"/>
              <a:tabLst>
                <a:tab pos="227013" algn="l"/>
              </a:tabLst>
            </a:pPr>
            <a:r>
              <a:rPr lang="en-US" sz="2600" b="1" dirty="0" smtClean="0">
                <a:solidFill>
                  <a:srgbClr val="E05E5C"/>
                </a:solidFill>
                <a:latin typeface="Arial"/>
              </a:rPr>
              <a:t>  What is QUEST?   </a:t>
            </a:r>
            <a:endParaRPr lang="en-US" sz="2600" b="1" dirty="0" smtClean="0">
              <a:solidFill>
                <a:srgbClr val="DFCE83"/>
              </a:solidFill>
              <a:latin typeface="Arial"/>
            </a:endParaRPr>
          </a:p>
          <a:p>
            <a:pPr>
              <a:spcAft>
                <a:spcPts val="1200"/>
              </a:spcAft>
              <a:buFont typeface="Arial"/>
              <a:buChar char="•"/>
              <a:tabLst>
                <a:tab pos="227013" algn="l"/>
              </a:tabLst>
            </a:pPr>
            <a:r>
              <a:rPr lang="en-US" sz="2600" b="1" dirty="0" smtClean="0">
                <a:solidFill>
                  <a:srgbClr val="DFCE83"/>
                </a:solidFill>
                <a:latin typeface="Arial"/>
              </a:rPr>
              <a:t>  Uncertainty in Hydrologic Budgets</a:t>
            </a:r>
          </a:p>
          <a:p>
            <a:pPr lvl="1">
              <a:spcAft>
                <a:spcPts val="1200"/>
              </a:spcAft>
              <a:buFont typeface="Arial"/>
              <a:buChar char="•"/>
              <a:tabLst>
                <a:tab pos="227013" algn="l"/>
              </a:tabLst>
            </a:pPr>
            <a:r>
              <a:rPr lang="en-US" sz="2600" b="1" dirty="0" smtClean="0">
                <a:solidFill>
                  <a:srgbClr val="DFCE83"/>
                </a:solidFill>
                <a:latin typeface="Arial"/>
              </a:rPr>
              <a:t>  Precipitation</a:t>
            </a:r>
          </a:p>
          <a:p>
            <a:pPr lvl="1">
              <a:spcAft>
                <a:spcPts val="3000"/>
              </a:spcAft>
              <a:buFont typeface="Arial"/>
              <a:buChar char="•"/>
              <a:tabLst>
                <a:tab pos="227013" algn="l"/>
              </a:tabLst>
            </a:pPr>
            <a:r>
              <a:rPr lang="en-US" sz="2600" b="1" dirty="0" smtClean="0">
                <a:solidFill>
                  <a:srgbClr val="DFCE83"/>
                </a:solidFill>
                <a:latin typeface="Arial"/>
              </a:rPr>
              <a:t>  </a:t>
            </a:r>
            <a:r>
              <a:rPr lang="en-US" sz="2600" b="1" dirty="0" err="1" smtClean="0">
                <a:solidFill>
                  <a:srgbClr val="DFCE83"/>
                </a:solidFill>
                <a:latin typeface="Arial"/>
              </a:rPr>
              <a:t>Streamflow</a:t>
            </a:r>
            <a:endParaRPr lang="en-US" sz="2600" b="1" dirty="0" smtClean="0">
              <a:solidFill>
                <a:srgbClr val="DFCE83"/>
              </a:solidFill>
              <a:latin typeface="Arial"/>
            </a:endParaRPr>
          </a:p>
          <a:p>
            <a:pPr marL="1588" lvl="3">
              <a:spcAft>
                <a:spcPts val="3000"/>
              </a:spcAft>
              <a:buFont typeface="Arial"/>
              <a:buChar char="•"/>
              <a:tabLst>
                <a:tab pos="227013" algn="l"/>
              </a:tabLst>
            </a:pPr>
            <a:r>
              <a:rPr lang="en-US" sz="2600" b="1" dirty="0" smtClean="0">
                <a:solidFill>
                  <a:srgbClr val="E05E5C"/>
                </a:solidFill>
                <a:latin typeface="Arial"/>
              </a:rPr>
              <a:t>  Using uncertainty to address questions about monitoring efficiency</a:t>
            </a:r>
          </a:p>
          <a:p>
            <a:pPr marL="1588" lvl="3">
              <a:spcAft>
                <a:spcPts val="3000"/>
              </a:spcAft>
              <a:buFont typeface="Arial"/>
              <a:buChar char="•"/>
              <a:tabLst>
                <a:tab pos="227013" algn="l"/>
              </a:tabLst>
            </a:pPr>
            <a:r>
              <a:rPr lang="en-US" sz="2600" b="1" dirty="0" smtClean="0">
                <a:solidFill>
                  <a:srgbClr val="E05E5C"/>
                </a:solidFill>
                <a:latin typeface="Arial"/>
              </a:rPr>
              <a:t>  The future of QUEST</a:t>
            </a:r>
          </a:p>
          <a:p>
            <a:pPr marL="1588" lvl="3">
              <a:spcAft>
                <a:spcPts val="3000"/>
              </a:spcAft>
              <a:buFont typeface="Arial"/>
              <a:buChar char="•"/>
              <a:tabLst>
                <a:tab pos="227013" algn="l"/>
              </a:tabLst>
            </a:pPr>
            <a:r>
              <a:rPr lang="en-US" sz="2600" b="1" dirty="0" smtClean="0">
                <a:solidFill>
                  <a:srgbClr val="E05E5C"/>
                </a:solidFill>
                <a:latin typeface="Arial"/>
              </a:rPr>
              <a:t>  Get involved!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6769" y="349763"/>
            <a:ext cx="1828444" cy="523220"/>
          </a:xfrm>
          <a:prstGeom prst="rect">
            <a:avLst/>
          </a:prstGeom>
          <a:noFill/>
        </p:spPr>
        <p:txBody>
          <a:bodyPr wrap="square" rtlCol="0">
            <a:spAutoFit/>
          </a:bodyPr>
          <a:lstStyle/>
          <a:p>
            <a:r>
              <a:rPr lang="en-US" sz="2800" b="1" dirty="0" smtClean="0">
                <a:solidFill>
                  <a:srgbClr val="FFFFFF"/>
                </a:solidFill>
                <a:latin typeface="Arial"/>
              </a:rPr>
              <a:t>Outline</a:t>
            </a:r>
          </a:p>
        </p:txBody>
      </p:sp>
      <p:sp>
        <p:nvSpPr>
          <p:cNvPr id="3" name="TextBox 2"/>
          <p:cNvSpPr txBox="1"/>
          <p:nvPr/>
        </p:nvSpPr>
        <p:spPr>
          <a:xfrm>
            <a:off x="427916" y="995205"/>
            <a:ext cx="8668728" cy="5139869"/>
          </a:xfrm>
          <a:prstGeom prst="rect">
            <a:avLst/>
          </a:prstGeom>
          <a:noFill/>
        </p:spPr>
        <p:txBody>
          <a:bodyPr wrap="square" rtlCol="0">
            <a:spAutoFit/>
          </a:bodyPr>
          <a:lstStyle/>
          <a:p>
            <a:pPr>
              <a:spcAft>
                <a:spcPts val="3000"/>
              </a:spcAft>
              <a:buFont typeface="Arial"/>
              <a:buChar char="•"/>
              <a:tabLst>
                <a:tab pos="227013" algn="l"/>
              </a:tabLst>
            </a:pPr>
            <a:r>
              <a:rPr lang="en-US" sz="2600" b="1" dirty="0" smtClean="0">
                <a:solidFill>
                  <a:srgbClr val="E05E5C"/>
                </a:solidFill>
                <a:latin typeface="Arial"/>
              </a:rPr>
              <a:t>  What is QUEST?   </a:t>
            </a:r>
          </a:p>
          <a:p>
            <a:pPr>
              <a:spcAft>
                <a:spcPts val="1200"/>
              </a:spcAft>
              <a:buFont typeface="Arial"/>
              <a:buChar char="•"/>
              <a:tabLst>
                <a:tab pos="227013" algn="l"/>
              </a:tabLst>
            </a:pPr>
            <a:r>
              <a:rPr lang="en-US" sz="2600" b="1" dirty="0" smtClean="0">
                <a:solidFill>
                  <a:srgbClr val="E05E5C"/>
                </a:solidFill>
                <a:latin typeface="Arial"/>
              </a:rPr>
              <a:t>  Uncertainty in Hydrologic Budgets</a:t>
            </a:r>
          </a:p>
          <a:p>
            <a:pPr lvl="1">
              <a:spcAft>
                <a:spcPts val="1200"/>
              </a:spcAft>
              <a:buFont typeface="Arial"/>
              <a:buChar char="•"/>
              <a:tabLst>
                <a:tab pos="227013" algn="l"/>
              </a:tabLst>
            </a:pPr>
            <a:r>
              <a:rPr lang="en-US" sz="2600" b="1" dirty="0" smtClean="0">
                <a:solidFill>
                  <a:srgbClr val="E05E5C"/>
                </a:solidFill>
                <a:latin typeface="Arial"/>
              </a:rPr>
              <a:t>  Precipitation</a:t>
            </a:r>
          </a:p>
          <a:p>
            <a:pPr lvl="1">
              <a:spcAft>
                <a:spcPts val="3000"/>
              </a:spcAft>
              <a:buFont typeface="Arial"/>
              <a:buChar char="•"/>
              <a:tabLst>
                <a:tab pos="227013" algn="l"/>
              </a:tabLst>
            </a:pPr>
            <a:r>
              <a:rPr lang="en-US" sz="2600" b="1" dirty="0" smtClean="0">
                <a:solidFill>
                  <a:srgbClr val="E05E5C"/>
                </a:solidFill>
                <a:latin typeface="Arial"/>
              </a:rPr>
              <a:t>  </a:t>
            </a:r>
            <a:r>
              <a:rPr lang="en-US" sz="2600" b="1" dirty="0" err="1" smtClean="0">
                <a:solidFill>
                  <a:srgbClr val="E05E5C"/>
                </a:solidFill>
                <a:latin typeface="Arial"/>
              </a:rPr>
              <a:t>Streamflow</a:t>
            </a:r>
            <a:endParaRPr lang="en-US" sz="2600" b="1" dirty="0" smtClean="0">
              <a:solidFill>
                <a:srgbClr val="DFCE83"/>
              </a:solidFill>
              <a:latin typeface="Arial"/>
            </a:endParaRPr>
          </a:p>
          <a:p>
            <a:pPr marL="1588" lvl="3">
              <a:spcAft>
                <a:spcPts val="3000"/>
              </a:spcAft>
              <a:buFont typeface="Arial"/>
              <a:buChar char="•"/>
              <a:tabLst>
                <a:tab pos="227013" algn="l"/>
              </a:tabLst>
            </a:pPr>
            <a:r>
              <a:rPr lang="en-US" sz="2600" b="1" dirty="0" smtClean="0">
                <a:solidFill>
                  <a:srgbClr val="DFCE83"/>
                </a:solidFill>
                <a:latin typeface="Arial"/>
              </a:rPr>
              <a:t>  Using uncertainty to address questions about monitoring efficiency</a:t>
            </a:r>
          </a:p>
          <a:p>
            <a:pPr marL="1588" lvl="3">
              <a:spcAft>
                <a:spcPts val="3000"/>
              </a:spcAft>
              <a:buFont typeface="Arial"/>
              <a:buChar char="•"/>
              <a:tabLst>
                <a:tab pos="227013" algn="l"/>
              </a:tabLst>
            </a:pPr>
            <a:r>
              <a:rPr lang="en-US" sz="2600" b="1" dirty="0" smtClean="0">
                <a:solidFill>
                  <a:srgbClr val="E05E5C"/>
                </a:solidFill>
                <a:latin typeface="Arial"/>
              </a:rPr>
              <a:t>  The future of QUEST</a:t>
            </a:r>
          </a:p>
          <a:p>
            <a:pPr marL="1588" lvl="3">
              <a:spcAft>
                <a:spcPts val="3000"/>
              </a:spcAft>
              <a:buFont typeface="Arial"/>
              <a:buChar char="•"/>
              <a:tabLst>
                <a:tab pos="227013" algn="l"/>
              </a:tabLst>
            </a:pPr>
            <a:r>
              <a:rPr lang="en-US" sz="2600" b="1" dirty="0" smtClean="0">
                <a:solidFill>
                  <a:srgbClr val="E05E5C"/>
                </a:solidFill>
                <a:latin typeface="Arial"/>
              </a:rPr>
              <a:t>  Get involved!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6769" y="349763"/>
            <a:ext cx="1828444" cy="523220"/>
          </a:xfrm>
          <a:prstGeom prst="rect">
            <a:avLst/>
          </a:prstGeom>
          <a:noFill/>
        </p:spPr>
        <p:txBody>
          <a:bodyPr wrap="square" rtlCol="0">
            <a:spAutoFit/>
          </a:bodyPr>
          <a:lstStyle/>
          <a:p>
            <a:r>
              <a:rPr lang="en-US" sz="2800" b="1" dirty="0" smtClean="0">
                <a:solidFill>
                  <a:srgbClr val="FFFFFF"/>
                </a:solidFill>
                <a:latin typeface="Arial"/>
              </a:rPr>
              <a:t>Outline</a:t>
            </a:r>
          </a:p>
        </p:txBody>
      </p:sp>
      <p:sp>
        <p:nvSpPr>
          <p:cNvPr id="3" name="TextBox 2"/>
          <p:cNvSpPr txBox="1"/>
          <p:nvPr/>
        </p:nvSpPr>
        <p:spPr>
          <a:xfrm>
            <a:off x="427916" y="995205"/>
            <a:ext cx="8668728" cy="5139869"/>
          </a:xfrm>
          <a:prstGeom prst="rect">
            <a:avLst/>
          </a:prstGeom>
          <a:noFill/>
        </p:spPr>
        <p:txBody>
          <a:bodyPr wrap="square" rtlCol="0">
            <a:spAutoFit/>
          </a:bodyPr>
          <a:lstStyle/>
          <a:p>
            <a:pPr>
              <a:spcAft>
                <a:spcPts val="3000"/>
              </a:spcAft>
              <a:buFont typeface="Arial"/>
              <a:buChar char="•"/>
              <a:tabLst>
                <a:tab pos="227013" algn="l"/>
              </a:tabLst>
            </a:pPr>
            <a:r>
              <a:rPr lang="en-US" sz="2600" b="1" dirty="0" smtClean="0">
                <a:solidFill>
                  <a:srgbClr val="E05E5C"/>
                </a:solidFill>
                <a:latin typeface="Arial"/>
              </a:rPr>
              <a:t>  What is QUEST?   </a:t>
            </a:r>
          </a:p>
          <a:p>
            <a:pPr>
              <a:spcAft>
                <a:spcPts val="1200"/>
              </a:spcAft>
              <a:buFont typeface="Arial"/>
              <a:buChar char="•"/>
              <a:tabLst>
                <a:tab pos="227013" algn="l"/>
              </a:tabLst>
            </a:pPr>
            <a:r>
              <a:rPr lang="en-US" sz="2600" b="1" dirty="0" smtClean="0">
                <a:solidFill>
                  <a:srgbClr val="E05E5C"/>
                </a:solidFill>
                <a:latin typeface="Arial"/>
              </a:rPr>
              <a:t>  Uncertainty in Hydrologic Budgets</a:t>
            </a:r>
          </a:p>
          <a:p>
            <a:pPr lvl="1">
              <a:spcAft>
                <a:spcPts val="1200"/>
              </a:spcAft>
              <a:buFont typeface="Arial"/>
              <a:buChar char="•"/>
              <a:tabLst>
                <a:tab pos="227013" algn="l"/>
              </a:tabLst>
            </a:pPr>
            <a:r>
              <a:rPr lang="en-US" sz="2600" b="1" dirty="0" smtClean="0">
                <a:solidFill>
                  <a:srgbClr val="E05E5C"/>
                </a:solidFill>
                <a:latin typeface="Arial"/>
              </a:rPr>
              <a:t>  Precipitation</a:t>
            </a:r>
          </a:p>
          <a:p>
            <a:pPr lvl="1">
              <a:spcAft>
                <a:spcPts val="3000"/>
              </a:spcAft>
              <a:buFont typeface="Arial"/>
              <a:buChar char="•"/>
              <a:tabLst>
                <a:tab pos="227013" algn="l"/>
              </a:tabLst>
            </a:pPr>
            <a:r>
              <a:rPr lang="en-US" sz="2600" b="1" dirty="0" smtClean="0">
                <a:solidFill>
                  <a:srgbClr val="E05E5C"/>
                </a:solidFill>
                <a:latin typeface="Arial"/>
              </a:rPr>
              <a:t>  </a:t>
            </a:r>
            <a:r>
              <a:rPr lang="en-US" sz="2600" b="1" dirty="0" err="1" smtClean="0">
                <a:solidFill>
                  <a:srgbClr val="E05E5C"/>
                </a:solidFill>
                <a:latin typeface="Arial"/>
              </a:rPr>
              <a:t>Streamflow</a:t>
            </a:r>
            <a:endParaRPr lang="en-US" sz="2600" b="1" dirty="0" smtClean="0">
              <a:solidFill>
                <a:srgbClr val="E05E5C"/>
              </a:solidFill>
              <a:latin typeface="Arial"/>
            </a:endParaRPr>
          </a:p>
          <a:p>
            <a:pPr marL="1588" lvl="3">
              <a:spcAft>
                <a:spcPts val="3000"/>
              </a:spcAft>
              <a:buFont typeface="Arial"/>
              <a:buChar char="•"/>
              <a:tabLst>
                <a:tab pos="227013" algn="l"/>
              </a:tabLst>
            </a:pPr>
            <a:r>
              <a:rPr lang="en-US" sz="2600" b="1" dirty="0" smtClean="0">
                <a:solidFill>
                  <a:srgbClr val="E05E5C"/>
                </a:solidFill>
                <a:latin typeface="Arial"/>
              </a:rPr>
              <a:t>  Using uncertainty to address questions about monitoring efficiency</a:t>
            </a:r>
            <a:endParaRPr lang="en-US" sz="2600" b="1" dirty="0" smtClean="0">
              <a:solidFill>
                <a:srgbClr val="DFCE83"/>
              </a:solidFill>
              <a:latin typeface="Arial"/>
            </a:endParaRPr>
          </a:p>
          <a:p>
            <a:pPr marL="1588" lvl="3">
              <a:spcAft>
                <a:spcPts val="3000"/>
              </a:spcAft>
              <a:buFont typeface="Arial"/>
              <a:buChar char="•"/>
              <a:tabLst>
                <a:tab pos="227013" algn="l"/>
              </a:tabLst>
            </a:pPr>
            <a:r>
              <a:rPr lang="en-US" sz="2600" b="1" dirty="0" smtClean="0">
                <a:solidFill>
                  <a:srgbClr val="DFCE83"/>
                </a:solidFill>
                <a:latin typeface="Arial"/>
              </a:rPr>
              <a:t>  The future of QUEST</a:t>
            </a:r>
          </a:p>
          <a:p>
            <a:pPr marL="1588" lvl="3">
              <a:spcAft>
                <a:spcPts val="3000"/>
              </a:spcAft>
              <a:buFont typeface="Arial"/>
              <a:buChar char="•"/>
              <a:tabLst>
                <a:tab pos="227013" algn="l"/>
              </a:tabLst>
            </a:pPr>
            <a:r>
              <a:rPr lang="en-US" sz="2600" b="1" dirty="0" smtClean="0">
                <a:solidFill>
                  <a:srgbClr val="E05E5C"/>
                </a:solidFill>
                <a:latin typeface="Arial"/>
              </a:rPr>
              <a:t>  Get involved!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46769" y="349763"/>
            <a:ext cx="1828444" cy="523220"/>
          </a:xfrm>
          <a:prstGeom prst="rect">
            <a:avLst/>
          </a:prstGeom>
          <a:noFill/>
        </p:spPr>
        <p:txBody>
          <a:bodyPr wrap="square" rtlCol="0">
            <a:spAutoFit/>
          </a:bodyPr>
          <a:lstStyle/>
          <a:p>
            <a:r>
              <a:rPr lang="en-US" sz="2800" b="1" dirty="0" smtClean="0">
                <a:solidFill>
                  <a:srgbClr val="FFFFFF"/>
                </a:solidFill>
                <a:latin typeface="Arial"/>
              </a:rPr>
              <a:t>Outline</a:t>
            </a:r>
          </a:p>
        </p:txBody>
      </p:sp>
      <p:sp>
        <p:nvSpPr>
          <p:cNvPr id="3" name="TextBox 2"/>
          <p:cNvSpPr txBox="1"/>
          <p:nvPr/>
        </p:nvSpPr>
        <p:spPr>
          <a:xfrm>
            <a:off x="427916" y="995205"/>
            <a:ext cx="8668728" cy="5139869"/>
          </a:xfrm>
          <a:prstGeom prst="rect">
            <a:avLst/>
          </a:prstGeom>
          <a:noFill/>
        </p:spPr>
        <p:txBody>
          <a:bodyPr wrap="square" rtlCol="0">
            <a:spAutoFit/>
          </a:bodyPr>
          <a:lstStyle/>
          <a:p>
            <a:pPr>
              <a:spcAft>
                <a:spcPts val="3000"/>
              </a:spcAft>
              <a:buFont typeface="Arial"/>
              <a:buChar char="•"/>
              <a:tabLst>
                <a:tab pos="227013" algn="l"/>
              </a:tabLst>
            </a:pPr>
            <a:r>
              <a:rPr lang="en-US" sz="2600" b="1" dirty="0" smtClean="0">
                <a:solidFill>
                  <a:srgbClr val="E05E5C"/>
                </a:solidFill>
                <a:latin typeface="Arial"/>
              </a:rPr>
              <a:t>  What is QUEST?   </a:t>
            </a:r>
          </a:p>
          <a:p>
            <a:pPr>
              <a:spcAft>
                <a:spcPts val="1200"/>
              </a:spcAft>
              <a:buFont typeface="Arial"/>
              <a:buChar char="•"/>
              <a:tabLst>
                <a:tab pos="227013" algn="l"/>
              </a:tabLst>
            </a:pPr>
            <a:r>
              <a:rPr lang="en-US" sz="2600" b="1" dirty="0" smtClean="0">
                <a:solidFill>
                  <a:srgbClr val="E05E5C"/>
                </a:solidFill>
                <a:latin typeface="Arial"/>
              </a:rPr>
              <a:t>  Uncertainty in Hydrologic Budgets</a:t>
            </a:r>
          </a:p>
          <a:p>
            <a:pPr lvl="1">
              <a:spcAft>
                <a:spcPts val="1200"/>
              </a:spcAft>
              <a:buFont typeface="Arial"/>
              <a:buChar char="•"/>
              <a:tabLst>
                <a:tab pos="227013" algn="l"/>
              </a:tabLst>
            </a:pPr>
            <a:r>
              <a:rPr lang="en-US" sz="2600" b="1" dirty="0" smtClean="0">
                <a:solidFill>
                  <a:srgbClr val="E05E5C"/>
                </a:solidFill>
                <a:latin typeface="Arial"/>
              </a:rPr>
              <a:t>  Precipitation</a:t>
            </a:r>
          </a:p>
          <a:p>
            <a:pPr lvl="1">
              <a:spcAft>
                <a:spcPts val="3000"/>
              </a:spcAft>
              <a:buFont typeface="Arial"/>
              <a:buChar char="•"/>
              <a:tabLst>
                <a:tab pos="227013" algn="l"/>
              </a:tabLst>
            </a:pPr>
            <a:r>
              <a:rPr lang="en-US" sz="2600" b="1" dirty="0" smtClean="0">
                <a:solidFill>
                  <a:srgbClr val="E05E5C"/>
                </a:solidFill>
                <a:latin typeface="Arial"/>
              </a:rPr>
              <a:t>  </a:t>
            </a:r>
            <a:r>
              <a:rPr lang="en-US" sz="2600" b="1" dirty="0" err="1" smtClean="0">
                <a:solidFill>
                  <a:srgbClr val="E05E5C"/>
                </a:solidFill>
                <a:latin typeface="Arial"/>
              </a:rPr>
              <a:t>Streamflow</a:t>
            </a:r>
            <a:endParaRPr lang="en-US" sz="2600" b="1" dirty="0" smtClean="0">
              <a:solidFill>
                <a:srgbClr val="E05E5C"/>
              </a:solidFill>
              <a:latin typeface="Arial"/>
            </a:endParaRPr>
          </a:p>
          <a:p>
            <a:pPr marL="1588" lvl="3">
              <a:spcAft>
                <a:spcPts val="3000"/>
              </a:spcAft>
              <a:buFont typeface="Arial"/>
              <a:buChar char="•"/>
              <a:tabLst>
                <a:tab pos="227013" algn="l"/>
              </a:tabLst>
            </a:pPr>
            <a:r>
              <a:rPr lang="en-US" sz="2600" b="1" dirty="0" smtClean="0">
                <a:solidFill>
                  <a:srgbClr val="E05E5C"/>
                </a:solidFill>
                <a:latin typeface="Arial"/>
              </a:rPr>
              <a:t>  Using uncertainty to address questions about monitoring efficiency</a:t>
            </a:r>
          </a:p>
          <a:p>
            <a:pPr marL="1588" lvl="3">
              <a:spcAft>
                <a:spcPts val="3000"/>
              </a:spcAft>
              <a:buFont typeface="Arial"/>
              <a:buChar char="•"/>
              <a:tabLst>
                <a:tab pos="227013" algn="l"/>
              </a:tabLst>
            </a:pPr>
            <a:r>
              <a:rPr lang="en-US" sz="2600" b="1" dirty="0" smtClean="0">
                <a:solidFill>
                  <a:srgbClr val="E05E5C"/>
                </a:solidFill>
                <a:latin typeface="Arial"/>
              </a:rPr>
              <a:t>  The future of QUEST</a:t>
            </a:r>
            <a:endParaRPr lang="en-US" sz="2600" b="1" dirty="0" smtClean="0">
              <a:solidFill>
                <a:srgbClr val="DFCE83"/>
              </a:solidFill>
              <a:latin typeface="Arial"/>
            </a:endParaRPr>
          </a:p>
          <a:p>
            <a:pPr marL="1588" lvl="3">
              <a:spcAft>
                <a:spcPts val="3000"/>
              </a:spcAft>
              <a:buFont typeface="Arial"/>
              <a:buChar char="•"/>
              <a:tabLst>
                <a:tab pos="227013" algn="l"/>
              </a:tabLst>
            </a:pPr>
            <a:r>
              <a:rPr lang="en-US" sz="2600" b="1" dirty="0" smtClean="0">
                <a:solidFill>
                  <a:srgbClr val="DFCE83"/>
                </a:solidFill>
                <a:latin typeface="Arial"/>
              </a:rPr>
              <a:t>  Get involved!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99174" y="4910317"/>
            <a:ext cx="8745652" cy="1554272"/>
          </a:xfrm>
          <a:prstGeom prst="rect">
            <a:avLst/>
          </a:prstGeom>
          <a:noFill/>
        </p:spPr>
        <p:txBody>
          <a:bodyPr wrap="square" rtlCol="0">
            <a:spAutoFit/>
          </a:bodyPr>
          <a:lstStyle/>
          <a:p>
            <a:pPr>
              <a:spcAft>
                <a:spcPts val="1800"/>
              </a:spcAft>
              <a:buFont typeface="Arial"/>
              <a:buChar char="•"/>
            </a:pPr>
            <a:r>
              <a:rPr lang="en-US" sz="2000" dirty="0" smtClean="0">
                <a:solidFill>
                  <a:schemeClr val="bg1">
                    <a:lumMod val="95000"/>
                  </a:schemeClr>
                </a:solidFill>
                <a:latin typeface="Arial"/>
              </a:rPr>
              <a:t>  Currently funded project is an analysis of hydrologic input-output budgets in small headwater catchments throughout the US</a:t>
            </a:r>
          </a:p>
          <a:p>
            <a:pPr>
              <a:spcAft>
                <a:spcPts val="3000"/>
              </a:spcAft>
              <a:buFont typeface="Arial"/>
              <a:buChar char="•"/>
            </a:pPr>
            <a:r>
              <a:rPr lang="en-US" sz="2000" dirty="0" smtClean="0">
                <a:solidFill>
                  <a:schemeClr val="bg1">
                    <a:lumMod val="95000"/>
                  </a:schemeClr>
                </a:solidFill>
                <a:latin typeface="Arial"/>
              </a:rPr>
              <a:t>  Includes researchers and students throughout the US, and in Canada and Japan</a:t>
            </a:r>
          </a:p>
        </p:txBody>
      </p:sp>
      <p:sp>
        <p:nvSpPr>
          <p:cNvPr id="9" name="TextBox 8"/>
          <p:cNvSpPr txBox="1"/>
          <p:nvPr/>
        </p:nvSpPr>
        <p:spPr>
          <a:xfrm>
            <a:off x="199174" y="3945276"/>
            <a:ext cx="8745652" cy="707886"/>
          </a:xfrm>
          <a:prstGeom prst="rect">
            <a:avLst/>
          </a:prstGeom>
          <a:noFill/>
        </p:spPr>
        <p:txBody>
          <a:bodyPr wrap="square" rtlCol="0">
            <a:spAutoFit/>
          </a:bodyPr>
          <a:lstStyle/>
          <a:p>
            <a:pPr>
              <a:spcAft>
                <a:spcPts val="3000"/>
              </a:spcAft>
            </a:pPr>
            <a:r>
              <a:rPr lang="en-US" sz="2000" b="1" dirty="0" smtClean="0">
                <a:solidFill>
                  <a:srgbClr val="FFE98D"/>
                </a:solidFill>
                <a:latin typeface="Arial"/>
              </a:rPr>
              <a:t>QUEST is a research network interested in improving understanding and facilitating use of uncertainty analyses in ecosystem research. </a:t>
            </a:r>
            <a:endParaRPr lang="en-US" sz="2000" dirty="0" smtClean="0">
              <a:solidFill>
                <a:schemeClr val="bg1">
                  <a:lumMod val="95000"/>
                </a:schemeClr>
              </a:solidFill>
              <a:latin typeface="Arial"/>
            </a:endParaRPr>
          </a:p>
        </p:txBody>
      </p:sp>
      <p:pic>
        <p:nvPicPr>
          <p:cNvPr id="5" name="Picture 4" descr="Untitled.png"/>
          <p:cNvPicPr>
            <a:picLocks noChangeAspect="1"/>
          </p:cNvPicPr>
          <p:nvPr/>
        </p:nvPicPr>
        <p:blipFill>
          <a:blip r:embed="rId3"/>
          <a:stretch>
            <a:fillRect/>
          </a:stretch>
        </p:blipFill>
        <p:spPr>
          <a:xfrm>
            <a:off x="1429772" y="179730"/>
            <a:ext cx="6284456" cy="3651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7825" y="78930"/>
            <a:ext cx="7933925" cy="461665"/>
          </a:xfrm>
          <a:prstGeom prst="rect">
            <a:avLst/>
          </a:prstGeom>
          <a:noFill/>
        </p:spPr>
        <p:txBody>
          <a:bodyPr wrap="square" rtlCol="0">
            <a:spAutoFit/>
          </a:bodyPr>
          <a:lstStyle/>
          <a:p>
            <a:r>
              <a:rPr lang="en-US" sz="2400" b="1" dirty="0" smtClean="0">
                <a:solidFill>
                  <a:srgbClr val="FFE98D"/>
                </a:solidFill>
                <a:latin typeface="Arial"/>
              </a:rPr>
              <a:t>Uncertainty in Hydrologic Input-Output Budgets</a:t>
            </a:r>
          </a:p>
        </p:txBody>
      </p:sp>
      <p:grpSp>
        <p:nvGrpSpPr>
          <p:cNvPr id="9" name="Group 8"/>
          <p:cNvGrpSpPr/>
          <p:nvPr/>
        </p:nvGrpSpPr>
        <p:grpSpPr>
          <a:xfrm>
            <a:off x="131785" y="689546"/>
            <a:ext cx="8649805" cy="5982556"/>
            <a:chOff x="131785" y="689546"/>
            <a:chExt cx="8649805" cy="5982556"/>
          </a:xfrm>
        </p:grpSpPr>
        <p:sp>
          <p:nvSpPr>
            <p:cNvPr id="4" name="TextBox 3"/>
            <p:cNvSpPr txBox="1"/>
            <p:nvPr/>
          </p:nvSpPr>
          <p:spPr>
            <a:xfrm>
              <a:off x="131785" y="875509"/>
              <a:ext cx="4715710" cy="5078313"/>
            </a:xfrm>
            <a:prstGeom prst="rect">
              <a:avLst/>
            </a:prstGeom>
            <a:noFill/>
          </p:spPr>
          <p:txBody>
            <a:bodyPr wrap="square" rtlCol="0">
              <a:spAutoFit/>
            </a:bodyPr>
            <a:lstStyle/>
            <a:p>
              <a:pPr>
                <a:spcAft>
                  <a:spcPts val="1800"/>
                </a:spcAft>
              </a:pPr>
              <a:r>
                <a:rPr lang="en-US" sz="2200" b="1" dirty="0">
                  <a:solidFill>
                    <a:srgbClr val="FFE98D"/>
                  </a:solidFill>
                  <a:latin typeface="Arial"/>
                </a:rPr>
                <a:t>P</a:t>
              </a:r>
              <a:r>
                <a:rPr lang="en-US" sz="2200" b="1" dirty="0" smtClean="0">
                  <a:solidFill>
                    <a:srgbClr val="FFE98D"/>
                  </a:solidFill>
                  <a:latin typeface="Arial"/>
                </a:rPr>
                <a:t>recipitation:</a:t>
              </a:r>
              <a:endParaRPr lang="en-US" sz="2200" dirty="0" smtClean="0">
                <a:solidFill>
                  <a:schemeClr val="bg1">
                    <a:lumMod val="95000"/>
                  </a:schemeClr>
                </a:solidFill>
                <a:latin typeface="Arial"/>
              </a:endParaRPr>
            </a:p>
            <a:p>
              <a:pPr>
                <a:spcAft>
                  <a:spcPts val="1800"/>
                </a:spcAft>
                <a:buFont typeface="Arial"/>
                <a:buChar char="•"/>
                <a:tabLst>
                  <a:tab pos="227013" algn="l"/>
                </a:tabLst>
              </a:pPr>
              <a:r>
                <a:rPr lang="en-US" sz="2200" dirty="0" smtClean="0">
                  <a:solidFill>
                    <a:schemeClr val="bg1">
                      <a:lumMod val="95000"/>
                    </a:schemeClr>
                  </a:solidFill>
                  <a:latin typeface="Arial"/>
                </a:rPr>
                <a:t>  Most uncertainty is in spatial variability.</a:t>
              </a:r>
            </a:p>
            <a:p>
              <a:pPr>
                <a:spcAft>
                  <a:spcPts val="1800"/>
                </a:spcAft>
                <a:buFont typeface="Arial"/>
                <a:buChar char="•"/>
                <a:tabLst>
                  <a:tab pos="227013" algn="l"/>
                </a:tabLst>
              </a:pPr>
              <a:r>
                <a:rPr lang="en-US" sz="2200" dirty="0" smtClean="0">
                  <a:solidFill>
                    <a:schemeClr val="bg1">
                      <a:lumMod val="95000"/>
                    </a:schemeClr>
                  </a:solidFill>
                  <a:latin typeface="Arial"/>
                </a:rPr>
                <a:t>  Varies with landscape factors; often shows </a:t>
              </a:r>
              <a:r>
                <a:rPr lang="en-US" sz="2200" dirty="0" err="1" smtClean="0">
                  <a:solidFill>
                    <a:schemeClr val="bg1">
                      <a:lumMod val="95000"/>
                    </a:schemeClr>
                  </a:solidFill>
                  <a:latin typeface="Arial"/>
                </a:rPr>
                <a:t>orographic</a:t>
              </a:r>
              <a:r>
                <a:rPr lang="en-US" sz="2200" dirty="0">
                  <a:solidFill>
                    <a:schemeClr val="bg1">
                      <a:lumMod val="95000"/>
                    </a:schemeClr>
                  </a:solidFill>
                  <a:latin typeface="Arial"/>
                </a:rPr>
                <a:t> </a:t>
              </a:r>
              <a:r>
                <a:rPr lang="en-US" sz="2200" dirty="0" smtClean="0">
                  <a:solidFill>
                    <a:schemeClr val="bg1">
                      <a:lumMod val="95000"/>
                    </a:schemeClr>
                  </a:solidFill>
                  <a:latin typeface="Arial"/>
                </a:rPr>
                <a:t>effects </a:t>
              </a:r>
            </a:p>
            <a:p>
              <a:pPr>
                <a:spcAft>
                  <a:spcPts val="1800"/>
                </a:spcAft>
                <a:buFont typeface="Arial"/>
                <a:buChar char="•"/>
                <a:tabLst>
                  <a:tab pos="227013" algn="l"/>
                </a:tabLst>
              </a:pPr>
              <a:r>
                <a:rPr lang="en-US" sz="2200" dirty="0" smtClean="0">
                  <a:solidFill>
                    <a:schemeClr val="bg1">
                      <a:lumMod val="95000"/>
                    </a:schemeClr>
                  </a:solidFill>
                  <a:latin typeface="Arial"/>
                </a:rPr>
                <a:t>  Many spatial models can be used to predict precipitation amount in watersheds</a:t>
              </a:r>
            </a:p>
            <a:p>
              <a:pPr>
                <a:spcAft>
                  <a:spcPts val="1800"/>
                </a:spcAft>
                <a:buFont typeface="Arial"/>
                <a:buChar char="•"/>
                <a:tabLst>
                  <a:tab pos="227013" algn="l"/>
                </a:tabLst>
              </a:pPr>
              <a:r>
                <a:rPr lang="en-US" sz="2200" dirty="0" smtClean="0">
                  <a:solidFill>
                    <a:schemeClr val="bg1">
                      <a:lumMod val="95000"/>
                    </a:schemeClr>
                  </a:solidFill>
                  <a:latin typeface="Arial"/>
                </a:rPr>
                <a:t>  Low temporal uncertainty: generally measured cumulatively, most uncertainty in this area arises from analytical error </a:t>
              </a:r>
            </a:p>
          </p:txBody>
        </p:sp>
        <p:pic>
          <p:nvPicPr>
            <p:cNvPr id="7" name="Picture 6"/>
            <p:cNvPicPr>
              <a:picLocks noChangeAspect="1"/>
            </p:cNvPicPr>
            <p:nvPr/>
          </p:nvPicPr>
          <p:blipFill>
            <a:blip r:embed="rId3"/>
            <a:stretch>
              <a:fillRect/>
            </a:stretch>
          </p:blipFill>
          <p:spPr>
            <a:xfrm>
              <a:off x="4923917" y="689546"/>
              <a:ext cx="3857673" cy="5801011"/>
            </a:xfrm>
            <a:prstGeom prst="rect">
              <a:avLst/>
            </a:prstGeom>
          </p:spPr>
        </p:pic>
        <p:sp>
          <p:nvSpPr>
            <p:cNvPr id="8" name="TextBox 7"/>
            <p:cNvSpPr txBox="1"/>
            <p:nvPr/>
          </p:nvSpPr>
          <p:spPr>
            <a:xfrm>
              <a:off x="4847495" y="6441270"/>
              <a:ext cx="3822136" cy="230832"/>
            </a:xfrm>
            <a:prstGeom prst="rect">
              <a:avLst/>
            </a:prstGeom>
            <a:noFill/>
          </p:spPr>
          <p:txBody>
            <a:bodyPr wrap="none" rtlCol="0">
              <a:spAutoFit/>
            </a:bodyPr>
            <a:lstStyle/>
            <a:p>
              <a:r>
                <a:rPr lang="en-US" sz="900" dirty="0" err="1" smtClean="0">
                  <a:solidFill>
                    <a:schemeClr val="bg1"/>
                  </a:solidFill>
                  <a:latin typeface="Arial"/>
                  <a:cs typeface="Arial"/>
                </a:rPr>
                <a:t>http://www.hubbardbrook.org/image_library/images/Precip_Sampler.jpg</a:t>
              </a:r>
              <a:endParaRPr lang="en-US" sz="900" dirty="0">
                <a:solidFill>
                  <a:schemeClr val="bg1"/>
                </a:solidFill>
                <a:latin typeface="Arial"/>
                <a:cs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Rectangle 8"/>
          <p:cNvSpPr/>
          <p:nvPr/>
        </p:nvSpPr>
        <p:spPr>
          <a:xfrm>
            <a:off x="20720" y="0"/>
            <a:ext cx="9123280" cy="400110"/>
          </a:xfrm>
          <a:prstGeom prst="rect">
            <a:avLst/>
          </a:prstGeom>
        </p:spPr>
        <p:txBody>
          <a:bodyPr wrap="square">
            <a:spAutoFit/>
          </a:bodyPr>
          <a:lstStyle/>
          <a:p>
            <a:pPr>
              <a:spcAft>
                <a:spcPts val="1200"/>
              </a:spcAft>
            </a:pPr>
            <a:r>
              <a:rPr lang="en-US" sz="2000" b="1" dirty="0" smtClean="0">
                <a:solidFill>
                  <a:srgbClr val="FFE98D"/>
                </a:solidFill>
                <a:latin typeface="Arial"/>
                <a:cs typeface="Arial"/>
              </a:rPr>
              <a:t>Alternative spatial models for precipitation in the Hubbard Brook Valley</a:t>
            </a:r>
            <a:endParaRPr lang="en-US" sz="2000" dirty="0">
              <a:solidFill>
                <a:srgbClr val="FFE98D"/>
              </a:solidFill>
              <a:latin typeface="Arial"/>
              <a:cs typeface="Arial"/>
            </a:endParaRPr>
          </a:p>
        </p:txBody>
      </p:sp>
      <p:pic>
        <p:nvPicPr>
          <p:cNvPr id="12" name="Picture 11" descr="Untitled2.png"/>
          <p:cNvPicPr>
            <a:picLocks noChangeAspect="1"/>
          </p:cNvPicPr>
          <p:nvPr/>
        </p:nvPicPr>
        <p:blipFill>
          <a:blip r:embed="rId3"/>
          <a:stretch>
            <a:fillRect/>
          </a:stretch>
        </p:blipFill>
        <p:spPr>
          <a:xfrm>
            <a:off x="1136094" y="549026"/>
            <a:ext cx="3181849" cy="1999323"/>
          </a:xfrm>
          <a:prstGeom prst="rect">
            <a:avLst/>
          </a:prstGeom>
        </p:spPr>
      </p:pic>
      <p:pic>
        <p:nvPicPr>
          <p:cNvPr id="14" name="Picture 13" descr="Untitled3.png"/>
          <p:cNvPicPr>
            <a:picLocks noChangeAspect="1"/>
          </p:cNvPicPr>
          <p:nvPr/>
        </p:nvPicPr>
        <p:blipFill>
          <a:blip r:embed="rId4"/>
          <a:stretch>
            <a:fillRect/>
          </a:stretch>
        </p:blipFill>
        <p:spPr>
          <a:xfrm>
            <a:off x="4859520" y="2475648"/>
            <a:ext cx="3224306" cy="1999323"/>
          </a:xfrm>
          <a:prstGeom prst="rect">
            <a:avLst/>
          </a:prstGeom>
        </p:spPr>
      </p:pic>
      <p:pic>
        <p:nvPicPr>
          <p:cNvPr id="13" name="Picture 12" descr="Untitled1.png"/>
          <p:cNvPicPr>
            <a:picLocks noChangeAspect="1"/>
          </p:cNvPicPr>
          <p:nvPr/>
        </p:nvPicPr>
        <p:blipFill>
          <a:blip r:embed="rId5"/>
          <a:stretch>
            <a:fillRect/>
          </a:stretch>
        </p:blipFill>
        <p:spPr>
          <a:xfrm>
            <a:off x="4862462" y="549026"/>
            <a:ext cx="3218422" cy="1999323"/>
          </a:xfrm>
          <a:prstGeom prst="rect">
            <a:avLst/>
          </a:prstGeom>
        </p:spPr>
      </p:pic>
      <p:pic>
        <p:nvPicPr>
          <p:cNvPr id="15" name="Picture 14" descr="Untitled4.png"/>
          <p:cNvPicPr>
            <a:picLocks noChangeAspect="1"/>
          </p:cNvPicPr>
          <p:nvPr/>
        </p:nvPicPr>
        <p:blipFill>
          <a:blip r:embed="rId6"/>
          <a:stretch>
            <a:fillRect/>
          </a:stretch>
        </p:blipFill>
        <p:spPr>
          <a:xfrm>
            <a:off x="1139142" y="2512221"/>
            <a:ext cx="3175753" cy="1926177"/>
          </a:xfrm>
          <a:prstGeom prst="rect">
            <a:avLst/>
          </a:prstGeom>
        </p:spPr>
      </p:pic>
      <p:pic>
        <p:nvPicPr>
          <p:cNvPr id="10" name="Picture 9" descr="Untitled5.png"/>
          <p:cNvPicPr>
            <a:picLocks noChangeAspect="1"/>
          </p:cNvPicPr>
          <p:nvPr/>
        </p:nvPicPr>
        <p:blipFill>
          <a:blip r:embed="rId7"/>
          <a:stretch>
            <a:fillRect/>
          </a:stretch>
        </p:blipFill>
        <p:spPr>
          <a:xfrm>
            <a:off x="2980864" y="4385102"/>
            <a:ext cx="3206231" cy="237724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6294</TotalTime>
  <Words>1590</Words>
  <Application>Microsoft Macintosh PowerPoint</Application>
  <PresentationFormat>On-screen Show (4:3)</PresentationFormat>
  <Paragraphs>133</Paragraphs>
  <Slides>19</Slides>
  <Notes>11</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SUNY ESF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Carrie Rose Levine</dc:creator>
  <cp:lastModifiedBy>Carrie Rose Levine</cp:lastModifiedBy>
  <cp:revision>10</cp:revision>
  <dcterms:created xsi:type="dcterms:W3CDTF">2011-08-30T16:53:53Z</dcterms:created>
  <dcterms:modified xsi:type="dcterms:W3CDTF">2011-08-30T16:54:56Z</dcterms:modified>
</cp:coreProperties>
</file>