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5"/>
  </p:notesMasterIdLst>
  <p:handoutMasterIdLst>
    <p:handoutMasterId r:id="rId26"/>
  </p:handoutMasterIdLst>
  <p:sldIdLst>
    <p:sldId id="336" r:id="rId5"/>
    <p:sldId id="334" r:id="rId6"/>
    <p:sldId id="356" r:id="rId7"/>
    <p:sldId id="337" r:id="rId8"/>
    <p:sldId id="358" r:id="rId9"/>
    <p:sldId id="353" r:id="rId10"/>
    <p:sldId id="344" r:id="rId11"/>
    <p:sldId id="354" r:id="rId12"/>
    <p:sldId id="352" r:id="rId13"/>
    <p:sldId id="343" r:id="rId14"/>
    <p:sldId id="350" r:id="rId15"/>
    <p:sldId id="360" r:id="rId16"/>
    <p:sldId id="361" r:id="rId17"/>
    <p:sldId id="338" r:id="rId18"/>
    <p:sldId id="355" r:id="rId19"/>
    <p:sldId id="347" r:id="rId20"/>
    <p:sldId id="346" r:id="rId21"/>
    <p:sldId id="348" r:id="rId22"/>
    <p:sldId id="357" r:id="rId23"/>
    <p:sldId id="359" r:id="rId24"/>
  </p:sldIdLst>
  <p:sldSz cx="12188825" cy="6858000"/>
  <p:notesSz cx="7150100" cy="94488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66"/>
    <a:srgbClr val="2D5986"/>
    <a:srgbClr val="336699"/>
    <a:srgbClr val="9966FF"/>
    <a:srgbClr val="007B47"/>
    <a:srgbClr val="FFB757"/>
    <a:srgbClr val="F18A00"/>
    <a:srgbClr val="61AA81"/>
    <a:srgbClr val="FF0000"/>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EE62F-EA9F-CC1A-3B8A-184AF496C196}" v="382" dt="2025-01-21T01:36:53.212"/>
    <p1510:client id="{5561C3D9-97F1-F5F1-DE29-C4169A687A11}" v="8" dt="2025-01-21T14:14:24.285"/>
    <p1510:client id="{5C690D18-7815-FD42-7C4B-F31AF364B3D7}" v="47" dt="2025-01-21T00:57:29.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84" y="228"/>
      </p:cViewPr>
      <p:guideLst>
        <p:guide orient="horz" pos="2160"/>
        <p:guide pos="383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ka Blair" userId="S::enblair@esf.edu::55eb7e93-e9e4-4a58-90b8-f1fa4d881932" providerId="AD" clId="Web-{5C690D18-7815-FD42-7C4B-F31AF364B3D7}"/>
    <pc:docChg chg="addSld modSld">
      <pc:chgData name="Erika Blair" userId="S::enblair@esf.edu::55eb7e93-e9e4-4a58-90b8-f1fa4d881932" providerId="AD" clId="Web-{5C690D18-7815-FD42-7C4B-F31AF364B3D7}" dt="2025-01-21T00:57:27.093" v="44" actId="20577"/>
      <pc:docMkLst>
        <pc:docMk/>
      </pc:docMkLst>
      <pc:sldChg chg="addSp modSp new mod modClrScheme chgLayout">
        <pc:chgData name="Erika Blair" userId="S::enblair@esf.edu::55eb7e93-e9e4-4a58-90b8-f1fa4d881932" providerId="AD" clId="Web-{5C690D18-7815-FD42-7C4B-F31AF364B3D7}" dt="2025-01-21T00:57:27.093" v="44" actId="20577"/>
        <pc:sldMkLst>
          <pc:docMk/>
          <pc:sldMk cId="1868058938" sldId="359"/>
        </pc:sldMkLst>
        <pc:spChg chg="mod ord">
          <ac:chgData name="Erika Blair" userId="S::enblair@esf.edu::55eb7e93-e9e4-4a58-90b8-f1fa4d881932" providerId="AD" clId="Web-{5C690D18-7815-FD42-7C4B-F31AF364B3D7}" dt="2025-01-21T00:57:27.093" v="44" actId="20577"/>
          <ac:spMkLst>
            <pc:docMk/>
            <pc:sldMk cId="1868058938" sldId="359"/>
            <ac:spMk id="2" creationId="{54A40FBC-75BE-ED39-4FDA-9F930886B2D6}"/>
          </ac:spMkLst>
        </pc:spChg>
        <pc:spChg chg="add mod ord">
          <ac:chgData name="Erika Blair" userId="S::enblair@esf.edu::55eb7e93-e9e4-4a58-90b8-f1fa4d881932" providerId="AD" clId="Web-{5C690D18-7815-FD42-7C4B-F31AF364B3D7}" dt="2025-01-21T00:56:45.528" v="43" actId="20577"/>
          <ac:spMkLst>
            <pc:docMk/>
            <pc:sldMk cId="1868058938" sldId="359"/>
            <ac:spMk id="3" creationId="{F580AC95-CAE3-7DCD-1058-5C4245CC49EF}"/>
          </ac:spMkLst>
        </pc:spChg>
      </pc:sldChg>
    </pc:docChg>
  </pc:docChgLst>
  <pc:docChgLst>
    <pc:chgData name="Mona Maharjan" userId="S::mmaharja@esf.edu::facd59d3-f3a4-40a6-8469-92b54daba962" providerId="AD" clId="Web-{5561C3D9-97F1-F5F1-DE29-C4169A687A11}"/>
    <pc:docChg chg="modSld">
      <pc:chgData name="Mona Maharjan" userId="S::mmaharja@esf.edu::facd59d3-f3a4-40a6-8469-92b54daba962" providerId="AD" clId="Web-{5561C3D9-97F1-F5F1-DE29-C4169A687A11}" dt="2025-01-21T14:14:21.332" v="5" actId="20577"/>
      <pc:docMkLst>
        <pc:docMk/>
      </pc:docMkLst>
      <pc:sldChg chg="modSp">
        <pc:chgData name="Mona Maharjan" userId="S::mmaharja@esf.edu::facd59d3-f3a4-40a6-8469-92b54daba962" providerId="AD" clId="Web-{5561C3D9-97F1-F5F1-DE29-C4169A687A11}" dt="2025-01-21T14:14:00.409" v="0" actId="20577"/>
        <pc:sldMkLst>
          <pc:docMk/>
          <pc:sldMk cId="3020342394" sldId="334"/>
        </pc:sldMkLst>
        <pc:spChg chg="mod">
          <ac:chgData name="Mona Maharjan" userId="S::mmaharja@esf.edu::facd59d3-f3a4-40a6-8469-92b54daba962" providerId="AD" clId="Web-{5561C3D9-97F1-F5F1-DE29-C4169A687A11}" dt="2025-01-21T14:14:00.409" v="0" actId="20577"/>
          <ac:spMkLst>
            <pc:docMk/>
            <pc:sldMk cId="3020342394" sldId="334"/>
            <ac:spMk id="2" creationId="{4B80977A-D52A-E399-3AB4-4132B2516AEC}"/>
          </ac:spMkLst>
        </pc:spChg>
      </pc:sldChg>
      <pc:sldChg chg="modSp">
        <pc:chgData name="Mona Maharjan" userId="S::mmaharja@esf.edu::facd59d3-f3a4-40a6-8469-92b54daba962" providerId="AD" clId="Web-{5561C3D9-97F1-F5F1-DE29-C4169A687A11}" dt="2025-01-21T14:14:21.332" v="5" actId="20577"/>
        <pc:sldMkLst>
          <pc:docMk/>
          <pc:sldMk cId="1343368570" sldId="336"/>
        </pc:sldMkLst>
        <pc:spChg chg="mod">
          <ac:chgData name="Mona Maharjan" userId="S::mmaharja@esf.edu::facd59d3-f3a4-40a6-8469-92b54daba962" providerId="AD" clId="Web-{5561C3D9-97F1-F5F1-DE29-C4169A687A11}" dt="2025-01-21T14:14:21.332" v="5" actId="20577"/>
          <ac:spMkLst>
            <pc:docMk/>
            <pc:sldMk cId="1343368570" sldId="336"/>
            <ac:spMk id="2" creationId="{73D82E33-8F22-522D-4C35-71C1DA528990}"/>
          </ac:spMkLst>
        </pc:spChg>
      </pc:sldChg>
    </pc:docChg>
  </pc:docChgLst>
  <pc:docChgLst>
    <pc:chgData name="Mona Maharjan" userId="S::mmaharja@esf.edu::facd59d3-f3a4-40a6-8469-92b54daba962" providerId="AD" clId="Web-{071EE62F-EA9F-CC1A-3B8A-184AF496C196}"/>
    <pc:docChg chg="addSld modSld">
      <pc:chgData name="Mona Maharjan" userId="S::mmaharja@esf.edu::facd59d3-f3a4-40a6-8469-92b54daba962" providerId="AD" clId="Web-{071EE62F-EA9F-CC1A-3B8A-184AF496C196}" dt="2025-01-21T01:36:53.212" v="295"/>
      <pc:docMkLst>
        <pc:docMk/>
      </pc:docMkLst>
      <pc:sldChg chg="addSp modSp">
        <pc:chgData name="Mona Maharjan" userId="S::mmaharja@esf.edu::facd59d3-f3a4-40a6-8469-92b54daba962" providerId="AD" clId="Web-{071EE62F-EA9F-CC1A-3B8A-184AF496C196}" dt="2025-01-21T01:17:48.479" v="22"/>
        <pc:sldMkLst>
          <pc:docMk/>
          <pc:sldMk cId="3330170322" sldId="346"/>
        </pc:sldMkLst>
        <pc:spChg chg="mod">
          <ac:chgData name="Mona Maharjan" userId="S::mmaharja@esf.edu::facd59d3-f3a4-40a6-8469-92b54daba962" providerId="AD" clId="Web-{071EE62F-EA9F-CC1A-3B8A-184AF496C196}" dt="2025-01-21T01:17:23.712" v="17" actId="20577"/>
          <ac:spMkLst>
            <pc:docMk/>
            <pc:sldMk cId="3330170322" sldId="346"/>
            <ac:spMk id="3" creationId="{627BBA54-1018-8FD2-B5F3-B70E52D7156A}"/>
          </ac:spMkLst>
        </pc:spChg>
        <pc:picChg chg="add mod">
          <ac:chgData name="Mona Maharjan" userId="S::mmaharja@esf.edu::facd59d3-f3a4-40a6-8469-92b54daba962" providerId="AD" clId="Web-{071EE62F-EA9F-CC1A-3B8A-184AF496C196}" dt="2025-01-21T01:17:48.479" v="22"/>
          <ac:picMkLst>
            <pc:docMk/>
            <pc:sldMk cId="3330170322" sldId="346"/>
            <ac:picMk id="4" creationId="{4DD6E867-9594-A888-19E4-FF62C539C641}"/>
          </ac:picMkLst>
        </pc:picChg>
      </pc:sldChg>
      <pc:sldChg chg="modSp">
        <pc:chgData name="Mona Maharjan" userId="S::mmaharja@esf.edu::facd59d3-f3a4-40a6-8469-92b54daba962" providerId="AD" clId="Web-{071EE62F-EA9F-CC1A-3B8A-184AF496C196}" dt="2025-01-21T01:03:42.286" v="1" actId="20577"/>
        <pc:sldMkLst>
          <pc:docMk/>
          <pc:sldMk cId="1340359173" sldId="356"/>
        </pc:sldMkLst>
        <pc:spChg chg="mod">
          <ac:chgData name="Mona Maharjan" userId="S::mmaharja@esf.edu::facd59d3-f3a4-40a6-8469-92b54daba962" providerId="AD" clId="Web-{071EE62F-EA9F-CC1A-3B8A-184AF496C196}" dt="2025-01-21T01:03:42.286" v="1" actId="20577"/>
          <ac:spMkLst>
            <pc:docMk/>
            <pc:sldMk cId="1340359173" sldId="356"/>
            <ac:spMk id="3" creationId="{9544D9D7-663A-3CFA-BB1A-EF475DB95D9B}"/>
          </ac:spMkLst>
        </pc:spChg>
      </pc:sldChg>
      <pc:sldChg chg="modSp">
        <pc:chgData name="Mona Maharjan" userId="S::mmaharja@esf.edu::facd59d3-f3a4-40a6-8469-92b54daba962" providerId="AD" clId="Web-{071EE62F-EA9F-CC1A-3B8A-184AF496C196}" dt="2025-01-21T01:05:50.072" v="10" actId="20577"/>
        <pc:sldMkLst>
          <pc:docMk/>
          <pc:sldMk cId="1391244180" sldId="357"/>
        </pc:sldMkLst>
        <pc:spChg chg="mod">
          <ac:chgData name="Mona Maharjan" userId="S::mmaharja@esf.edu::facd59d3-f3a4-40a6-8469-92b54daba962" providerId="AD" clId="Web-{071EE62F-EA9F-CC1A-3B8A-184AF496C196}" dt="2025-01-21T01:05:50.072" v="10" actId="20577"/>
          <ac:spMkLst>
            <pc:docMk/>
            <pc:sldMk cId="1391244180" sldId="357"/>
            <ac:spMk id="2" creationId="{C7F57C0E-8567-CB97-9176-8CC48D7F9398}"/>
          </ac:spMkLst>
        </pc:spChg>
      </pc:sldChg>
      <pc:sldChg chg="addSp delSp modSp new addAnim delAnim modAnim">
        <pc:chgData name="Mona Maharjan" userId="S::mmaharja@esf.edu::facd59d3-f3a4-40a6-8469-92b54daba962" providerId="AD" clId="Web-{071EE62F-EA9F-CC1A-3B8A-184AF496C196}" dt="2025-01-21T01:25:04.794" v="122" actId="14100"/>
        <pc:sldMkLst>
          <pc:docMk/>
          <pc:sldMk cId="885427886" sldId="360"/>
        </pc:sldMkLst>
        <pc:spChg chg="mod">
          <ac:chgData name="Mona Maharjan" userId="S::mmaharja@esf.edu::facd59d3-f3a4-40a6-8469-92b54daba962" providerId="AD" clId="Web-{071EE62F-EA9F-CC1A-3B8A-184AF496C196}" dt="2025-01-21T01:25:04.794" v="122" actId="14100"/>
          <ac:spMkLst>
            <pc:docMk/>
            <pc:sldMk cId="885427886" sldId="360"/>
            <ac:spMk id="2" creationId="{34B1CACF-E159-716F-F998-BB92F0302377}"/>
          </ac:spMkLst>
        </pc:spChg>
        <pc:spChg chg="add del mod">
          <ac:chgData name="Mona Maharjan" userId="S::mmaharja@esf.edu::facd59d3-f3a4-40a6-8469-92b54daba962" providerId="AD" clId="Web-{071EE62F-EA9F-CC1A-3B8A-184AF496C196}" dt="2025-01-21T01:19:26.108" v="37"/>
          <ac:spMkLst>
            <pc:docMk/>
            <pc:sldMk cId="885427886" sldId="360"/>
            <ac:spMk id="3" creationId="{4D08F1BD-018F-B668-6DB2-89BD7F986B07}"/>
          </ac:spMkLst>
        </pc:spChg>
        <pc:spChg chg="add mod">
          <ac:chgData name="Mona Maharjan" userId="S::mmaharja@esf.edu::facd59d3-f3a4-40a6-8469-92b54daba962" providerId="AD" clId="Web-{071EE62F-EA9F-CC1A-3B8A-184AF496C196}" dt="2025-01-21T01:24:34.042" v="92" actId="20577"/>
          <ac:spMkLst>
            <pc:docMk/>
            <pc:sldMk cId="885427886" sldId="360"/>
            <ac:spMk id="6" creationId="{BAB9D345-4544-357A-8DAB-4F02B156E6F2}"/>
          </ac:spMkLst>
        </pc:spChg>
        <pc:spChg chg="add mod">
          <ac:chgData name="Mona Maharjan" userId="S::mmaharja@esf.edu::facd59d3-f3a4-40a6-8469-92b54daba962" providerId="AD" clId="Web-{071EE62F-EA9F-CC1A-3B8A-184AF496C196}" dt="2025-01-21T01:23:06.555" v="76" actId="14100"/>
          <ac:spMkLst>
            <pc:docMk/>
            <pc:sldMk cId="885427886" sldId="360"/>
            <ac:spMk id="7" creationId="{92B4D785-7CED-9A88-2272-D88A02667C52}"/>
          </ac:spMkLst>
        </pc:spChg>
        <pc:picChg chg="add del mod ord">
          <ac:chgData name="Mona Maharjan" userId="S::mmaharja@esf.edu::facd59d3-f3a4-40a6-8469-92b54daba962" providerId="AD" clId="Web-{071EE62F-EA9F-CC1A-3B8A-184AF496C196}" dt="2025-01-21T01:19:05.576" v="35"/>
          <ac:picMkLst>
            <pc:docMk/>
            <pc:sldMk cId="885427886" sldId="360"/>
            <ac:picMk id="4" creationId="{BB961E8F-DB74-C0ED-A665-533D244B4E59}"/>
          </ac:picMkLst>
        </pc:picChg>
        <pc:picChg chg="add mod ord">
          <ac:chgData name="Mona Maharjan" userId="S::mmaharja@esf.edu::facd59d3-f3a4-40a6-8469-92b54daba962" providerId="AD" clId="Web-{071EE62F-EA9F-CC1A-3B8A-184AF496C196}" dt="2025-01-21T01:22:33.381" v="65" actId="1076"/>
          <ac:picMkLst>
            <pc:docMk/>
            <pc:sldMk cId="885427886" sldId="360"/>
            <ac:picMk id="5" creationId="{7F127948-0B78-121D-0EC8-B7B413F0D1FB}"/>
          </ac:picMkLst>
        </pc:picChg>
      </pc:sldChg>
      <pc:sldChg chg="addSp modSp new addAnim modAnim">
        <pc:chgData name="Mona Maharjan" userId="S::mmaharja@esf.edu::facd59d3-f3a4-40a6-8469-92b54daba962" providerId="AD" clId="Web-{071EE62F-EA9F-CC1A-3B8A-184AF496C196}" dt="2025-01-21T01:36:53.212" v="295"/>
        <pc:sldMkLst>
          <pc:docMk/>
          <pc:sldMk cId="1997384839" sldId="361"/>
        </pc:sldMkLst>
        <pc:spChg chg="mod">
          <ac:chgData name="Mona Maharjan" userId="S::mmaharja@esf.edu::facd59d3-f3a4-40a6-8469-92b54daba962" providerId="AD" clId="Web-{071EE62F-EA9F-CC1A-3B8A-184AF496C196}" dt="2025-01-21T01:33:48.190" v="213" actId="14100"/>
          <ac:spMkLst>
            <pc:docMk/>
            <pc:sldMk cId="1997384839" sldId="361"/>
            <ac:spMk id="2" creationId="{C29F3924-CA2A-E649-1067-6D86BF01028F}"/>
          </ac:spMkLst>
        </pc:spChg>
        <pc:spChg chg="mod">
          <ac:chgData name="Mona Maharjan" userId="S::mmaharja@esf.edu::facd59d3-f3a4-40a6-8469-92b54daba962" providerId="AD" clId="Web-{071EE62F-EA9F-CC1A-3B8A-184AF496C196}" dt="2025-01-21T01:33:28.157" v="209" actId="14100"/>
          <ac:spMkLst>
            <pc:docMk/>
            <pc:sldMk cId="1997384839" sldId="361"/>
            <ac:spMk id="3" creationId="{374C4AAB-6E0B-AF46-EBCE-9D9BF9C6BB13}"/>
          </ac:spMkLst>
        </pc:spChg>
        <pc:spChg chg="add mod">
          <ac:chgData name="Mona Maharjan" userId="S::mmaharja@esf.edu::facd59d3-f3a4-40a6-8469-92b54daba962" providerId="AD" clId="Web-{071EE62F-EA9F-CC1A-3B8A-184AF496C196}" dt="2025-01-21T01:35:36.084" v="233" actId="14100"/>
          <ac:spMkLst>
            <pc:docMk/>
            <pc:sldMk cId="1997384839" sldId="361"/>
            <ac:spMk id="5" creationId="{1F19FC5C-4D24-2094-E679-1E69B7E936A3}"/>
          </ac:spMkLst>
        </pc:spChg>
        <pc:spChg chg="add mod">
          <ac:chgData name="Mona Maharjan" userId="S::mmaharja@esf.edu::facd59d3-f3a4-40a6-8469-92b54daba962" providerId="AD" clId="Web-{071EE62F-EA9F-CC1A-3B8A-184AF496C196}" dt="2025-01-21T01:36:22.024" v="290" actId="20577"/>
          <ac:spMkLst>
            <pc:docMk/>
            <pc:sldMk cId="1997384839" sldId="361"/>
            <ac:spMk id="6" creationId="{0D9BD3B8-4A14-FF68-5799-4B06C43BBBD8}"/>
          </ac:spMkLst>
        </pc:spChg>
        <pc:picChg chg="add mod">
          <ac:chgData name="Mona Maharjan" userId="S::mmaharja@esf.edu::facd59d3-f3a4-40a6-8469-92b54daba962" providerId="AD" clId="Web-{071EE62F-EA9F-CC1A-3B8A-184AF496C196}" dt="2025-01-21T01:34:36.863" v="215"/>
          <ac:picMkLst>
            <pc:docMk/>
            <pc:sldMk cId="1997384839" sldId="361"/>
            <ac:picMk id="4" creationId="{D2280EDC-25AC-6A93-AD89-29CDA0C2C24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defTabSz="947738">
              <a:defRPr sz="1200"/>
            </a:lvl1pPr>
          </a:lstStyle>
          <a:p>
            <a:endParaRPr lang="en-US"/>
          </a:p>
        </p:txBody>
      </p:sp>
      <p:sp>
        <p:nvSpPr>
          <p:cNvPr id="33795" name="Rectangle 3"/>
          <p:cNvSpPr>
            <a:spLocks noGrp="1" noChangeArrowheads="1"/>
          </p:cNvSpPr>
          <p:nvPr>
            <p:ph type="dt" sz="quarter" idx="1"/>
          </p:nvPr>
        </p:nvSpPr>
        <p:spPr bwMode="auto">
          <a:xfrm>
            <a:off x="4051300" y="0"/>
            <a:ext cx="3098800" cy="4730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defTabSz="947738">
              <a:defRPr sz="1200"/>
            </a:lvl1pPr>
          </a:lstStyle>
          <a:p>
            <a:endParaRPr lang="en-US"/>
          </a:p>
        </p:txBody>
      </p:sp>
      <p:sp>
        <p:nvSpPr>
          <p:cNvPr id="33796" name="Rectangle 4"/>
          <p:cNvSpPr>
            <a:spLocks noGrp="1" noChangeArrowheads="1"/>
          </p:cNvSpPr>
          <p:nvPr>
            <p:ph type="ftr" sz="quarter" idx="2"/>
          </p:nvPr>
        </p:nvSpPr>
        <p:spPr bwMode="auto">
          <a:xfrm>
            <a:off x="0" y="8975725"/>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defTabSz="947738">
              <a:defRPr sz="1200"/>
            </a:lvl1pPr>
          </a:lstStyle>
          <a:p>
            <a:endParaRPr lang="en-US"/>
          </a:p>
        </p:txBody>
      </p:sp>
      <p:sp>
        <p:nvSpPr>
          <p:cNvPr id="33797" name="Rectangle 5"/>
          <p:cNvSpPr>
            <a:spLocks noGrp="1" noChangeArrowheads="1"/>
          </p:cNvSpPr>
          <p:nvPr>
            <p:ph type="sldNum" sz="quarter" idx="3"/>
          </p:nvPr>
        </p:nvSpPr>
        <p:spPr bwMode="auto">
          <a:xfrm>
            <a:off x="4051300" y="8975725"/>
            <a:ext cx="3098800" cy="473075"/>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defTabSz="947738">
              <a:defRPr sz="1200"/>
            </a:lvl1pPr>
          </a:lstStyle>
          <a:p>
            <a:fld id="{1AF46379-4670-4744-A5BF-595723AF72B2}" type="slidenum">
              <a:rPr lang="en-US"/>
              <a:pPr/>
              <a:t>‹#›</a:t>
            </a:fld>
            <a:endParaRPr lang="en-US"/>
          </a:p>
        </p:txBody>
      </p:sp>
    </p:spTree>
    <p:extLst>
      <p:ext uri="{BB962C8B-B14F-4D97-AF65-F5344CB8AC3E}">
        <p14:creationId xmlns:p14="http://schemas.microsoft.com/office/powerpoint/2010/main" val="2359249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98800" cy="4730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49713" y="0"/>
            <a:ext cx="3098800" cy="473075"/>
          </a:xfrm>
          <a:prstGeom prst="rect">
            <a:avLst/>
          </a:prstGeom>
        </p:spPr>
        <p:txBody>
          <a:bodyPr vert="horz" lIns="91440" tIns="45720" rIns="91440" bIns="45720" rtlCol="0"/>
          <a:lstStyle>
            <a:lvl1pPr algn="r">
              <a:defRPr sz="1200"/>
            </a:lvl1pPr>
          </a:lstStyle>
          <a:p>
            <a:fld id="{53F35CF6-6C2E-400E-8869-49DFB4AAEE54}" type="datetimeFigureOut">
              <a:rPr lang="en-US" smtClean="0"/>
              <a:t>1/22/2025</a:t>
            </a:fld>
            <a:endParaRPr lang="en-US"/>
          </a:p>
        </p:txBody>
      </p:sp>
      <p:sp>
        <p:nvSpPr>
          <p:cNvPr id="4" name="Slide Image Placeholder 3"/>
          <p:cNvSpPr>
            <a:spLocks noGrp="1" noRot="1" noChangeAspect="1"/>
          </p:cNvSpPr>
          <p:nvPr>
            <p:ph type="sldImg" idx="2"/>
          </p:nvPr>
        </p:nvSpPr>
        <p:spPr>
          <a:xfrm>
            <a:off x="741363" y="1181100"/>
            <a:ext cx="5667375" cy="31892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4375" y="4546600"/>
            <a:ext cx="5721350" cy="37211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75725"/>
            <a:ext cx="3098800" cy="4730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49713" y="8975725"/>
            <a:ext cx="3098800" cy="473075"/>
          </a:xfrm>
          <a:prstGeom prst="rect">
            <a:avLst/>
          </a:prstGeom>
        </p:spPr>
        <p:txBody>
          <a:bodyPr vert="horz" lIns="91440" tIns="45720" rIns="91440" bIns="45720" rtlCol="0" anchor="b"/>
          <a:lstStyle>
            <a:lvl1pPr algn="r">
              <a:defRPr sz="1200"/>
            </a:lvl1pPr>
          </a:lstStyle>
          <a:p>
            <a:fld id="{41AF2360-6B0A-40A6-9CDE-1FD51548219C}" type="slidenum">
              <a:rPr lang="en-US" smtClean="0"/>
              <a:t>‹#›</a:t>
            </a:fld>
            <a:endParaRPr lang="en-US"/>
          </a:p>
        </p:txBody>
      </p:sp>
    </p:spTree>
    <p:extLst>
      <p:ext uri="{BB962C8B-B14F-4D97-AF65-F5344CB8AC3E}">
        <p14:creationId xmlns:p14="http://schemas.microsoft.com/office/powerpoint/2010/main" val="3398464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AF2360-6B0A-40A6-9CDE-1FD51548219C}" type="slidenum">
              <a:rPr lang="en-US" smtClean="0"/>
              <a:t>2</a:t>
            </a:fld>
            <a:endParaRPr lang="en-US"/>
          </a:p>
        </p:txBody>
      </p:sp>
    </p:spTree>
    <p:extLst>
      <p:ext uri="{BB962C8B-B14F-4D97-AF65-F5344CB8AC3E}">
        <p14:creationId xmlns:p14="http://schemas.microsoft.com/office/powerpoint/2010/main" val="1802257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Built in accessibility checker in Blackboard</a:t>
            </a:r>
          </a:p>
          <a:p>
            <a:pPr marL="171450" indent="-171450">
              <a:buFontTx/>
              <a:buChar char="-"/>
            </a:pPr>
            <a:r>
              <a:rPr lang="en-US"/>
              <a:t>When you upload a word doc, </a:t>
            </a:r>
            <a:r>
              <a:rPr lang="en-US" err="1"/>
              <a:t>powerpoint</a:t>
            </a:r>
            <a:r>
              <a:rPr lang="en-US"/>
              <a:t>, or PDF there will be a little gauge that will be red, orange, or green depending on how accessible that item is</a:t>
            </a:r>
          </a:p>
          <a:p>
            <a:pPr marL="171450" indent="-171450">
              <a:buFontTx/>
              <a:buChar char="-"/>
            </a:pPr>
            <a:r>
              <a:rPr lang="en-US"/>
              <a:t>This one is orange. When I click on it, I see that it gets an accessibility score of 43%. I can click a little “information” icon to see “all issues” and it will show me what exactly is wrong with this document. This one is missing headers, has low contrast, and the table is missing a header row. </a:t>
            </a:r>
          </a:p>
          <a:p>
            <a:pPr marL="171450" indent="-171450">
              <a:buFontTx/>
              <a:buChar char="-"/>
            </a:pPr>
            <a:r>
              <a:rPr lang="en-US"/>
              <a:t>We will cover those things and more in this presentation! </a:t>
            </a:r>
          </a:p>
        </p:txBody>
      </p:sp>
      <p:sp>
        <p:nvSpPr>
          <p:cNvPr id="4" name="Slide Number Placeholder 3"/>
          <p:cNvSpPr>
            <a:spLocks noGrp="1"/>
          </p:cNvSpPr>
          <p:nvPr>
            <p:ph type="sldNum" sz="quarter" idx="5"/>
          </p:nvPr>
        </p:nvSpPr>
        <p:spPr/>
        <p:txBody>
          <a:bodyPr/>
          <a:lstStyle/>
          <a:p>
            <a:fld id="{41AF2360-6B0A-40A6-9CDE-1FD51548219C}" type="slidenum">
              <a:rPr lang="en-US" smtClean="0"/>
              <a:t>5</a:t>
            </a:fld>
            <a:endParaRPr lang="en-US"/>
          </a:p>
        </p:txBody>
      </p:sp>
    </p:spTree>
    <p:extLst>
      <p:ext uri="{BB962C8B-B14F-4D97-AF65-F5344CB8AC3E}">
        <p14:creationId xmlns:p14="http://schemas.microsoft.com/office/powerpoint/2010/main" val="1387453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Proper heading styles also ensures in creating a table of content</a:t>
            </a:r>
          </a:p>
        </p:txBody>
      </p:sp>
      <p:sp>
        <p:nvSpPr>
          <p:cNvPr id="4" name="Slide Number Placeholder 3"/>
          <p:cNvSpPr>
            <a:spLocks noGrp="1"/>
          </p:cNvSpPr>
          <p:nvPr>
            <p:ph type="sldNum" sz="quarter" idx="5"/>
          </p:nvPr>
        </p:nvSpPr>
        <p:spPr/>
        <p:txBody>
          <a:bodyPr/>
          <a:lstStyle/>
          <a:p>
            <a:fld id="{41AF2360-6B0A-40A6-9CDE-1FD51548219C}" type="slidenum">
              <a:rPr lang="en-US" smtClean="0"/>
              <a:t>6</a:t>
            </a:fld>
            <a:endParaRPr lang="en-US"/>
          </a:p>
        </p:txBody>
      </p:sp>
    </p:spTree>
    <p:extLst>
      <p:ext uri="{BB962C8B-B14F-4D97-AF65-F5344CB8AC3E}">
        <p14:creationId xmlns:p14="http://schemas.microsoft.com/office/powerpoint/2010/main" val="154553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AF2360-6B0A-40A6-9CDE-1FD51548219C}" type="slidenum">
              <a:rPr lang="en-US" smtClean="0"/>
              <a:t>7</a:t>
            </a:fld>
            <a:endParaRPr lang="en-US"/>
          </a:p>
        </p:txBody>
      </p:sp>
    </p:spTree>
    <p:extLst>
      <p:ext uri="{BB962C8B-B14F-4D97-AF65-F5344CB8AC3E}">
        <p14:creationId xmlns:p14="http://schemas.microsoft.com/office/powerpoint/2010/main" val="3935767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caps are read by screen readers as single letters rather than whole word</a:t>
            </a:r>
          </a:p>
        </p:txBody>
      </p:sp>
      <p:sp>
        <p:nvSpPr>
          <p:cNvPr id="4" name="Slide Number Placeholder 3"/>
          <p:cNvSpPr>
            <a:spLocks noGrp="1"/>
          </p:cNvSpPr>
          <p:nvPr>
            <p:ph type="sldNum" sz="quarter" idx="5"/>
          </p:nvPr>
        </p:nvSpPr>
        <p:spPr/>
        <p:txBody>
          <a:bodyPr/>
          <a:lstStyle/>
          <a:p>
            <a:fld id="{41AF2360-6B0A-40A6-9CDE-1FD51548219C}" type="slidenum">
              <a:rPr lang="en-US" smtClean="0"/>
              <a:t>14</a:t>
            </a:fld>
            <a:endParaRPr lang="en-US"/>
          </a:p>
        </p:txBody>
      </p:sp>
    </p:spTree>
    <p:extLst>
      <p:ext uri="{BB962C8B-B14F-4D97-AF65-F5344CB8AC3E}">
        <p14:creationId xmlns:p14="http://schemas.microsoft.com/office/powerpoint/2010/main" val="19979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 have uploaded an accessible document and I have a green gauge. When I hover over it, I can see that this document gets a PERFECT accessibility score! </a:t>
            </a:r>
          </a:p>
        </p:txBody>
      </p:sp>
      <p:sp>
        <p:nvSpPr>
          <p:cNvPr id="4" name="Slide Number Placeholder 3"/>
          <p:cNvSpPr>
            <a:spLocks noGrp="1"/>
          </p:cNvSpPr>
          <p:nvPr>
            <p:ph type="sldNum" sz="quarter" idx="5"/>
          </p:nvPr>
        </p:nvSpPr>
        <p:spPr/>
        <p:txBody>
          <a:bodyPr/>
          <a:lstStyle/>
          <a:p>
            <a:fld id="{41AF2360-6B0A-40A6-9CDE-1FD51548219C}" type="slidenum">
              <a:rPr lang="en-US" smtClean="0"/>
              <a:t>18</a:t>
            </a:fld>
            <a:endParaRPr lang="en-US"/>
          </a:p>
        </p:txBody>
      </p:sp>
    </p:spTree>
    <p:extLst>
      <p:ext uri="{BB962C8B-B14F-4D97-AF65-F5344CB8AC3E}">
        <p14:creationId xmlns:p14="http://schemas.microsoft.com/office/powerpoint/2010/main" val="2454287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EEC6F5C-4A3D-402E-03E7-42CB39B3BFCA}"/>
              </a:ext>
            </a:extLst>
          </p:cNvPr>
          <p:cNvSpPr>
            <a:spLocks noChangeArrowheads="1"/>
          </p:cNvSpPr>
          <p:nvPr userDrawn="1"/>
        </p:nvSpPr>
        <p:spPr bwMode="auto">
          <a:xfrm>
            <a:off x="1522412" y="990601"/>
            <a:ext cx="9144000" cy="646331"/>
          </a:xfrm>
          <a:prstGeom prst="rect">
            <a:avLst/>
          </a:prstGeom>
          <a:noFill/>
          <a:ln w="9525">
            <a:noFill/>
            <a:miter lim="800000"/>
            <a:headEnd/>
            <a:tailEnd/>
          </a:ln>
          <a:effectLst/>
        </p:spPr>
        <p:txBody>
          <a:bodyPr>
            <a:spAutoFit/>
          </a:bodyPr>
          <a:lstStyle/>
          <a:p>
            <a:pPr algn="ctr"/>
            <a:r>
              <a:rPr lang="en-US" sz="3600" b="1" i="1">
                <a:solidFill>
                  <a:srgbClr val="008080"/>
                </a:solidFill>
                <a:effectLst>
                  <a:outerShdw blurRad="38100" dist="38100" dir="2700000" algn="tl">
                    <a:srgbClr val="C0C0C0"/>
                  </a:outerShdw>
                </a:effectLst>
                <a:latin typeface="Garamond" pitchFamily="18" charset="0"/>
              </a:rPr>
              <a:t>Financial Aid at SUNY ESF</a:t>
            </a:r>
            <a:endParaRPr lang="en-US" sz="4000" b="1" i="1">
              <a:solidFill>
                <a:srgbClr val="008080"/>
              </a:solidFill>
              <a:effectLst>
                <a:outerShdw blurRad="38100" dist="38100" dir="2700000" algn="tl">
                  <a:srgbClr val="C0C0C0"/>
                </a:outerShdw>
              </a:effectLst>
              <a:latin typeface="Garamond" pitchFamily="18" charset="0"/>
            </a:endParaRPr>
          </a:p>
        </p:txBody>
      </p:sp>
      <p:sp>
        <p:nvSpPr>
          <p:cNvPr id="3" name="Rectangle 2">
            <a:extLst>
              <a:ext uri="{FF2B5EF4-FFF2-40B4-BE49-F238E27FC236}">
                <a16:creationId xmlns:a16="http://schemas.microsoft.com/office/drawing/2014/main" id="{816B23E3-27CF-1045-E159-0F0FB0FC7894}"/>
              </a:ext>
            </a:extLst>
          </p:cNvPr>
          <p:cNvSpPr/>
          <p:nvPr userDrawn="1"/>
        </p:nvSpPr>
        <p:spPr bwMode="auto">
          <a:xfrm>
            <a:off x="0" y="0"/>
            <a:ext cx="12188825" cy="5943600"/>
          </a:xfrm>
          <a:prstGeom prst="rect">
            <a:avLst/>
          </a:prstGeom>
          <a:solidFill>
            <a:srgbClr val="007B4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pic>
        <p:nvPicPr>
          <p:cNvPr id="4" name="Picture 3" descr="E S F Logo">
            <a:extLst>
              <a:ext uri="{FF2B5EF4-FFF2-40B4-BE49-F238E27FC236}">
                <a16:creationId xmlns:a16="http://schemas.microsoft.com/office/drawing/2014/main" id="{F558F186-F1C5-6384-6F29-1614E6076DF5}"/>
              </a:ext>
            </a:extLst>
          </p:cNvPr>
          <p:cNvPicPr>
            <a:picLocks noChangeAspect="1"/>
          </p:cNvPicPr>
          <p:nvPr userDrawn="1"/>
        </p:nvPicPr>
        <p:blipFill>
          <a:blip r:embed="rId2"/>
          <a:stretch>
            <a:fillRect/>
          </a:stretch>
        </p:blipFill>
        <p:spPr>
          <a:xfrm>
            <a:off x="5103812" y="3709549"/>
            <a:ext cx="1771650" cy="1305426"/>
          </a:xfrm>
          <a:prstGeom prst="rect">
            <a:avLst/>
          </a:prstGeom>
        </p:spPr>
      </p:pic>
      <p:sp>
        <p:nvSpPr>
          <p:cNvPr id="6" name="Rectangle 5">
            <a:extLst>
              <a:ext uri="{FF2B5EF4-FFF2-40B4-BE49-F238E27FC236}">
                <a16:creationId xmlns:a16="http://schemas.microsoft.com/office/drawing/2014/main" id="{6AC551EB-073E-5507-191F-149AB9B682DF}"/>
              </a:ext>
            </a:extLst>
          </p:cNvPr>
          <p:cNvSpPr/>
          <p:nvPr userDrawn="1"/>
        </p:nvSpPr>
        <p:spPr>
          <a:xfrm>
            <a:off x="8142771" y="6048320"/>
            <a:ext cx="4059936" cy="123880"/>
          </a:xfrm>
          <a:prstGeom prst="rect">
            <a:avLst/>
          </a:prstGeom>
          <a:solidFill>
            <a:srgbClr val="61AA81">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7" name="Rectangle 6">
            <a:extLst>
              <a:ext uri="{FF2B5EF4-FFF2-40B4-BE49-F238E27FC236}">
                <a16:creationId xmlns:a16="http://schemas.microsoft.com/office/drawing/2014/main" id="{AD6D16E5-71AF-17B6-F4C9-C53A9429C6AA}"/>
              </a:ext>
            </a:extLst>
          </p:cNvPr>
          <p:cNvSpPr/>
          <p:nvPr userDrawn="1"/>
        </p:nvSpPr>
        <p:spPr>
          <a:xfrm>
            <a:off x="0" y="6048320"/>
            <a:ext cx="4082835" cy="123880"/>
          </a:xfrm>
          <a:prstGeom prst="rect">
            <a:avLst/>
          </a:prstGeom>
          <a:solidFill>
            <a:srgbClr val="007B4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8" name="Rectangle 7">
            <a:extLst>
              <a:ext uri="{FF2B5EF4-FFF2-40B4-BE49-F238E27FC236}">
                <a16:creationId xmlns:a16="http://schemas.microsoft.com/office/drawing/2014/main" id="{6ED82B27-5F03-DE19-D28F-98EE393C0432}"/>
              </a:ext>
            </a:extLst>
          </p:cNvPr>
          <p:cNvSpPr/>
          <p:nvPr userDrawn="1"/>
        </p:nvSpPr>
        <p:spPr>
          <a:xfrm>
            <a:off x="4082835" y="6048320"/>
            <a:ext cx="4059936" cy="123880"/>
          </a:xfrm>
          <a:prstGeom prst="rect">
            <a:avLst/>
          </a:prstGeom>
          <a:solidFill>
            <a:srgbClr val="FFD07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9" name="Title 8">
            <a:extLst>
              <a:ext uri="{FF2B5EF4-FFF2-40B4-BE49-F238E27FC236}">
                <a16:creationId xmlns:a16="http://schemas.microsoft.com/office/drawing/2014/main" id="{EB65AA5E-4509-2C39-E5B3-D716DB88E6EB}"/>
              </a:ext>
            </a:extLst>
          </p:cNvPr>
          <p:cNvSpPr>
            <a:spLocks noGrp="1"/>
          </p:cNvSpPr>
          <p:nvPr>
            <p:ph type="title" hasCustomPrompt="1"/>
          </p:nvPr>
        </p:nvSpPr>
        <p:spPr>
          <a:xfrm>
            <a:off x="838200" y="1636932"/>
            <a:ext cx="10512425" cy="1325563"/>
          </a:xfrm>
          <a:prstGeom prst="rect">
            <a:avLst/>
          </a:prstGeom>
        </p:spPr>
        <p:txBody>
          <a:bodyPr/>
          <a:lstStyle>
            <a:lvl1pPr>
              <a:defRPr sz="8000" b="0" i="0">
                <a:solidFill>
                  <a:schemeClr val="bg1"/>
                </a:solidFill>
              </a:defRPr>
            </a:lvl1pPr>
          </a:lstStyle>
          <a:p>
            <a:r>
              <a:rPr lang="en-US"/>
              <a:t>Master title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ior">
    <p:spTree>
      <p:nvGrpSpPr>
        <p:cNvPr id="1" name=""/>
        <p:cNvGrpSpPr/>
        <p:nvPr/>
      </p:nvGrpSpPr>
      <p:grpSpPr>
        <a:xfrm>
          <a:off x="0" y="0"/>
          <a:ext cx="0" cy="0"/>
          <a:chOff x="0" y="0"/>
          <a:chExt cx="0" cy="0"/>
        </a:xfrm>
      </p:grpSpPr>
      <p:sp>
        <p:nvSpPr>
          <p:cNvPr id="2" name="Title 1"/>
          <p:cNvSpPr>
            <a:spLocks noGrp="1"/>
          </p:cNvSpPr>
          <p:nvPr>
            <p:ph type="ctrTitle"/>
          </p:nvPr>
        </p:nvSpPr>
        <p:spPr>
          <a:xfrm>
            <a:off x="608012" y="990600"/>
            <a:ext cx="10360501" cy="993772"/>
          </a:xfrm>
          <a:prstGeom prst="rect">
            <a:avLst/>
          </a:prstGeom>
        </p:spPr>
        <p:txBody>
          <a:bodyPr/>
          <a:lstStyle>
            <a:lvl1pPr algn="l">
              <a:defRPr sz="4800">
                <a:solidFill>
                  <a:srgbClr val="007B47"/>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22A5D543-E6C9-295B-D1C4-6AD2FB672D15}"/>
              </a:ext>
            </a:extLst>
          </p:cNvPr>
          <p:cNvSpPr>
            <a:spLocks noGrp="1"/>
          </p:cNvSpPr>
          <p:nvPr>
            <p:ph sz="quarter" idx="10"/>
          </p:nvPr>
        </p:nvSpPr>
        <p:spPr>
          <a:xfrm>
            <a:off x="608012" y="2209800"/>
            <a:ext cx="10360501" cy="3733800"/>
          </a:xfrm>
          <a:prstGeom prst="rect">
            <a:avLst/>
          </a:prstGeom>
        </p:spPr>
        <p:txBody>
          <a:bodyPr/>
          <a:lstStyle>
            <a:lvl1pPr>
              <a:defRPr sz="2400">
                <a:solidFill>
                  <a:schemeClr val="tx1">
                    <a:lumMod val="75000"/>
                    <a:lumOff val="25000"/>
                  </a:schemeClr>
                </a:solidFill>
                <a:latin typeface="Helvetica" pitchFamily="2" charset="0"/>
              </a:defRPr>
            </a:lvl1pPr>
            <a:lvl2pPr>
              <a:defRPr sz="2000">
                <a:solidFill>
                  <a:schemeClr val="tx1">
                    <a:lumMod val="75000"/>
                    <a:lumOff val="25000"/>
                  </a:schemeClr>
                </a:solidFill>
                <a:latin typeface="Helvetica" pitchFamily="2" charset="0"/>
              </a:defRPr>
            </a:lvl2pPr>
            <a:lvl3pPr>
              <a:defRPr sz="1800">
                <a:solidFill>
                  <a:schemeClr val="tx1">
                    <a:lumMod val="75000"/>
                    <a:lumOff val="25000"/>
                  </a:schemeClr>
                </a:solidFill>
                <a:latin typeface="Helvetica" pitchFamily="2" charset="0"/>
              </a:defRPr>
            </a:lvl3pPr>
            <a:lvl4pPr>
              <a:defRPr sz="1600">
                <a:solidFill>
                  <a:schemeClr val="tx1">
                    <a:lumMod val="75000"/>
                    <a:lumOff val="25000"/>
                  </a:schemeClr>
                </a:solidFill>
                <a:latin typeface="Helvetica" pitchFamily="2" charset="0"/>
              </a:defRPr>
            </a:lvl4pPr>
            <a:lvl5pPr>
              <a:defRPr sz="1400">
                <a:solidFill>
                  <a:schemeClr val="tx1">
                    <a:lumMod val="75000"/>
                    <a:lumOff val="25000"/>
                  </a:schemeClr>
                </a:solidFill>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D688FE1-DA57-11C9-015A-A2A45AAFAE82}"/>
              </a:ext>
            </a:extLst>
          </p:cNvPr>
          <p:cNvSpPr/>
          <p:nvPr userDrawn="1"/>
        </p:nvSpPr>
        <p:spPr>
          <a:xfrm>
            <a:off x="8142771" y="0"/>
            <a:ext cx="4059936" cy="123880"/>
          </a:xfrm>
          <a:prstGeom prst="rect">
            <a:avLst/>
          </a:prstGeom>
          <a:solidFill>
            <a:srgbClr val="007B48">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7" name="Rectangle 6">
            <a:extLst>
              <a:ext uri="{FF2B5EF4-FFF2-40B4-BE49-F238E27FC236}">
                <a16:creationId xmlns:a16="http://schemas.microsoft.com/office/drawing/2014/main" id="{63EE9283-FB49-0B7E-05DD-DB90229D49B3}"/>
              </a:ext>
            </a:extLst>
          </p:cNvPr>
          <p:cNvSpPr/>
          <p:nvPr userDrawn="1"/>
        </p:nvSpPr>
        <p:spPr>
          <a:xfrm>
            <a:off x="0" y="0"/>
            <a:ext cx="4082835" cy="123880"/>
          </a:xfrm>
          <a:prstGeom prst="rect">
            <a:avLst/>
          </a:prstGeom>
          <a:solidFill>
            <a:srgbClr val="007B4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8" name="Rectangle 7">
            <a:extLst>
              <a:ext uri="{FF2B5EF4-FFF2-40B4-BE49-F238E27FC236}">
                <a16:creationId xmlns:a16="http://schemas.microsoft.com/office/drawing/2014/main" id="{4A50F3DC-AD23-83E1-5ECF-45F58869A928}"/>
              </a:ext>
            </a:extLst>
          </p:cNvPr>
          <p:cNvSpPr/>
          <p:nvPr userDrawn="1"/>
        </p:nvSpPr>
        <p:spPr>
          <a:xfrm>
            <a:off x="4082835" y="0"/>
            <a:ext cx="4059936" cy="123880"/>
          </a:xfrm>
          <a:prstGeom prst="rect">
            <a:avLst/>
          </a:prstGeom>
          <a:solidFill>
            <a:srgbClr val="FFD07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162" y="2803554"/>
            <a:ext cx="10360501" cy="993772"/>
          </a:xfrm>
          <a:prstGeom prst="rect">
            <a:avLst/>
          </a:prstGeom>
        </p:spPr>
        <p:txBody>
          <a:bodyPr/>
          <a:lstStyle>
            <a:lvl1pPr algn="ctr">
              <a:defRPr sz="6000" i="1">
                <a:solidFill>
                  <a:srgbClr val="F18A00"/>
                </a:solidFill>
              </a:defRPr>
            </a:lvl1pPr>
          </a:lstStyle>
          <a:p>
            <a:r>
              <a:rPr lang="en-US"/>
              <a:t>Questions?</a:t>
            </a:r>
          </a:p>
        </p:txBody>
      </p:sp>
      <p:sp>
        <p:nvSpPr>
          <p:cNvPr id="6" name="Rectangle 5">
            <a:extLst>
              <a:ext uri="{FF2B5EF4-FFF2-40B4-BE49-F238E27FC236}">
                <a16:creationId xmlns:a16="http://schemas.microsoft.com/office/drawing/2014/main" id="{0D688FE1-DA57-11C9-015A-A2A45AAFAE82}"/>
              </a:ext>
            </a:extLst>
          </p:cNvPr>
          <p:cNvSpPr/>
          <p:nvPr userDrawn="1"/>
        </p:nvSpPr>
        <p:spPr>
          <a:xfrm>
            <a:off x="8142771" y="0"/>
            <a:ext cx="4059936" cy="123880"/>
          </a:xfrm>
          <a:prstGeom prst="rect">
            <a:avLst/>
          </a:prstGeom>
          <a:solidFill>
            <a:srgbClr val="007B48">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7" name="Rectangle 6">
            <a:extLst>
              <a:ext uri="{FF2B5EF4-FFF2-40B4-BE49-F238E27FC236}">
                <a16:creationId xmlns:a16="http://schemas.microsoft.com/office/drawing/2014/main" id="{63EE9283-FB49-0B7E-05DD-DB90229D49B3}"/>
              </a:ext>
            </a:extLst>
          </p:cNvPr>
          <p:cNvSpPr/>
          <p:nvPr userDrawn="1"/>
        </p:nvSpPr>
        <p:spPr>
          <a:xfrm>
            <a:off x="0" y="0"/>
            <a:ext cx="4082835" cy="123880"/>
          </a:xfrm>
          <a:prstGeom prst="rect">
            <a:avLst/>
          </a:prstGeom>
          <a:solidFill>
            <a:srgbClr val="007B4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
        <p:nvSpPr>
          <p:cNvPr id="8" name="Rectangle 7">
            <a:extLst>
              <a:ext uri="{FF2B5EF4-FFF2-40B4-BE49-F238E27FC236}">
                <a16:creationId xmlns:a16="http://schemas.microsoft.com/office/drawing/2014/main" id="{4A50F3DC-AD23-83E1-5ECF-45F58869A928}"/>
              </a:ext>
            </a:extLst>
          </p:cNvPr>
          <p:cNvSpPr/>
          <p:nvPr userDrawn="1"/>
        </p:nvSpPr>
        <p:spPr>
          <a:xfrm>
            <a:off x="4082835" y="0"/>
            <a:ext cx="4059936" cy="123880"/>
          </a:xfrm>
          <a:prstGeom prst="rect">
            <a:avLst/>
          </a:prstGeom>
          <a:solidFill>
            <a:srgbClr val="FFD07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sz="1800"/>
          </a:p>
        </p:txBody>
      </p:sp>
    </p:spTree>
    <p:extLst>
      <p:ext uri="{BB962C8B-B14F-4D97-AF65-F5344CB8AC3E}">
        <p14:creationId xmlns:p14="http://schemas.microsoft.com/office/powerpoint/2010/main" val="2309156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3" name="Text Box 19"/>
          <p:cNvSpPr txBox="1">
            <a:spLocks noChangeArrowheads="1"/>
          </p:cNvSpPr>
          <p:nvPr/>
        </p:nvSpPr>
        <p:spPr bwMode="ltGray">
          <a:xfrm>
            <a:off x="468754" y="6477003"/>
            <a:ext cx="4266089" cy="230832"/>
          </a:xfrm>
          <a:prstGeom prst="rect">
            <a:avLst/>
          </a:prstGeom>
          <a:noFill/>
          <a:ln w="9525">
            <a:noFill/>
            <a:miter lim="800000"/>
            <a:headEnd/>
            <a:tailEnd/>
          </a:ln>
          <a:effectLst/>
        </p:spPr>
        <p:txBody>
          <a:bodyPr>
            <a:spAutoFit/>
          </a:bodyPr>
          <a:lstStyle/>
          <a:p>
            <a:r>
              <a:rPr lang="en-US" sz="900" b="0" i="0" spc="80">
                <a:solidFill>
                  <a:schemeClr val="tx1">
                    <a:lumMod val="50000"/>
                    <a:lumOff val="50000"/>
                  </a:schemeClr>
                </a:solidFill>
                <a:latin typeface="Helvetica Light" panose="020B0403020202020204" pitchFamily="34" charset="0"/>
                <a:cs typeface="Calibri" panose="020F0502020204030204" pitchFamily="34" charset="0"/>
              </a:rPr>
              <a:t>Accessibility Basics</a:t>
            </a:r>
          </a:p>
        </p:txBody>
      </p:sp>
      <p:sp>
        <p:nvSpPr>
          <p:cNvPr id="1054" name="Text Box 30"/>
          <p:cNvSpPr txBox="1">
            <a:spLocks noChangeArrowheads="1"/>
          </p:cNvSpPr>
          <p:nvPr/>
        </p:nvSpPr>
        <p:spPr bwMode="ltGray">
          <a:xfrm>
            <a:off x="7645217" y="6477003"/>
            <a:ext cx="4266089" cy="230832"/>
          </a:xfrm>
          <a:prstGeom prst="rect">
            <a:avLst/>
          </a:prstGeom>
          <a:noFill/>
          <a:ln w="9525">
            <a:noFill/>
            <a:miter lim="800000"/>
            <a:headEnd/>
            <a:tailEnd/>
          </a:ln>
          <a:effectLst/>
        </p:spPr>
        <p:txBody>
          <a:bodyPr>
            <a:spAutoFit/>
          </a:bodyPr>
          <a:lstStyle/>
          <a:p>
            <a:pPr algn="r"/>
            <a:r>
              <a:rPr lang="en-US" sz="900" b="0" i="0" spc="80">
                <a:solidFill>
                  <a:schemeClr val="tx1">
                    <a:lumMod val="50000"/>
                    <a:lumOff val="50000"/>
                  </a:schemeClr>
                </a:solidFill>
                <a:latin typeface="Helvetica Light" panose="020B0403020202020204" pitchFamily="34" charset="0"/>
                <a:cs typeface="Calibri" panose="020F0502020204030204" pitchFamily="34" charset="0"/>
              </a:rPr>
              <a:t>Training Series Part 1</a:t>
            </a:r>
          </a:p>
        </p:txBody>
      </p:sp>
      <p:sp>
        <p:nvSpPr>
          <p:cNvPr id="1055" name="Text Box 31"/>
          <p:cNvSpPr txBox="1">
            <a:spLocks noChangeArrowheads="1"/>
          </p:cNvSpPr>
          <p:nvPr/>
        </p:nvSpPr>
        <p:spPr bwMode="ltGray">
          <a:xfrm>
            <a:off x="4062943" y="6477003"/>
            <a:ext cx="4266089" cy="230832"/>
          </a:xfrm>
          <a:prstGeom prst="rect">
            <a:avLst/>
          </a:prstGeom>
          <a:noFill/>
          <a:ln w="9525">
            <a:noFill/>
            <a:miter lim="800000"/>
            <a:headEnd/>
            <a:tailEnd/>
          </a:ln>
          <a:effectLst/>
        </p:spPr>
        <p:txBody>
          <a:bodyPr>
            <a:spAutoFit/>
          </a:bodyPr>
          <a:lstStyle/>
          <a:p>
            <a:pPr algn="ctr"/>
            <a:r>
              <a:rPr lang="en-US" sz="900" b="0" i="0" spc="80">
                <a:solidFill>
                  <a:schemeClr val="tx1">
                    <a:lumMod val="50000"/>
                    <a:lumOff val="50000"/>
                  </a:schemeClr>
                </a:solidFill>
                <a:latin typeface="Helvetica Light" panose="020B0403020202020204" pitchFamily="34" charset="0"/>
                <a:cs typeface="Calibri" panose="020F0502020204030204" pitchFamily="34" charset="0"/>
              </a:rPr>
              <a:t>SLIDE </a:t>
            </a:r>
            <a:fld id="{C9730559-600A-4E4A-B73C-B87B2F65D3B2}" type="slidenum">
              <a:rPr lang="en-US" sz="900" b="0" i="0" spc="80" smtClean="0">
                <a:solidFill>
                  <a:schemeClr val="tx1">
                    <a:lumMod val="50000"/>
                    <a:lumOff val="50000"/>
                  </a:schemeClr>
                </a:solidFill>
                <a:latin typeface="Helvetica Light" panose="020B0403020202020204" pitchFamily="34" charset="0"/>
                <a:cs typeface="Calibri" panose="020F0502020204030204" pitchFamily="34" charset="0"/>
              </a:rPr>
              <a:pPr algn="ctr"/>
              <a:t>‹#›</a:t>
            </a:fld>
            <a:endParaRPr lang="en-US" sz="900" b="0" i="0" spc="80">
              <a:solidFill>
                <a:schemeClr val="tx1">
                  <a:lumMod val="50000"/>
                  <a:lumOff val="50000"/>
                </a:schemeClr>
              </a:solidFill>
              <a:latin typeface="Helvetica Light" panose="020B040302020202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6" r:id="rId3"/>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8" algn="ctr" rtl="0" eaLnBrk="0" fontAlgn="base" hangingPunct="0">
        <a:spcBef>
          <a:spcPct val="0"/>
        </a:spcBef>
        <a:spcAft>
          <a:spcPct val="0"/>
        </a:spcAft>
        <a:defRPr sz="4400">
          <a:solidFill>
            <a:schemeClr val="tx2"/>
          </a:solidFill>
          <a:latin typeface="Times New Roman" pitchFamily="18" charset="0"/>
        </a:defRPr>
      </a:lvl6pPr>
      <a:lvl7pPr marL="914415" algn="ctr" rtl="0" eaLnBrk="0" fontAlgn="base" hangingPunct="0">
        <a:spcBef>
          <a:spcPct val="0"/>
        </a:spcBef>
        <a:spcAft>
          <a:spcPct val="0"/>
        </a:spcAft>
        <a:defRPr sz="4400">
          <a:solidFill>
            <a:schemeClr val="tx2"/>
          </a:solidFill>
          <a:latin typeface="Times New Roman" pitchFamily="18" charset="0"/>
        </a:defRPr>
      </a:lvl7pPr>
      <a:lvl8pPr marL="1371623" algn="ctr" rtl="0" eaLnBrk="0" fontAlgn="base" hangingPunct="0">
        <a:spcBef>
          <a:spcPct val="0"/>
        </a:spcBef>
        <a:spcAft>
          <a:spcPct val="0"/>
        </a:spcAft>
        <a:defRPr sz="4400">
          <a:solidFill>
            <a:schemeClr val="tx2"/>
          </a:solidFill>
          <a:latin typeface="Times New Roman" pitchFamily="18" charset="0"/>
        </a:defRPr>
      </a:lvl8pPr>
      <a:lvl9pPr marL="1828830" algn="ctr" rtl="0" eaLnBrk="0" fontAlgn="base" hangingPunct="0">
        <a:spcBef>
          <a:spcPct val="0"/>
        </a:spcBef>
        <a:spcAft>
          <a:spcPct val="0"/>
        </a:spcAft>
        <a:defRPr sz="4400">
          <a:solidFill>
            <a:schemeClr val="tx2"/>
          </a:solidFill>
          <a:latin typeface="Times New Roman" pitchFamily="18" charset="0"/>
        </a:defRPr>
      </a:lvl9pPr>
    </p:titleStyle>
    <p:bodyStyle>
      <a:lvl1pPr marL="342906" indent="-342906" algn="l" rtl="0" eaLnBrk="0" fontAlgn="base" hangingPunct="0">
        <a:spcBef>
          <a:spcPct val="20000"/>
        </a:spcBef>
        <a:spcAft>
          <a:spcPct val="0"/>
        </a:spcAft>
        <a:buChar char="•"/>
        <a:defRPr sz="3200">
          <a:solidFill>
            <a:schemeClr val="tx1"/>
          </a:solidFill>
          <a:latin typeface="+mn-lt"/>
          <a:ea typeface="+mn-ea"/>
          <a:cs typeface="+mn-cs"/>
        </a:defRPr>
      </a:lvl1pPr>
      <a:lvl2pPr marL="742962" indent="-285755" algn="l" rtl="0" eaLnBrk="0" fontAlgn="base" hangingPunct="0">
        <a:spcBef>
          <a:spcPct val="20000"/>
        </a:spcBef>
        <a:spcAft>
          <a:spcPct val="0"/>
        </a:spcAft>
        <a:buChar char="–"/>
        <a:defRPr sz="2800">
          <a:solidFill>
            <a:schemeClr val="tx1"/>
          </a:solidFill>
          <a:latin typeface="+mn-lt"/>
        </a:defRPr>
      </a:lvl2pPr>
      <a:lvl3pPr marL="1143019" indent="-228604" algn="l" rtl="0" eaLnBrk="0" fontAlgn="base" hangingPunct="0">
        <a:spcBef>
          <a:spcPct val="20000"/>
        </a:spcBef>
        <a:spcAft>
          <a:spcPct val="0"/>
        </a:spcAft>
        <a:buChar char="•"/>
        <a:defRPr sz="2400">
          <a:solidFill>
            <a:schemeClr val="tx1"/>
          </a:solidFill>
          <a:latin typeface="+mn-lt"/>
        </a:defRPr>
      </a:lvl3pPr>
      <a:lvl4pPr marL="1600227" indent="-228604" algn="l" rtl="0" eaLnBrk="0" fontAlgn="base" hangingPunct="0">
        <a:spcBef>
          <a:spcPct val="20000"/>
        </a:spcBef>
        <a:spcAft>
          <a:spcPct val="0"/>
        </a:spcAft>
        <a:buChar char="–"/>
        <a:defRPr sz="2000">
          <a:solidFill>
            <a:schemeClr val="tx1"/>
          </a:solidFill>
          <a:latin typeface="+mn-lt"/>
        </a:defRPr>
      </a:lvl4pPr>
      <a:lvl5pPr marL="2057434" indent="-228604" algn="l" rtl="0" eaLnBrk="0" fontAlgn="base" hangingPunct="0">
        <a:spcBef>
          <a:spcPct val="20000"/>
        </a:spcBef>
        <a:spcAft>
          <a:spcPct val="0"/>
        </a:spcAft>
        <a:buChar char="»"/>
        <a:defRPr sz="2000">
          <a:solidFill>
            <a:schemeClr val="tx1"/>
          </a:solidFill>
          <a:latin typeface="+mn-lt"/>
        </a:defRPr>
      </a:lvl5pPr>
      <a:lvl6pPr marL="2514642" indent="-228604" algn="l" rtl="0" eaLnBrk="0" fontAlgn="base" hangingPunct="0">
        <a:spcBef>
          <a:spcPct val="20000"/>
        </a:spcBef>
        <a:spcAft>
          <a:spcPct val="0"/>
        </a:spcAft>
        <a:buChar char="»"/>
        <a:defRPr sz="2000">
          <a:solidFill>
            <a:schemeClr val="tx1"/>
          </a:solidFill>
          <a:latin typeface="+mn-lt"/>
        </a:defRPr>
      </a:lvl6pPr>
      <a:lvl7pPr marL="2971849" indent="-228604" algn="l" rtl="0" eaLnBrk="0" fontAlgn="base" hangingPunct="0">
        <a:spcBef>
          <a:spcPct val="20000"/>
        </a:spcBef>
        <a:spcAft>
          <a:spcPct val="0"/>
        </a:spcAft>
        <a:buChar char="»"/>
        <a:defRPr sz="2000">
          <a:solidFill>
            <a:schemeClr val="tx1"/>
          </a:solidFill>
          <a:latin typeface="+mn-lt"/>
        </a:defRPr>
      </a:lvl7pPr>
      <a:lvl8pPr marL="3429057" indent="-228604" algn="l" rtl="0" eaLnBrk="0" fontAlgn="base" hangingPunct="0">
        <a:spcBef>
          <a:spcPct val="20000"/>
        </a:spcBef>
        <a:spcAft>
          <a:spcPct val="0"/>
        </a:spcAft>
        <a:buChar char="»"/>
        <a:defRPr sz="2000">
          <a:solidFill>
            <a:schemeClr val="tx1"/>
          </a:solidFill>
          <a:latin typeface="+mn-lt"/>
        </a:defRPr>
      </a:lvl8pPr>
      <a:lvl9pPr marL="3886265" indent="-228604"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15" rtl="0" eaLnBrk="1" latinLnBrk="0" hangingPunct="1">
        <a:defRPr sz="1800" kern="1200">
          <a:solidFill>
            <a:schemeClr val="tx1"/>
          </a:solidFill>
          <a:latin typeface="+mn-lt"/>
          <a:ea typeface="+mn-ea"/>
          <a:cs typeface="+mn-cs"/>
        </a:defRPr>
      </a:lvl1pPr>
      <a:lvl2pPr marL="457208" algn="l" defTabSz="914415" rtl="0" eaLnBrk="1" latinLnBrk="0" hangingPunct="1">
        <a:defRPr sz="1800" kern="1200">
          <a:solidFill>
            <a:schemeClr val="tx1"/>
          </a:solidFill>
          <a:latin typeface="+mn-lt"/>
          <a:ea typeface="+mn-ea"/>
          <a:cs typeface="+mn-cs"/>
        </a:defRPr>
      </a:lvl2pPr>
      <a:lvl3pPr marL="914415" algn="l" defTabSz="914415" rtl="0" eaLnBrk="1" latinLnBrk="0" hangingPunct="1">
        <a:defRPr sz="1800" kern="1200">
          <a:solidFill>
            <a:schemeClr val="tx1"/>
          </a:solidFill>
          <a:latin typeface="+mn-lt"/>
          <a:ea typeface="+mn-ea"/>
          <a:cs typeface="+mn-cs"/>
        </a:defRPr>
      </a:lvl3pPr>
      <a:lvl4pPr marL="1371623" algn="l" defTabSz="914415" rtl="0" eaLnBrk="1" latinLnBrk="0" hangingPunct="1">
        <a:defRPr sz="1800" kern="1200">
          <a:solidFill>
            <a:schemeClr val="tx1"/>
          </a:solidFill>
          <a:latin typeface="+mn-lt"/>
          <a:ea typeface="+mn-ea"/>
          <a:cs typeface="+mn-cs"/>
        </a:defRPr>
      </a:lvl4pPr>
      <a:lvl5pPr marL="1828830" algn="l" defTabSz="914415" rtl="0" eaLnBrk="1" latinLnBrk="0" hangingPunct="1">
        <a:defRPr sz="1800" kern="1200">
          <a:solidFill>
            <a:schemeClr val="tx1"/>
          </a:solidFill>
          <a:latin typeface="+mn-lt"/>
          <a:ea typeface="+mn-ea"/>
          <a:cs typeface="+mn-cs"/>
        </a:defRPr>
      </a:lvl5pPr>
      <a:lvl6pPr marL="2286038" algn="l" defTabSz="914415" rtl="0" eaLnBrk="1" latinLnBrk="0" hangingPunct="1">
        <a:defRPr sz="1800" kern="1200">
          <a:solidFill>
            <a:schemeClr val="tx1"/>
          </a:solidFill>
          <a:latin typeface="+mn-lt"/>
          <a:ea typeface="+mn-ea"/>
          <a:cs typeface="+mn-cs"/>
        </a:defRPr>
      </a:lvl6pPr>
      <a:lvl7pPr marL="2743246" algn="l" defTabSz="914415" rtl="0" eaLnBrk="1" latinLnBrk="0" hangingPunct="1">
        <a:defRPr sz="1800" kern="1200">
          <a:solidFill>
            <a:schemeClr val="tx1"/>
          </a:solidFill>
          <a:latin typeface="+mn-lt"/>
          <a:ea typeface="+mn-ea"/>
          <a:cs typeface="+mn-cs"/>
        </a:defRPr>
      </a:lvl7pPr>
      <a:lvl8pPr marL="3200453" algn="l" defTabSz="914415" rtl="0" eaLnBrk="1" latinLnBrk="0" hangingPunct="1">
        <a:defRPr sz="1800" kern="1200">
          <a:solidFill>
            <a:schemeClr val="tx1"/>
          </a:solidFill>
          <a:latin typeface="+mn-lt"/>
          <a:ea typeface="+mn-ea"/>
          <a:cs typeface="+mn-cs"/>
        </a:defRPr>
      </a:lvl8pPr>
      <a:lvl9pPr marL="3657661" algn="l" defTabSz="9144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esf.edu/open-academy/professional-development/green-build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its.ny.gov/system/files/documents/2024/10/nys-p08-005-accessibility-of-information-communication-technology_0.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pgi.com/color-contrast-checker/" TargetMode="External"/><Relationship Id="rId2" Type="http://schemas.openxmlformats.org/officeDocument/2006/relationships/hyperlink" Target="https://webaim.org/intro/" TargetMode="External"/><Relationship Id="rId1" Type="http://schemas.openxmlformats.org/officeDocument/2006/relationships/slideLayout" Target="../slideLayouts/slideLayout2.xml"/><Relationship Id="rId4" Type="http://schemas.openxmlformats.org/officeDocument/2006/relationships/hyperlink" Target="https://wave.webai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82E33-8F22-522D-4C35-71C1DA528990}"/>
              </a:ext>
            </a:extLst>
          </p:cNvPr>
          <p:cNvSpPr>
            <a:spLocks noGrp="1"/>
          </p:cNvSpPr>
          <p:nvPr>
            <p:ph type="title"/>
          </p:nvPr>
        </p:nvSpPr>
        <p:spPr>
          <a:xfrm>
            <a:off x="838200" y="1636932"/>
            <a:ext cx="10512425" cy="1792068"/>
          </a:xfrm>
        </p:spPr>
        <p:txBody>
          <a:bodyPr lIns="91440" tIns="45720" rIns="91440" bIns="45720" anchor="t"/>
          <a:lstStyle/>
          <a:p>
            <a:r>
              <a:rPr lang="en-US" sz="5400" dirty="0"/>
              <a:t>Accessibility Basics</a:t>
            </a:r>
          </a:p>
        </p:txBody>
      </p:sp>
    </p:spTree>
    <p:extLst>
      <p:ext uri="{BB962C8B-B14F-4D97-AF65-F5344CB8AC3E}">
        <p14:creationId xmlns:p14="http://schemas.microsoft.com/office/powerpoint/2010/main" val="134336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156E-01A0-490F-327A-EF18EB1FF99B}"/>
              </a:ext>
            </a:extLst>
          </p:cNvPr>
          <p:cNvSpPr>
            <a:spLocks noGrp="1"/>
          </p:cNvSpPr>
          <p:nvPr>
            <p:ph type="ctrTitle"/>
          </p:nvPr>
        </p:nvSpPr>
        <p:spPr/>
        <p:txBody>
          <a:bodyPr/>
          <a:lstStyle/>
          <a:p>
            <a:r>
              <a:rPr lang="en-US"/>
              <a:t>Hyperlinks</a:t>
            </a:r>
          </a:p>
        </p:txBody>
      </p:sp>
      <p:sp>
        <p:nvSpPr>
          <p:cNvPr id="3" name="Content Placeholder 2">
            <a:extLst>
              <a:ext uri="{FF2B5EF4-FFF2-40B4-BE49-F238E27FC236}">
                <a16:creationId xmlns:a16="http://schemas.microsoft.com/office/drawing/2014/main" id="{C1653602-4E52-358A-D153-E61DE3289568}"/>
              </a:ext>
            </a:extLst>
          </p:cNvPr>
          <p:cNvSpPr>
            <a:spLocks noGrp="1"/>
          </p:cNvSpPr>
          <p:nvPr>
            <p:ph sz="quarter" idx="10"/>
          </p:nvPr>
        </p:nvSpPr>
        <p:spPr/>
        <p:txBody>
          <a:bodyPr/>
          <a:lstStyle/>
          <a:p>
            <a:r>
              <a:rPr lang="en-US"/>
              <a:t>Use descriptive text for the link</a:t>
            </a:r>
          </a:p>
          <a:p>
            <a:r>
              <a:rPr lang="en-US"/>
              <a:t>Make links stand out (typically blue and underlined)</a:t>
            </a:r>
          </a:p>
          <a:p>
            <a:r>
              <a:rPr lang="en-US"/>
              <a:t>If you expect users to print the document, include both the full hyperlink text and descriptive link text</a:t>
            </a:r>
          </a:p>
          <a:p>
            <a:r>
              <a:rPr lang="en-US"/>
              <a:t>Example:</a:t>
            </a:r>
          </a:p>
          <a:p>
            <a:pPr lvl="1"/>
            <a:r>
              <a:rPr lang="en-US">
                <a:solidFill>
                  <a:schemeClr val="accent6">
                    <a:lumMod val="75000"/>
                  </a:schemeClr>
                </a:solidFill>
                <a:hlinkClick r:id="rId2">
                  <a:extLst>
                    <a:ext uri="{A12FA001-AC4F-418D-AE19-62706E023703}">
                      <ahyp:hlinkClr xmlns:ahyp="http://schemas.microsoft.com/office/drawing/2018/hyperlinkcolor" val="tx"/>
                    </a:ext>
                  </a:extLst>
                </a:hlinkClick>
              </a:rPr>
              <a:t>https://www.esf.edu/open-academy/professional-development/green-building/</a:t>
            </a:r>
            <a:endParaRPr lang="en-US">
              <a:solidFill>
                <a:schemeClr val="accent6">
                  <a:lumMod val="75000"/>
                </a:schemeClr>
              </a:solidFill>
            </a:endParaRPr>
          </a:p>
          <a:p>
            <a:pPr lvl="1"/>
            <a:r>
              <a:rPr lang="en-US">
                <a:solidFill>
                  <a:schemeClr val="accent6">
                    <a:lumMod val="75000"/>
                  </a:schemeClr>
                </a:solidFill>
                <a:hlinkClick r:id="rId2">
                  <a:extLst>
                    <a:ext uri="{A12FA001-AC4F-418D-AE19-62706E023703}">
                      <ahyp:hlinkClr xmlns:ahyp="http://schemas.microsoft.com/office/drawing/2018/hyperlinkcolor" val="tx"/>
                    </a:ext>
                  </a:extLst>
                </a:hlinkClick>
              </a:rPr>
              <a:t>Green Building Conference</a:t>
            </a:r>
            <a:endParaRPr lang="en-US">
              <a:solidFill>
                <a:schemeClr val="accent6">
                  <a:lumMod val="75000"/>
                </a:schemeClr>
              </a:solidFill>
            </a:endParaRPr>
          </a:p>
        </p:txBody>
      </p:sp>
    </p:spTree>
    <p:extLst>
      <p:ext uri="{BB962C8B-B14F-4D97-AF65-F5344CB8AC3E}">
        <p14:creationId xmlns:p14="http://schemas.microsoft.com/office/powerpoint/2010/main" val="39243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F43C-ADD6-18E1-8243-07DDDB967A4A}"/>
              </a:ext>
            </a:extLst>
          </p:cNvPr>
          <p:cNvSpPr>
            <a:spLocks noGrp="1"/>
          </p:cNvSpPr>
          <p:nvPr>
            <p:ph type="ctrTitle"/>
          </p:nvPr>
        </p:nvSpPr>
        <p:spPr/>
        <p:txBody>
          <a:bodyPr/>
          <a:lstStyle/>
          <a:p>
            <a:r>
              <a:rPr lang="en-US"/>
              <a:t>Images or Other visual Elements			</a:t>
            </a:r>
          </a:p>
        </p:txBody>
      </p:sp>
      <p:sp>
        <p:nvSpPr>
          <p:cNvPr id="3" name="Content Placeholder 2">
            <a:extLst>
              <a:ext uri="{FF2B5EF4-FFF2-40B4-BE49-F238E27FC236}">
                <a16:creationId xmlns:a16="http://schemas.microsoft.com/office/drawing/2014/main" id="{1E8409D7-82BA-C59A-3377-E0F4C6FA4BAC}"/>
              </a:ext>
            </a:extLst>
          </p:cNvPr>
          <p:cNvSpPr>
            <a:spLocks noGrp="1"/>
          </p:cNvSpPr>
          <p:nvPr>
            <p:ph sz="quarter" idx="10"/>
          </p:nvPr>
        </p:nvSpPr>
        <p:spPr/>
        <p:txBody>
          <a:bodyPr/>
          <a:lstStyle/>
          <a:p>
            <a:r>
              <a:rPr lang="en-US"/>
              <a:t>Figures, graphs, graphics, </a:t>
            </a:r>
          </a:p>
          <a:p>
            <a:r>
              <a:rPr lang="en-US"/>
              <a:t>Add alternative texts for all visual elements</a:t>
            </a:r>
          </a:p>
          <a:p>
            <a:r>
              <a:rPr lang="en-US"/>
              <a:t>Label decorative images as “decorative” in the alternative text</a:t>
            </a:r>
          </a:p>
          <a:p>
            <a:r>
              <a:rPr lang="en-US"/>
              <a:t>Ensure sufficient color contrast in all visual elements</a:t>
            </a:r>
          </a:p>
          <a:p>
            <a:r>
              <a:rPr lang="en-US"/>
              <a:t>Add descriptions for complex images</a:t>
            </a:r>
          </a:p>
        </p:txBody>
      </p:sp>
    </p:spTree>
    <p:extLst>
      <p:ext uri="{BB962C8B-B14F-4D97-AF65-F5344CB8AC3E}">
        <p14:creationId xmlns:p14="http://schemas.microsoft.com/office/powerpoint/2010/main" val="405796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CACF-E159-716F-F998-BB92F0302377}"/>
              </a:ext>
            </a:extLst>
          </p:cNvPr>
          <p:cNvSpPr>
            <a:spLocks noGrp="1"/>
          </p:cNvSpPr>
          <p:nvPr>
            <p:ph type="ctrTitle"/>
          </p:nvPr>
        </p:nvSpPr>
        <p:spPr>
          <a:xfrm>
            <a:off x="311536" y="526996"/>
            <a:ext cx="6211662" cy="1522302"/>
          </a:xfrm>
        </p:spPr>
        <p:txBody>
          <a:bodyPr lIns="91440" tIns="45720" rIns="91440" bIns="45720" anchor="t"/>
          <a:lstStyle/>
          <a:p>
            <a:r>
              <a:rPr lang="en-US"/>
              <a:t>Example of Good Alt Text</a:t>
            </a:r>
          </a:p>
        </p:txBody>
      </p:sp>
      <p:pic>
        <p:nvPicPr>
          <p:cNvPr id="5" name="Content Placeholder 4" descr="A group of young college students walking on a sidewalk">
            <a:extLst>
              <a:ext uri="{FF2B5EF4-FFF2-40B4-BE49-F238E27FC236}">
                <a16:creationId xmlns:a16="http://schemas.microsoft.com/office/drawing/2014/main" id="{7F127948-0B78-121D-0EC8-B7B413F0D1FB}"/>
              </a:ext>
            </a:extLst>
          </p:cNvPr>
          <p:cNvPicPr>
            <a:picLocks noGrp="1" noChangeAspect="1"/>
          </p:cNvPicPr>
          <p:nvPr>
            <p:ph sz="quarter" idx="10"/>
          </p:nvPr>
        </p:nvPicPr>
        <p:blipFill>
          <a:blip r:embed="rId2"/>
          <a:stretch>
            <a:fillRect/>
          </a:stretch>
        </p:blipFill>
        <p:spPr>
          <a:xfrm>
            <a:off x="6952608" y="201197"/>
            <a:ext cx="4061486" cy="5448300"/>
          </a:xfrm>
        </p:spPr>
      </p:pic>
      <p:sp>
        <p:nvSpPr>
          <p:cNvPr id="6" name="TextBox 5">
            <a:extLst>
              <a:ext uri="{FF2B5EF4-FFF2-40B4-BE49-F238E27FC236}">
                <a16:creationId xmlns:a16="http://schemas.microsoft.com/office/drawing/2014/main" id="{BAB9D345-4544-357A-8DAB-4F02B156E6F2}"/>
              </a:ext>
            </a:extLst>
          </p:cNvPr>
          <p:cNvSpPr txBox="1"/>
          <p:nvPr/>
        </p:nvSpPr>
        <p:spPr>
          <a:xfrm>
            <a:off x="6666409" y="5634320"/>
            <a:ext cx="462435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cs typeface="Times New Roman"/>
              </a:rPr>
              <a:t>A group of young college students laughing and walking on a sidewalk</a:t>
            </a:r>
          </a:p>
        </p:txBody>
      </p:sp>
      <p:sp>
        <p:nvSpPr>
          <p:cNvPr id="7" name="TextBox 6">
            <a:extLst>
              <a:ext uri="{FF2B5EF4-FFF2-40B4-BE49-F238E27FC236}">
                <a16:creationId xmlns:a16="http://schemas.microsoft.com/office/drawing/2014/main" id="{92B4D785-7CED-9A88-2272-D88A02667C52}"/>
              </a:ext>
            </a:extLst>
          </p:cNvPr>
          <p:cNvSpPr txBox="1"/>
          <p:nvPr/>
        </p:nvSpPr>
        <p:spPr>
          <a:xfrm>
            <a:off x="735875" y="2402115"/>
            <a:ext cx="476608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cs typeface="Times New Roman"/>
              </a:rPr>
              <a:t>Good alt text should be descriptive, concise, and provide context for the image</a:t>
            </a:r>
            <a:endParaRPr lang="en-US">
              <a:latin typeface="Times New Roman"/>
            </a:endParaRPr>
          </a:p>
        </p:txBody>
      </p:sp>
    </p:spTree>
    <p:extLst>
      <p:ext uri="{BB962C8B-B14F-4D97-AF65-F5344CB8AC3E}">
        <p14:creationId xmlns:p14="http://schemas.microsoft.com/office/powerpoint/2010/main" val="88542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F3924-CA2A-E649-1067-6D86BF01028F}"/>
              </a:ext>
            </a:extLst>
          </p:cNvPr>
          <p:cNvSpPr>
            <a:spLocks noGrp="1"/>
          </p:cNvSpPr>
          <p:nvPr>
            <p:ph type="ctrTitle"/>
          </p:nvPr>
        </p:nvSpPr>
        <p:spPr>
          <a:xfrm>
            <a:off x="144638" y="333828"/>
            <a:ext cx="5035670" cy="1664102"/>
          </a:xfrm>
        </p:spPr>
        <p:txBody>
          <a:bodyPr lIns="91440" tIns="45720" rIns="91440" bIns="45720" anchor="t"/>
          <a:lstStyle/>
          <a:p>
            <a:r>
              <a:rPr lang="en-US"/>
              <a:t>Example to Bad Alt Text</a:t>
            </a:r>
          </a:p>
        </p:txBody>
      </p:sp>
      <p:sp>
        <p:nvSpPr>
          <p:cNvPr id="3" name="Content Placeholder 2">
            <a:extLst>
              <a:ext uri="{FF2B5EF4-FFF2-40B4-BE49-F238E27FC236}">
                <a16:creationId xmlns:a16="http://schemas.microsoft.com/office/drawing/2014/main" id="{374C4AAB-6E0B-AF46-EBCE-9D9BF9C6BB13}"/>
              </a:ext>
            </a:extLst>
          </p:cNvPr>
          <p:cNvSpPr>
            <a:spLocks noGrp="1"/>
          </p:cNvSpPr>
          <p:nvPr>
            <p:ph sz="quarter" idx="10"/>
          </p:nvPr>
        </p:nvSpPr>
        <p:spPr>
          <a:xfrm>
            <a:off x="608012" y="2209800"/>
            <a:ext cx="4613973" cy="3733800"/>
          </a:xfrm>
        </p:spPr>
        <p:txBody>
          <a:bodyPr lIns="91440" tIns="45720" rIns="91440" bIns="45720" anchor="t"/>
          <a:lstStyle/>
          <a:p>
            <a:pPr marL="342900" indent="-342900"/>
            <a:r>
              <a:rPr lang="en-US">
                <a:latin typeface="Helvetica"/>
                <a:cs typeface="Helvetica"/>
              </a:rPr>
              <a:t>Using "image of" or "picture of"</a:t>
            </a:r>
          </a:p>
          <a:p>
            <a:pPr marL="342900" indent="-342900"/>
            <a:r>
              <a:rPr lang="en-US">
                <a:latin typeface="Helvetica"/>
                <a:cs typeface="Helvetica"/>
              </a:rPr>
              <a:t>Being too vague or too detailed</a:t>
            </a:r>
            <a:endParaRPr lang="en-US">
              <a:cs typeface="Helvetica" pitchFamily="2" charset="0"/>
            </a:endParaRPr>
          </a:p>
          <a:p>
            <a:pPr marL="342900" indent="-342900"/>
            <a:r>
              <a:rPr lang="en-US">
                <a:latin typeface="Helvetica"/>
                <a:cs typeface="Helvetica"/>
              </a:rPr>
              <a:t>Repeating caption</a:t>
            </a:r>
          </a:p>
          <a:p>
            <a:pPr marL="342900" indent="-342900"/>
            <a:r>
              <a:rPr lang="en-US">
                <a:latin typeface="Helvetica"/>
                <a:cs typeface="Helvetica"/>
              </a:rPr>
              <a:t>Not specifying decorative images</a:t>
            </a:r>
            <a:endParaRPr lang="en-US">
              <a:cs typeface="Helvetica" pitchFamily="2" charset="0"/>
            </a:endParaRPr>
          </a:p>
        </p:txBody>
      </p:sp>
      <p:pic>
        <p:nvPicPr>
          <p:cNvPr id="4" name="Picture 3" descr="A person wearing goggles and holding a bottle&#10;&#10;">
            <a:extLst>
              <a:ext uri="{FF2B5EF4-FFF2-40B4-BE49-F238E27FC236}">
                <a16:creationId xmlns:a16="http://schemas.microsoft.com/office/drawing/2014/main" id="{D2280EDC-25AC-6A93-AD89-29CDA0C2C241}"/>
              </a:ext>
            </a:extLst>
          </p:cNvPr>
          <p:cNvPicPr>
            <a:picLocks noChangeAspect="1"/>
          </p:cNvPicPr>
          <p:nvPr/>
        </p:nvPicPr>
        <p:blipFill>
          <a:blip r:embed="rId2"/>
          <a:stretch>
            <a:fillRect/>
          </a:stretch>
        </p:blipFill>
        <p:spPr>
          <a:xfrm>
            <a:off x="5190785" y="331409"/>
            <a:ext cx="6477227" cy="4475603"/>
          </a:xfrm>
          <a:prstGeom prst="rect">
            <a:avLst/>
          </a:prstGeom>
        </p:spPr>
      </p:pic>
      <p:sp>
        <p:nvSpPr>
          <p:cNvPr id="5" name="TextBox 4">
            <a:extLst>
              <a:ext uri="{FF2B5EF4-FFF2-40B4-BE49-F238E27FC236}">
                <a16:creationId xmlns:a16="http://schemas.microsoft.com/office/drawing/2014/main" id="{1F19FC5C-4D24-2094-E679-1E69B7E936A3}"/>
              </a:ext>
            </a:extLst>
          </p:cNvPr>
          <p:cNvSpPr txBox="1"/>
          <p:nvPr/>
        </p:nvSpPr>
        <p:spPr>
          <a:xfrm>
            <a:off x="4219319" y="4938914"/>
            <a:ext cx="744607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cs typeface="Times New Roman"/>
              </a:rPr>
              <a:t>Picture of a person wearing goggles and holding a bottle</a:t>
            </a:r>
          </a:p>
        </p:txBody>
      </p:sp>
      <p:sp>
        <p:nvSpPr>
          <p:cNvPr id="6" name="TextBox 5">
            <a:extLst>
              <a:ext uri="{FF2B5EF4-FFF2-40B4-BE49-F238E27FC236}">
                <a16:creationId xmlns:a16="http://schemas.microsoft.com/office/drawing/2014/main" id="{0D9BD3B8-4A14-FF68-5799-4B06C43BBBD8}"/>
              </a:ext>
            </a:extLst>
          </p:cNvPr>
          <p:cNvSpPr txBox="1"/>
          <p:nvPr/>
        </p:nvSpPr>
        <p:spPr>
          <a:xfrm>
            <a:off x="4222038" y="5428365"/>
            <a:ext cx="745895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Times New Roman"/>
                <a:cs typeface="Times New Roman"/>
              </a:rPr>
              <a:t>A student wearing safety goggles pouring liquid in a graduated cylinder</a:t>
            </a:r>
          </a:p>
        </p:txBody>
      </p:sp>
    </p:spTree>
    <p:extLst>
      <p:ext uri="{BB962C8B-B14F-4D97-AF65-F5344CB8AC3E}">
        <p14:creationId xmlns:p14="http://schemas.microsoft.com/office/powerpoint/2010/main" val="199738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0D3B-562A-82E3-5E03-AF21D9974BEA}"/>
              </a:ext>
            </a:extLst>
          </p:cNvPr>
          <p:cNvSpPr>
            <a:spLocks noGrp="1"/>
          </p:cNvSpPr>
          <p:nvPr>
            <p:ph type="ctrTitle"/>
          </p:nvPr>
        </p:nvSpPr>
        <p:spPr/>
        <p:txBody>
          <a:bodyPr/>
          <a:lstStyle/>
          <a:p>
            <a:r>
              <a:rPr lang="en-US"/>
              <a:t>Text Styling</a:t>
            </a:r>
          </a:p>
        </p:txBody>
      </p:sp>
      <p:sp>
        <p:nvSpPr>
          <p:cNvPr id="3" name="Content Placeholder 2">
            <a:extLst>
              <a:ext uri="{FF2B5EF4-FFF2-40B4-BE49-F238E27FC236}">
                <a16:creationId xmlns:a16="http://schemas.microsoft.com/office/drawing/2014/main" id="{777A46AE-D7B8-941E-8A6A-FFAD050BFB57}"/>
              </a:ext>
            </a:extLst>
          </p:cNvPr>
          <p:cNvSpPr>
            <a:spLocks noGrp="1"/>
          </p:cNvSpPr>
          <p:nvPr>
            <p:ph sz="quarter" idx="10"/>
          </p:nvPr>
        </p:nvSpPr>
        <p:spPr/>
        <p:txBody>
          <a:bodyPr/>
          <a:lstStyle/>
          <a:p>
            <a:r>
              <a:rPr lang="en-US"/>
              <a:t>Use a minimum of 12-point font </a:t>
            </a:r>
          </a:p>
          <a:p>
            <a:r>
              <a:rPr lang="en-US"/>
              <a:t>Use simple fonts, preferably sans serif fonts  (e.g., Arial, Veranda, or Helvetica)</a:t>
            </a:r>
          </a:p>
          <a:p>
            <a:r>
              <a:rPr lang="en-US"/>
              <a:t>Avoid using all caps</a:t>
            </a:r>
          </a:p>
          <a:p>
            <a:endParaRPr lang="en-US"/>
          </a:p>
        </p:txBody>
      </p:sp>
    </p:spTree>
    <p:extLst>
      <p:ext uri="{BB962C8B-B14F-4D97-AF65-F5344CB8AC3E}">
        <p14:creationId xmlns:p14="http://schemas.microsoft.com/office/powerpoint/2010/main" val="143480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CEF60-42A8-17E8-81F5-B085C46D3A7C}"/>
              </a:ext>
            </a:extLst>
          </p:cNvPr>
          <p:cNvSpPr>
            <a:spLocks noGrp="1"/>
          </p:cNvSpPr>
          <p:nvPr>
            <p:ph type="ctrTitle"/>
          </p:nvPr>
        </p:nvSpPr>
        <p:spPr/>
        <p:txBody>
          <a:bodyPr/>
          <a:lstStyle/>
          <a:p>
            <a:r>
              <a:rPr lang="en-US"/>
              <a:t>Tables</a:t>
            </a:r>
          </a:p>
        </p:txBody>
      </p:sp>
      <p:sp>
        <p:nvSpPr>
          <p:cNvPr id="3" name="Content Placeholder 2">
            <a:extLst>
              <a:ext uri="{FF2B5EF4-FFF2-40B4-BE49-F238E27FC236}">
                <a16:creationId xmlns:a16="http://schemas.microsoft.com/office/drawing/2014/main" id="{33E71E99-29A5-1719-D578-B66F659EE15F}"/>
              </a:ext>
            </a:extLst>
          </p:cNvPr>
          <p:cNvSpPr>
            <a:spLocks noGrp="1"/>
          </p:cNvSpPr>
          <p:nvPr>
            <p:ph sz="quarter" idx="10"/>
          </p:nvPr>
        </p:nvSpPr>
        <p:spPr/>
        <p:txBody>
          <a:bodyPr/>
          <a:lstStyle/>
          <a:p>
            <a:r>
              <a:rPr lang="en-US"/>
              <a:t>Set heading rows or columns to label data in the table</a:t>
            </a:r>
          </a:p>
          <a:p>
            <a:r>
              <a:rPr lang="en-US"/>
              <a:t>Avoid complex tables with multiple heading rows</a:t>
            </a:r>
          </a:p>
          <a:p>
            <a:r>
              <a:rPr lang="en-US"/>
              <a:t>Tables should be used to display tabular data</a:t>
            </a:r>
          </a:p>
          <a:p>
            <a:r>
              <a:rPr lang="en-US"/>
              <a:t>Do not use tables for layout purposes</a:t>
            </a:r>
          </a:p>
          <a:p>
            <a:endParaRPr lang="en-US"/>
          </a:p>
        </p:txBody>
      </p:sp>
    </p:spTree>
    <p:extLst>
      <p:ext uri="{BB962C8B-B14F-4D97-AF65-F5344CB8AC3E}">
        <p14:creationId xmlns:p14="http://schemas.microsoft.com/office/powerpoint/2010/main" val="1731313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9D50E-64FB-6FD3-A47A-33508587898A}"/>
              </a:ext>
            </a:extLst>
          </p:cNvPr>
          <p:cNvSpPr>
            <a:spLocks noGrp="1"/>
          </p:cNvSpPr>
          <p:nvPr>
            <p:ph type="ctrTitle"/>
          </p:nvPr>
        </p:nvSpPr>
        <p:spPr/>
        <p:txBody>
          <a:bodyPr/>
          <a:lstStyle/>
          <a:p>
            <a:r>
              <a:rPr lang="en-US"/>
              <a:t>Lists	</a:t>
            </a:r>
          </a:p>
        </p:txBody>
      </p:sp>
      <p:sp>
        <p:nvSpPr>
          <p:cNvPr id="3" name="Content Placeholder 2">
            <a:extLst>
              <a:ext uri="{FF2B5EF4-FFF2-40B4-BE49-F238E27FC236}">
                <a16:creationId xmlns:a16="http://schemas.microsoft.com/office/drawing/2014/main" id="{9C87A791-E329-686D-EB0E-AB1942286F02}"/>
              </a:ext>
            </a:extLst>
          </p:cNvPr>
          <p:cNvSpPr>
            <a:spLocks noGrp="1"/>
          </p:cNvSpPr>
          <p:nvPr>
            <p:ph sz="quarter" idx="10"/>
          </p:nvPr>
        </p:nvSpPr>
        <p:spPr/>
        <p:txBody>
          <a:bodyPr/>
          <a:lstStyle/>
          <a:p>
            <a:r>
              <a:rPr lang="en-US"/>
              <a:t>Use list number style for ordered lists</a:t>
            </a:r>
          </a:p>
          <a:p>
            <a:r>
              <a:rPr lang="en-US"/>
              <a:t>Use bullet style list for unordered lists</a:t>
            </a:r>
          </a:p>
          <a:p>
            <a:r>
              <a:rPr lang="en-US"/>
              <a:t>Avoid manually typing bullets or numbers</a:t>
            </a:r>
          </a:p>
        </p:txBody>
      </p:sp>
    </p:spTree>
    <p:extLst>
      <p:ext uri="{BB962C8B-B14F-4D97-AF65-F5344CB8AC3E}">
        <p14:creationId xmlns:p14="http://schemas.microsoft.com/office/powerpoint/2010/main" val="2807422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D3178-5031-2B07-FAF2-395A37A8D206}"/>
              </a:ext>
            </a:extLst>
          </p:cNvPr>
          <p:cNvSpPr>
            <a:spLocks noGrp="1"/>
          </p:cNvSpPr>
          <p:nvPr>
            <p:ph type="ctrTitle"/>
          </p:nvPr>
        </p:nvSpPr>
        <p:spPr/>
        <p:txBody>
          <a:bodyPr/>
          <a:lstStyle/>
          <a:p>
            <a:r>
              <a:rPr lang="en-US"/>
              <a:t>Accessibility Checker</a:t>
            </a:r>
          </a:p>
        </p:txBody>
      </p:sp>
      <p:sp>
        <p:nvSpPr>
          <p:cNvPr id="3" name="Content Placeholder 2">
            <a:extLst>
              <a:ext uri="{FF2B5EF4-FFF2-40B4-BE49-F238E27FC236}">
                <a16:creationId xmlns:a16="http://schemas.microsoft.com/office/drawing/2014/main" id="{627BBA54-1018-8FD2-B5F3-B70E52D7156A}"/>
              </a:ext>
            </a:extLst>
          </p:cNvPr>
          <p:cNvSpPr>
            <a:spLocks noGrp="1"/>
          </p:cNvSpPr>
          <p:nvPr>
            <p:ph sz="quarter" idx="10"/>
          </p:nvPr>
        </p:nvSpPr>
        <p:spPr/>
        <p:txBody>
          <a:bodyPr lIns="91440" tIns="45720" rIns="91440" bIns="45720" anchor="t"/>
          <a:lstStyle/>
          <a:p>
            <a:pPr marL="342900" indent="-342900"/>
            <a:r>
              <a:rPr lang="en-US">
                <a:latin typeface="Helvetica"/>
                <a:cs typeface="Helvetica"/>
              </a:rPr>
              <a:t>Microsoft 365 has accessibility checkers available in Word, Excel, and </a:t>
            </a:r>
            <a:r>
              <a:rPr lang="en-US" err="1">
                <a:latin typeface="Helvetica"/>
                <a:cs typeface="Helvetica"/>
              </a:rPr>
              <a:t>Powerpoint</a:t>
            </a:r>
            <a:endParaRPr lang="en-US">
              <a:latin typeface="Helvetica"/>
              <a:cs typeface="Helvetica"/>
            </a:endParaRPr>
          </a:p>
          <a:p>
            <a:pPr marL="0" indent="0">
              <a:buNone/>
            </a:pPr>
            <a:endParaRPr lang="en-US">
              <a:cs typeface="Helvetica"/>
            </a:endParaRPr>
          </a:p>
          <a:p>
            <a:pPr marL="342900" indent="-342900"/>
            <a:endParaRPr lang="en-US">
              <a:cs typeface="Helvetica" pitchFamily="2" charset="0"/>
            </a:endParaRPr>
          </a:p>
        </p:txBody>
      </p:sp>
      <p:pic>
        <p:nvPicPr>
          <p:cNvPr id="4" name="Picture 3" descr="Check Accessibility">
            <a:extLst>
              <a:ext uri="{FF2B5EF4-FFF2-40B4-BE49-F238E27FC236}">
                <a16:creationId xmlns:a16="http://schemas.microsoft.com/office/drawing/2014/main" id="{4DD6E867-9594-A888-19E4-FF62C539C641}"/>
              </a:ext>
            </a:extLst>
          </p:cNvPr>
          <p:cNvPicPr>
            <a:picLocks noChangeAspect="1"/>
          </p:cNvPicPr>
          <p:nvPr/>
        </p:nvPicPr>
        <p:blipFill>
          <a:blip r:embed="rId2"/>
          <a:stretch>
            <a:fillRect/>
          </a:stretch>
        </p:blipFill>
        <p:spPr>
          <a:xfrm>
            <a:off x="5392372" y="2789607"/>
            <a:ext cx="2834067" cy="2696793"/>
          </a:xfrm>
          <a:prstGeom prst="rect">
            <a:avLst/>
          </a:prstGeom>
        </p:spPr>
      </p:pic>
    </p:spTree>
    <p:extLst>
      <p:ext uri="{BB962C8B-B14F-4D97-AF65-F5344CB8AC3E}">
        <p14:creationId xmlns:p14="http://schemas.microsoft.com/office/powerpoint/2010/main" val="3330170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DA7B-4055-E325-A8BA-385670F85BDD}"/>
              </a:ext>
            </a:extLst>
          </p:cNvPr>
          <p:cNvSpPr>
            <a:spLocks noGrp="1"/>
          </p:cNvSpPr>
          <p:nvPr>
            <p:ph type="ctrTitle"/>
          </p:nvPr>
        </p:nvSpPr>
        <p:spPr/>
        <p:txBody>
          <a:bodyPr/>
          <a:lstStyle/>
          <a:p>
            <a:r>
              <a:rPr lang="en-US"/>
              <a:t>Accessible Doc in Blackboard</a:t>
            </a:r>
          </a:p>
        </p:txBody>
      </p:sp>
      <p:pic>
        <p:nvPicPr>
          <p:cNvPr id="5" name="Picture 4" descr="Screenshot of accessible document in blackboard">
            <a:extLst>
              <a:ext uri="{FF2B5EF4-FFF2-40B4-BE49-F238E27FC236}">
                <a16:creationId xmlns:a16="http://schemas.microsoft.com/office/drawing/2014/main" id="{A6468275-6326-A619-3931-E5A90B797982}"/>
              </a:ext>
            </a:extLst>
          </p:cNvPr>
          <p:cNvPicPr>
            <a:picLocks noChangeAspect="1"/>
          </p:cNvPicPr>
          <p:nvPr/>
        </p:nvPicPr>
        <p:blipFill>
          <a:blip r:embed="rId3"/>
          <a:srcRect l="3112" t="6655" r="1237" b="3321"/>
          <a:stretch/>
        </p:blipFill>
        <p:spPr>
          <a:xfrm>
            <a:off x="1904087" y="1828800"/>
            <a:ext cx="8380650" cy="4436815"/>
          </a:xfrm>
          <a:prstGeom prst="rect">
            <a:avLst/>
          </a:prstGeom>
        </p:spPr>
      </p:pic>
      <p:sp>
        <p:nvSpPr>
          <p:cNvPr id="6" name="Oval 5">
            <a:extLst>
              <a:ext uri="{FF2B5EF4-FFF2-40B4-BE49-F238E27FC236}">
                <a16:creationId xmlns:a16="http://schemas.microsoft.com/office/drawing/2014/main" id="{9ED1C63D-9600-3F07-0430-505AC0897066}"/>
              </a:ext>
              <a:ext uri="{C183D7F6-B498-43B3-948B-1728B52AA6E4}">
                <adec:decorative xmlns:adec="http://schemas.microsoft.com/office/drawing/2017/decorative" val="1"/>
              </a:ext>
            </a:extLst>
          </p:cNvPr>
          <p:cNvSpPr/>
          <p:nvPr/>
        </p:nvSpPr>
        <p:spPr bwMode="auto">
          <a:xfrm>
            <a:off x="7664466" y="2590800"/>
            <a:ext cx="1981200" cy="10668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87734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57C0E-8567-CB97-9176-8CC48D7F9398}"/>
              </a:ext>
            </a:extLst>
          </p:cNvPr>
          <p:cNvSpPr>
            <a:spLocks noGrp="1"/>
          </p:cNvSpPr>
          <p:nvPr>
            <p:ph type="ctrTitle"/>
          </p:nvPr>
        </p:nvSpPr>
        <p:spPr/>
        <p:txBody>
          <a:bodyPr lIns="91440" tIns="45720" rIns="91440" bIns="45720" anchor="t"/>
          <a:lstStyle/>
          <a:p>
            <a:r>
              <a:rPr lang="en-US"/>
              <a:t>Questions?</a:t>
            </a:r>
          </a:p>
        </p:txBody>
      </p:sp>
    </p:spTree>
    <p:extLst>
      <p:ext uri="{BB962C8B-B14F-4D97-AF65-F5344CB8AC3E}">
        <p14:creationId xmlns:p14="http://schemas.microsoft.com/office/powerpoint/2010/main" val="1391244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0977A-D52A-E399-3AB4-4132B2516AEC}"/>
              </a:ext>
            </a:extLst>
          </p:cNvPr>
          <p:cNvSpPr>
            <a:spLocks noGrp="1"/>
          </p:cNvSpPr>
          <p:nvPr>
            <p:ph type="ctrTitle"/>
          </p:nvPr>
        </p:nvSpPr>
        <p:spPr/>
        <p:txBody>
          <a:bodyPr lIns="91440" tIns="45720" rIns="91440" bIns="45720" anchor="t"/>
          <a:lstStyle/>
          <a:p>
            <a:r>
              <a:rPr lang="en-US" dirty="0"/>
              <a:t>Why Accessibility?</a:t>
            </a:r>
          </a:p>
        </p:txBody>
      </p:sp>
      <p:sp>
        <p:nvSpPr>
          <p:cNvPr id="3" name="Content Placeholder 2">
            <a:extLst>
              <a:ext uri="{FF2B5EF4-FFF2-40B4-BE49-F238E27FC236}">
                <a16:creationId xmlns:a16="http://schemas.microsoft.com/office/drawing/2014/main" id="{E8832BA9-63C7-5DFF-65B0-A2BDA6D9E43F}"/>
              </a:ext>
            </a:extLst>
          </p:cNvPr>
          <p:cNvSpPr>
            <a:spLocks noGrp="1"/>
          </p:cNvSpPr>
          <p:nvPr>
            <p:ph sz="quarter" idx="10"/>
          </p:nvPr>
        </p:nvSpPr>
        <p:spPr>
          <a:xfrm>
            <a:off x="1446212" y="2286000"/>
            <a:ext cx="8305801" cy="3276600"/>
          </a:xfrm>
        </p:spPr>
        <p:txBody>
          <a:bodyPr/>
          <a:lstStyle/>
          <a:p>
            <a:pPr marL="0" indent="0">
              <a:buNone/>
            </a:pPr>
            <a:r>
              <a:rPr lang="en-US" sz="2800"/>
              <a:t>The Office of Civil Rights (OCR) at the U.S. Department of Education defines accessibility as meaning “when a person with a disability is afforded the opportunity to acquire the same information, engage in the same interactions, and enjoy the same services as a person without a disability in an equally integrated and equally effective manner, with substantially equivalent ease of use”</a:t>
            </a:r>
          </a:p>
        </p:txBody>
      </p:sp>
    </p:spTree>
    <p:extLst>
      <p:ext uri="{BB962C8B-B14F-4D97-AF65-F5344CB8AC3E}">
        <p14:creationId xmlns:p14="http://schemas.microsoft.com/office/powerpoint/2010/main" val="302034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0FBC-75BE-ED39-4FDA-9F930886B2D6}"/>
              </a:ext>
            </a:extLst>
          </p:cNvPr>
          <p:cNvSpPr>
            <a:spLocks noGrp="1"/>
          </p:cNvSpPr>
          <p:nvPr>
            <p:ph type="ctrTitle"/>
          </p:nvPr>
        </p:nvSpPr>
        <p:spPr/>
        <p:txBody>
          <a:bodyPr lIns="91440" tIns="45720" rIns="91440" bIns="45720" anchor="t"/>
          <a:lstStyle/>
          <a:p>
            <a:r>
              <a:rPr lang="en-US"/>
              <a:t>Next up in the series:</a:t>
            </a:r>
          </a:p>
        </p:txBody>
      </p:sp>
      <p:sp>
        <p:nvSpPr>
          <p:cNvPr id="3" name="Content Placeholder 2">
            <a:extLst>
              <a:ext uri="{FF2B5EF4-FFF2-40B4-BE49-F238E27FC236}">
                <a16:creationId xmlns:a16="http://schemas.microsoft.com/office/drawing/2014/main" id="{F580AC95-CAE3-7DCD-1058-5C4245CC49EF}"/>
              </a:ext>
            </a:extLst>
          </p:cNvPr>
          <p:cNvSpPr>
            <a:spLocks noGrp="1"/>
          </p:cNvSpPr>
          <p:nvPr>
            <p:ph sz="quarter" idx="10"/>
          </p:nvPr>
        </p:nvSpPr>
        <p:spPr>
          <a:xfrm>
            <a:off x="608012" y="2209800"/>
            <a:ext cx="10360501" cy="3680221"/>
          </a:xfrm>
        </p:spPr>
        <p:txBody>
          <a:bodyPr lIns="91440" tIns="45720" rIns="91440" bIns="45720" anchor="t"/>
          <a:lstStyle/>
          <a:p>
            <a:pPr marL="342900" indent="-342900"/>
            <a:r>
              <a:rPr lang="en-US">
                <a:latin typeface="Helvetica"/>
                <a:cs typeface="Helvetica"/>
              </a:rPr>
              <a:t>February 18</a:t>
            </a:r>
            <a:r>
              <a:rPr lang="en-US" baseline="30000">
                <a:latin typeface="Helvetica"/>
                <a:cs typeface="Helvetica"/>
              </a:rPr>
              <a:t>th</a:t>
            </a:r>
            <a:endParaRPr lang="en-US">
              <a:latin typeface="Helvetica"/>
              <a:cs typeface="Helvetica"/>
            </a:endParaRPr>
          </a:p>
          <a:p>
            <a:pPr marL="742950" lvl="1" indent="-285750">
              <a:buFont typeface="Courier New"/>
              <a:buChar char="o"/>
            </a:pPr>
            <a:r>
              <a:rPr lang="en-US" sz="2400">
                <a:latin typeface="Helvetica"/>
                <a:cs typeface="Helvetica"/>
              </a:rPr>
              <a:t>Microsoft Word: More Powerful Than You Think</a:t>
            </a:r>
          </a:p>
          <a:p>
            <a:pPr marL="342900" indent="-342900"/>
            <a:r>
              <a:rPr lang="en-US">
                <a:latin typeface="Helvetica"/>
                <a:cs typeface="Helvetica"/>
              </a:rPr>
              <a:t>March 18</a:t>
            </a:r>
            <a:r>
              <a:rPr lang="en-US" baseline="30000">
                <a:latin typeface="Helvetica"/>
                <a:cs typeface="Helvetica"/>
              </a:rPr>
              <a:t>th</a:t>
            </a:r>
            <a:endParaRPr lang="en-US">
              <a:latin typeface="Helvetica"/>
              <a:cs typeface="Helvetica"/>
            </a:endParaRPr>
          </a:p>
          <a:p>
            <a:pPr marL="742950" lvl="1" indent="-285750">
              <a:buFont typeface="Courier New"/>
              <a:buChar char="o"/>
            </a:pPr>
            <a:r>
              <a:rPr lang="en-US" sz="2400">
                <a:latin typeface="Helvetica"/>
                <a:cs typeface="Helvetica"/>
              </a:rPr>
              <a:t>Accessible PowerPoints</a:t>
            </a:r>
          </a:p>
          <a:p>
            <a:pPr marL="342900" indent="-342900"/>
            <a:r>
              <a:rPr lang="en-US">
                <a:latin typeface="Helvetica"/>
                <a:cs typeface="Helvetica"/>
              </a:rPr>
              <a:t>April 15</a:t>
            </a:r>
            <a:r>
              <a:rPr lang="en-US" baseline="30000">
                <a:latin typeface="Helvetica"/>
                <a:cs typeface="Helvetica"/>
              </a:rPr>
              <a:t>th</a:t>
            </a:r>
            <a:r>
              <a:rPr lang="en-US">
                <a:latin typeface="Helvetica"/>
                <a:cs typeface="Helvetica"/>
              </a:rPr>
              <a:t> </a:t>
            </a:r>
          </a:p>
          <a:p>
            <a:pPr marL="742950" lvl="1" indent="-285750">
              <a:buFont typeface="Courier New"/>
              <a:buChar char="o"/>
            </a:pPr>
            <a:r>
              <a:rPr lang="en-US" sz="2400">
                <a:latin typeface="Helvetica"/>
                <a:cs typeface="Helvetica"/>
              </a:rPr>
              <a:t>Accessible PDFs</a:t>
            </a:r>
          </a:p>
          <a:p>
            <a:pPr marL="0" indent="0">
              <a:buNone/>
            </a:pPr>
            <a:endParaRPr lang="en-US">
              <a:cs typeface="Helvetica"/>
            </a:endParaRPr>
          </a:p>
        </p:txBody>
      </p:sp>
    </p:spTree>
    <p:extLst>
      <p:ext uri="{BB962C8B-B14F-4D97-AF65-F5344CB8AC3E}">
        <p14:creationId xmlns:p14="http://schemas.microsoft.com/office/powerpoint/2010/main" val="1868058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A4CA3-0DBB-4C09-BE90-A35975A33BDA}"/>
              </a:ext>
            </a:extLst>
          </p:cNvPr>
          <p:cNvSpPr>
            <a:spLocks noGrp="1"/>
          </p:cNvSpPr>
          <p:nvPr>
            <p:ph type="ctrTitle"/>
          </p:nvPr>
        </p:nvSpPr>
        <p:spPr/>
        <p:txBody>
          <a:bodyPr/>
          <a:lstStyle/>
          <a:p>
            <a:r>
              <a:rPr lang="en-US"/>
              <a:t>Legal	</a:t>
            </a:r>
          </a:p>
        </p:txBody>
      </p:sp>
      <p:sp>
        <p:nvSpPr>
          <p:cNvPr id="3" name="Content Placeholder 2">
            <a:extLst>
              <a:ext uri="{FF2B5EF4-FFF2-40B4-BE49-F238E27FC236}">
                <a16:creationId xmlns:a16="http://schemas.microsoft.com/office/drawing/2014/main" id="{9544D9D7-663A-3CFA-BB1A-EF475DB95D9B}"/>
              </a:ext>
            </a:extLst>
          </p:cNvPr>
          <p:cNvSpPr>
            <a:spLocks noGrp="1"/>
          </p:cNvSpPr>
          <p:nvPr>
            <p:ph sz="quarter" idx="10"/>
          </p:nvPr>
        </p:nvSpPr>
        <p:spPr/>
        <p:txBody>
          <a:bodyPr lIns="91440" tIns="45720" rIns="91440" bIns="45720" anchor="t"/>
          <a:lstStyle/>
          <a:p>
            <a:pPr marL="342900" indent="-342900"/>
            <a:r>
              <a:rPr lang="en-US"/>
              <a:t>ADA (Americans with Disabilities Act)</a:t>
            </a:r>
          </a:p>
          <a:p>
            <a:pPr marL="742950" lvl="1" indent="-285750"/>
            <a:r>
              <a:rPr lang="en-US"/>
              <a:t>Prohibits discrimination with disabilities in various areas of public life</a:t>
            </a:r>
            <a:endParaRPr lang="en-US">
              <a:cs typeface="Helvetica" pitchFamily="2" charset="0"/>
            </a:endParaRPr>
          </a:p>
          <a:p>
            <a:pPr marL="342900" indent="-342900"/>
            <a:r>
              <a:rPr lang="en-US"/>
              <a:t>Section 508</a:t>
            </a:r>
            <a:endParaRPr lang="en-US">
              <a:cs typeface="Helvetica" pitchFamily="2" charset="0"/>
            </a:endParaRPr>
          </a:p>
          <a:p>
            <a:pPr marL="742950" lvl="1" indent="-285750"/>
            <a:r>
              <a:rPr lang="en-US"/>
              <a:t>Requires federal agencies to make their electronic and information technology accessible to people with disabilities</a:t>
            </a:r>
            <a:endParaRPr lang="en-US">
              <a:cs typeface="Helvetica" pitchFamily="2" charset="0"/>
            </a:endParaRPr>
          </a:p>
          <a:p>
            <a:pPr marL="342900" indent="-342900"/>
            <a:r>
              <a:rPr lang="en-US"/>
              <a:t>NYS Office of Information Technology Services</a:t>
            </a:r>
            <a:endParaRPr lang="en-US">
              <a:cs typeface="Helvetica" pitchFamily="2" charset="0"/>
            </a:endParaRPr>
          </a:p>
          <a:p>
            <a:pPr marL="742950" lvl="1" indent="-285750"/>
            <a:r>
              <a:rPr lang="en-US">
                <a:solidFill>
                  <a:schemeClr val="accent2"/>
                </a:solidFill>
                <a:latin typeface="Helvetica"/>
                <a:cs typeface="Helvetica"/>
                <a:hlinkClick r:id="rId2">
                  <a:extLst>
                    <a:ext uri="{A12FA001-AC4F-418D-AE19-62706E023703}">
                      <ahyp:hlinkClr xmlns:ahyp="http://schemas.microsoft.com/office/drawing/2018/hyperlinkcolor" val="tx"/>
                    </a:ext>
                  </a:extLst>
                </a:hlinkClick>
              </a:rPr>
              <a:t>Accessibility of Information Communication Technology</a:t>
            </a:r>
          </a:p>
        </p:txBody>
      </p:sp>
    </p:spTree>
    <p:extLst>
      <p:ext uri="{BB962C8B-B14F-4D97-AF65-F5344CB8AC3E}">
        <p14:creationId xmlns:p14="http://schemas.microsoft.com/office/powerpoint/2010/main" val="1340359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99133-3064-4D1F-F4D2-B647ABCDAE55}"/>
              </a:ext>
            </a:extLst>
          </p:cNvPr>
          <p:cNvSpPr>
            <a:spLocks noGrp="1"/>
          </p:cNvSpPr>
          <p:nvPr>
            <p:ph type="ctrTitle"/>
          </p:nvPr>
        </p:nvSpPr>
        <p:spPr/>
        <p:txBody>
          <a:bodyPr/>
          <a:lstStyle/>
          <a:p>
            <a:r>
              <a:rPr lang="en-US"/>
              <a:t>Types of Disabilities</a:t>
            </a:r>
          </a:p>
        </p:txBody>
      </p:sp>
      <p:sp>
        <p:nvSpPr>
          <p:cNvPr id="3" name="Content Placeholder 2">
            <a:extLst>
              <a:ext uri="{FF2B5EF4-FFF2-40B4-BE49-F238E27FC236}">
                <a16:creationId xmlns:a16="http://schemas.microsoft.com/office/drawing/2014/main" id="{91C6FE3E-8C78-BF82-1707-0512277F9A7A}"/>
              </a:ext>
              <a:ext uri="{C183D7F6-B498-43B3-948B-1728B52AA6E4}">
                <adec:decorative xmlns:adec="http://schemas.microsoft.com/office/drawing/2017/decorative" val="1"/>
              </a:ext>
            </a:extLst>
          </p:cNvPr>
          <p:cNvSpPr>
            <a:spLocks noGrp="1"/>
          </p:cNvSpPr>
          <p:nvPr>
            <p:ph sz="quarter" idx="10"/>
          </p:nvPr>
        </p:nvSpPr>
        <p:spPr>
          <a:xfrm>
            <a:off x="839311" y="2362200"/>
            <a:ext cx="10360501" cy="3733800"/>
          </a:xfrm>
        </p:spPr>
        <p:txBody>
          <a:bodyPr/>
          <a:lstStyle/>
          <a:p>
            <a:pPr marL="0" indent="0">
              <a:spcAft>
                <a:spcPts val="600"/>
              </a:spcAft>
              <a:buNone/>
            </a:pPr>
            <a:r>
              <a:rPr lang="en-US"/>
              <a:t>	</a:t>
            </a:r>
          </a:p>
          <a:p>
            <a:pPr marL="0" indent="0">
              <a:spcAft>
                <a:spcPts val="600"/>
              </a:spcAft>
              <a:buNone/>
            </a:pPr>
            <a:r>
              <a:rPr lang="en-US"/>
              <a:t>	</a:t>
            </a:r>
          </a:p>
          <a:p>
            <a:pPr marL="0" indent="0">
              <a:spcAft>
                <a:spcPts val="600"/>
              </a:spcAft>
              <a:buNone/>
            </a:pPr>
            <a:endParaRPr lang="en-US"/>
          </a:p>
        </p:txBody>
      </p:sp>
      <p:sp>
        <p:nvSpPr>
          <p:cNvPr id="5" name="TextBox 4">
            <a:extLst>
              <a:ext uri="{FF2B5EF4-FFF2-40B4-BE49-F238E27FC236}">
                <a16:creationId xmlns:a16="http://schemas.microsoft.com/office/drawing/2014/main" id="{B051E1AF-3D95-77C6-9718-418D1DB66921}"/>
              </a:ext>
            </a:extLst>
          </p:cNvPr>
          <p:cNvSpPr txBox="1"/>
          <p:nvPr/>
        </p:nvSpPr>
        <p:spPr>
          <a:xfrm>
            <a:off x="1363986" y="2389111"/>
            <a:ext cx="914400" cy="461665"/>
          </a:xfrm>
          <a:prstGeom prst="rect">
            <a:avLst/>
          </a:prstGeom>
          <a:noFill/>
        </p:spPr>
        <p:txBody>
          <a:bodyPr wrap="square" rtlCol="0">
            <a:spAutoFit/>
          </a:bodyPr>
          <a:lstStyle/>
          <a:p>
            <a:r>
              <a:rPr lang="en-US">
                <a:solidFill>
                  <a:schemeClr val="accent6">
                    <a:lumMod val="50000"/>
                  </a:schemeClr>
                </a:solidFill>
              </a:rPr>
              <a:t>Blind</a:t>
            </a:r>
          </a:p>
        </p:txBody>
      </p:sp>
      <p:sp>
        <p:nvSpPr>
          <p:cNvPr id="6" name="TextBox 5">
            <a:extLst>
              <a:ext uri="{FF2B5EF4-FFF2-40B4-BE49-F238E27FC236}">
                <a16:creationId xmlns:a16="http://schemas.microsoft.com/office/drawing/2014/main" id="{D83AA422-08A6-8C59-6B17-CF68E0B9DAF2}"/>
              </a:ext>
            </a:extLst>
          </p:cNvPr>
          <p:cNvSpPr txBox="1"/>
          <p:nvPr/>
        </p:nvSpPr>
        <p:spPr>
          <a:xfrm>
            <a:off x="8532812" y="2428334"/>
            <a:ext cx="1676400" cy="461665"/>
          </a:xfrm>
          <a:prstGeom prst="rect">
            <a:avLst/>
          </a:prstGeom>
          <a:noFill/>
        </p:spPr>
        <p:txBody>
          <a:bodyPr wrap="square" rtlCol="0">
            <a:spAutoFit/>
          </a:bodyPr>
          <a:lstStyle/>
          <a:p>
            <a:r>
              <a:rPr lang="en-US">
                <a:solidFill>
                  <a:schemeClr val="accent6">
                    <a:lumMod val="50000"/>
                  </a:schemeClr>
                </a:solidFill>
              </a:rPr>
              <a:t>Low Vision</a:t>
            </a:r>
          </a:p>
        </p:txBody>
      </p:sp>
      <p:sp>
        <p:nvSpPr>
          <p:cNvPr id="8" name="TextBox 7">
            <a:extLst>
              <a:ext uri="{FF2B5EF4-FFF2-40B4-BE49-F238E27FC236}">
                <a16:creationId xmlns:a16="http://schemas.microsoft.com/office/drawing/2014/main" id="{D0B008AB-C76D-9A58-1DA6-512EDB4E8C9F}"/>
              </a:ext>
            </a:extLst>
          </p:cNvPr>
          <p:cNvSpPr txBox="1"/>
          <p:nvPr/>
        </p:nvSpPr>
        <p:spPr>
          <a:xfrm>
            <a:off x="4799012" y="2393610"/>
            <a:ext cx="1676400" cy="461665"/>
          </a:xfrm>
          <a:prstGeom prst="rect">
            <a:avLst/>
          </a:prstGeom>
          <a:noFill/>
        </p:spPr>
        <p:txBody>
          <a:bodyPr wrap="square" rtlCol="0">
            <a:spAutoFit/>
          </a:bodyPr>
          <a:lstStyle/>
          <a:p>
            <a:r>
              <a:rPr lang="en-US">
                <a:solidFill>
                  <a:schemeClr val="accent6">
                    <a:lumMod val="50000"/>
                  </a:schemeClr>
                </a:solidFill>
              </a:rPr>
              <a:t>Color Blind</a:t>
            </a:r>
          </a:p>
        </p:txBody>
      </p:sp>
      <p:sp>
        <p:nvSpPr>
          <p:cNvPr id="9" name="TextBox 8">
            <a:extLst>
              <a:ext uri="{FF2B5EF4-FFF2-40B4-BE49-F238E27FC236}">
                <a16:creationId xmlns:a16="http://schemas.microsoft.com/office/drawing/2014/main" id="{977A60FA-0C0E-F6E0-CB9A-B3200BFE0E32}"/>
              </a:ext>
            </a:extLst>
          </p:cNvPr>
          <p:cNvSpPr txBox="1"/>
          <p:nvPr/>
        </p:nvSpPr>
        <p:spPr>
          <a:xfrm>
            <a:off x="1363986" y="3717180"/>
            <a:ext cx="914400" cy="461665"/>
          </a:xfrm>
          <a:prstGeom prst="rect">
            <a:avLst/>
          </a:prstGeom>
          <a:noFill/>
        </p:spPr>
        <p:txBody>
          <a:bodyPr wrap="square" rtlCol="0">
            <a:spAutoFit/>
          </a:bodyPr>
          <a:lstStyle/>
          <a:p>
            <a:r>
              <a:rPr lang="en-US">
                <a:solidFill>
                  <a:schemeClr val="accent6">
                    <a:lumMod val="50000"/>
                  </a:schemeClr>
                </a:solidFill>
              </a:rPr>
              <a:t>Deaf</a:t>
            </a:r>
          </a:p>
        </p:txBody>
      </p:sp>
      <p:sp>
        <p:nvSpPr>
          <p:cNvPr id="10" name="TextBox 9">
            <a:extLst>
              <a:ext uri="{FF2B5EF4-FFF2-40B4-BE49-F238E27FC236}">
                <a16:creationId xmlns:a16="http://schemas.microsoft.com/office/drawing/2014/main" id="{4C29B00B-C82A-8E2A-AF65-CF6CA2CFABCF}"/>
              </a:ext>
            </a:extLst>
          </p:cNvPr>
          <p:cNvSpPr txBox="1"/>
          <p:nvPr/>
        </p:nvSpPr>
        <p:spPr>
          <a:xfrm>
            <a:off x="4799012" y="3635030"/>
            <a:ext cx="1676400" cy="461665"/>
          </a:xfrm>
          <a:prstGeom prst="rect">
            <a:avLst/>
          </a:prstGeom>
          <a:noFill/>
        </p:spPr>
        <p:txBody>
          <a:bodyPr wrap="square" rtlCol="0">
            <a:spAutoFit/>
          </a:bodyPr>
          <a:lstStyle/>
          <a:p>
            <a:r>
              <a:rPr lang="en-US">
                <a:solidFill>
                  <a:schemeClr val="accent6">
                    <a:lumMod val="50000"/>
                  </a:schemeClr>
                </a:solidFill>
              </a:rPr>
              <a:t>Deafblind</a:t>
            </a:r>
          </a:p>
        </p:txBody>
      </p:sp>
      <p:sp>
        <p:nvSpPr>
          <p:cNvPr id="11" name="TextBox 10">
            <a:extLst>
              <a:ext uri="{FF2B5EF4-FFF2-40B4-BE49-F238E27FC236}">
                <a16:creationId xmlns:a16="http://schemas.microsoft.com/office/drawing/2014/main" id="{318C0B32-B5F5-67DB-9441-889D57571BC0}"/>
              </a:ext>
            </a:extLst>
          </p:cNvPr>
          <p:cNvSpPr txBox="1"/>
          <p:nvPr/>
        </p:nvSpPr>
        <p:spPr>
          <a:xfrm>
            <a:off x="6512622" y="4408508"/>
            <a:ext cx="2514600" cy="461665"/>
          </a:xfrm>
          <a:prstGeom prst="rect">
            <a:avLst/>
          </a:prstGeom>
          <a:noFill/>
        </p:spPr>
        <p:txBody>
          <a:bodyPr wrap="square" rtlCol="0">
            <a:spAutoFit/>
          </a:bodyPr>
          <a:lstStyle/>
          <a:p>
            <a:r>
              <a:rPr lang="en-US">
                <a:solidFill>
                  <a:schemeClr val="accent6">
                    <a:lumMod val="50000"/>
                  </a:schemeClr>
                </a:solidFill>
              </a:rPr>
              <a:t>Motor Disabilities</a:t>
            </a:r>
          </a:p>
        </p:txBody>
      </p:sp>
      <p:sp>
        <p:nvSpPr>
          <p:cNvPr id="12" name="TextBox 11">
            <a:extLst>
              <a:ext uri="{FF2B5EF4-FFF2-40B4-BE49-F238E27FC236}">
                <a16:creationId xmlns:a16="http://schemas.microsoft.com/office/drawing/2014/main" id="{C008180C-DEA6-7214-B707-453120ACD894}"/>
              </a:ext>
            </a:extLst>
          </p:cNvPr>
          <p:cNvSpPr txBox="1"/>
          <p:nvPr/>
        </p:nvSpPr>
        <p:spPr>
          <a:xfrm>
            <a:off x="6094412" y="3015621"/>
            <a:ext cx="2965774" cy="461665"/>
          </a:xfrm>
          <a:prstGeom prst="rect">
            <a:avLst/>
          </a:prstGeom>
          <a:noFill/>
        </p:spPr>
        <p:txBody>
          <a:bodyPr wrap="square" rtlCol="0">
            <a:spAutoFit/>
          </a:bodyPr>
          <a:lstStyle/>
          <a:p>
            <a:r>
              <a:rPr lang="en-US">
                <a:solidFill>
                  <a:schemeClr val="accent6">
                    <a:lumMod val="50000"/>
                  </a:schemeClr>
                </a:solidFill>
              </a:rPr>
              <a:t>Speech Disabilities</a:t>
            </a:r>
          </a:p>
        </p:txBody>
      </p:sp>
      <p:sp>
        <p:nvSpPr>
          <p:cNvPr id="13" name="TextBox 12">
            <a:extLst>
              <a:ext uri="{FF2B5EF4-FFF2-40B4-BE49-F238E27FC236}">
                <a16:creationId xmlns:a16="http://schemas.microsoft.com/office/drawing/2014/main" id="{C7722596-D61D-5189-C850-2E1D6DF81248}"/>
              </a:ext>
            </a:extLst>
          </p:cNvPr>
          <p:cNvSpPr txBox="1"/>
          <p:nvPr/>
        </p:nvSpPr>
        <p:spPr>
          <a:xfrm>
            <a:off x="1971951" y="3076204"/>
            <a:ext cx="2965774" cy="461665"/>
          </a:xfrm>
          <a:prstGeom prst="rect">
            <a:avLst/>
          </a:prstGeom>
          <a:noFill/>
        </p:spPr>
        <p:txBody>
          <a:bodyPr wrap="square" rtlCol="0">
            <a:spAutoFit/>
          </a:bodyPr>
          <a:lstStyle/>
          <a:p>
            <a:r>
              <a:rPr lang="en-US">
                <a:solidFill>
                  <a:schemeClr val="accent6">
                    <a:lumMod val="50000"/>
                  </a:schemeClr>
                </a:solidFill>
              </a:rPr>
              <a:t>Cognitive Disabilities</a:t>
            </a:r>
          </a:p>
        </p:txBody>
      </p:sp>
      <p:sp>
        <p:nvSpPr>
          <p:cNvPr id="14" name="TextBox 13">
            <a:extLst>
              <a:ext uri="{FF2B5EF4-FFF2-40B4-BE49-F238E27FC236}">
                <a16:creationId xmlns:a16="http://schemas.microsoft.com/office/drawing/2014/main" id="{AAF99F2F-DC30-62DA-1777-0E55468F1B86}"/>
              </a:ext>
            </a:extLst>
          </p:cNvPr>
          <p:cNvSpPr txBox="1"/>
          <p:nvPr/>
        </p:nvSpPr>
        <p:spPr>
          <a:xfrm>
            <a:off x="1853288" y="4351055"/>
            <a:ext cx="3203099" cy="461665"/>
          </a:xfrm>
          <a:prstGeom prst="rect">
            <a:avLst/>
          </a:prstGeom>
          <a:noFill/>
        </p:spPr>
        <p:txBody>
          <a:bodyPr wrap="square" rtlCol="0">
            <a:spAutoFit/>
          </a:bodyPr>
          <a:lstStyle/>
          <a:p>
            <a:r>
              <a:rPr lang="en-US">
                <a:solidFill>
                  <a:schemeClr val="accent6">
                    <a:lumMod val="50000"/>
                  </a:schemeClr>
                </a:solidFill>
              </a:rPr>
              <a:t>Reading Disabilities</a:t>
            </a:r>
          </a:p>
        </p:txBody>
      </p:sp>
      <p:sp>
        <p:nvSpPr>
          <p:cNvPr id="15" name="TextBox 14">
            <a:extLst>
              <a:ext uri="{FF2B5EF4-FFF2-40B4-BE49-F238E27FC236}">
                <a16:creationId xmlns:a16="http://schemas.microsoft.com/office/drawing/2014/main" id="{FCA8BB33-ED5D-6713-81FB-CBA7121195C3}"/>
              </a:ext>
            </a:extLst>
          </p:cNvPr>
          <p:cNvSpPr txBox="1"/>
          <p:nvPr/>
        </p:nvSpPr>
        <p:spPr>
          <a:xfrm>
            <a:off x="8508812" y="3635030"/>
            <a:ext cx="1676400" cy="461665"/>
          </a:xfrm>
          <a:prstGeom prst="rect">
            <a:avLst/>
          </a:prstGeom>
          <a:noFill/>
        </p:spPr>
        <p:txBody>
          <a:bodyPr wrap="square" rtlCol="0">
            <a:spAutoFit/>
          </a:bodyPr>
          <a:lstStyle/>
          <a:p>
            <a:r>
              <a:rPr lang="en-US">
                <a:solidFill>
                  <a:schemeClr val="accent6">
                    <a:lumMod val="50000"/>
                  </a:schemeClr>
                </a:solidFill>
              </a:rPr>
              <a:t>Seizures</a:t>
            </a:r>
          </a:p>
        </p:txBody>
      </p:sp>
      <p:sp>
        <p:nvSpPr>
          <p:cNvPr id="16" name="TextBox 15">
            <a:extLst>
              <a:ext uri="{FF2B5EF4-FFF2-40B4-BE49-F238E27FC236}">
                <a16:creationId xmlns:a16="http://schemas.microsoft.com/office/drawing/2014/main" id="{66E34D43-E051-BEF6-055F-6516085C6CC0}"/>
              </a:ext>
            </a:extLst>
          </p:cNvPr>
          <p:cNvSpPr txBox="1"/>
          <p:nvPr/>
        </p:nvSpPr>
        <p:spPr>
          <a:xfrm>
            <a:off x="4189412" y="5060638"/>
            <a:ext cx="2706451" cy="461665"/>
          </a:xfrm>
          <a:prstGeom prst="rect">
            <a:avLst/>
          </a:prstGeom>
          <a:noFill/>
        </p:spPr>
        <p:txBody>
          <a:bodyPr wrap="square" rtlCol="0">
            <a:spAutoFit/>
          </a:bodyPr>
          <a:lstStyle/>
          <a:p>
            <a:r>
              <a:rPr lang="en-US">
                <a:solidFill>
                  <a:schemeClr val="accent6">
                    <a:lumMod val="50000"/>
                  </a:schemeClr>
                </a:solidFill>
              </a:rPr>
              <a:t>Multiple Disabilities</a:t>
            </a:r>
          </a:p>
        </p:txBody>
      </p:sp>
    </p:spTree>
    <p:extLst>
      <p:ext uri="{BB962C8B-B14F-4D97-AF65-F5344CB8AC3E}">
        <p14:creationId xmlns:p14="http://schemas.microsoft.com/office/powerpoint/2010/main" val="98887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580">
                                          <p:stCondLst>
                                            <p:cond delay="0"/>
                                          </p:stCondLst>
                                        </p:cTn>
                                        <p:tgtEl>
                                          <p:spTgt spid="3">
                                            <p:txEl>
                                              <p:pRg st="1" end="1"/>
                                            </p:txEl>
                                          </p:spTgt>
                                        </p:tgtEl>
                                      </p:cBhvr>
                                    </p:animEffect>
                                    <p:anim calcmode="lin" valueType="num">
                                      <p:cBhvr>
                                        <p:cTn id="12"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1" end="1"/>
                                            </p:txEl>
                                          </p:spTgt>
                                        </p:tgtEl>
                                      </p:cBhvr>
                                      <p:to x="100000" y="60000"/>
                                    </p:animScale>
                                    <p:animScale>
                                      <p:cBhvr>
                                        <p:cTn id="18" dur="166" decel="50000">
                                          <p:stCondLst>
                                            <p:cond delay="676"/>
                                          </p:stCondLst>
                                        </p:cTn>
                                        <p:tgtEl>
                                          <p:spTgt spid="3">
                                            <p:txEl>
                                              <p:pRg st="1" end="1"/>
                                            </p:txEl>
                                          </p:spTgt>
                                        </p:tgtEl>
                                      </p:cBhvr>
                                      <p:to x="100000" y="100000"/>
                                    </p:animScale>
                                    <p:animScale>
                                      <p:cBhvr>
                                        <p:cTn id="19" dur="26">
                                          <p:stCondLst>
                                            <p:cond delay="1312"/>
                                          </p:stCondLst>
                                        </p:cTn>
                                        <p:tgtEl>
                                          <p:spTgt spid="3">
                                            <p:txEl>
                                              <p:pRg st="1" end="1"/>
                                            </p:txEl>
                                          </p:spTgt>
                                        </p:tgtEl>
                                      </p:cBhvr>
                                      <p:to x="100000" y="80000"/>
                                    </p:animScale>
                                    <p:animScale>
                                      <p:cBhvr>
                                        <p:cTn id="20" dur="166" decel="50000">
                                          <p:stCondLst>
                                            <p:cond delay="1338"/>
                                          </p:stCondLst>
                                        </p:cTn>
                                        <p:tgtEl>
                                          <p:spTgt spid="3">
                                            <p:txEl>
                                              <p:pRg st="1" end="1"/>
                                            </p:txEl>
                                          </p:spTgt>
                                        </p:tgtEl>
                                      </p:cBhvr>
                                      <p:to x="100000" y="100000"/>
                                    </p:animScale>
                                    <p:animScale>
                                      <p:cBhvr>
                                        <p:cTn id="21" dur="26">
                                          <p:stCondLst>
                                            <p:cond delay="1642"/>
                                          </p:stCondLst>
                                        </p:cTn>
                                        <p:tgtEl>
                                          <p:spTgt spid="3">
                                            <p:txEl>
                                              <p:pRg st="1" end="1"/>
                                            </p:txEl>
                                          </p:spTgt>
                                        </p:tgtEl>
                                      </p:cBhvr>
                                      <p:to x="100000" y="90000"/>
                                    </p:animScale>
                                    <p:animScale>
                                      <p:cBhvr>
                                        <p:cTn id="22" dur="166" decel="50000">
                                          <p:stCondLst>
                                            <p:cond delay="1668"/>
                                          </p:stCondLst>
                                        </p:cTn>
                                        <p:tgtEl>
                                          <p:spTgt spid="3">
                                            <p:txEl>
                                              <p:pRg st="1" end="1"/>
                                            </p:txEl>
                                          </p:spTgt>
                                        </p:tgtEl>
                                      </p:cBhvr>
                                      <p:to x="100000" y="100000"/>
                                    </p:animScale>
                                    <p:animScale>
                                      <p:cBhvr>
                                        <p:cTn id="23" dur="26">
                                          <p:stCondLst>
                                            <p:cond delay="1808"/>
                                          </p:stCondLst>
                                        </p:cTn>
                                        <p:tgtEl>
                                          <p:spTgt spid="3">
                                            <p:txEl>
                                              <p:pRg st="1" end="1"/>
                                            </p:txEl>
                                          </p:spTgt>
                                        </p:tgtEl>
                                      </p:cBhvr>
                                      <p:to x="100000" y="95000"/>
                                    </p:animScale>
                                    <p:animScale>
                                      <p:cBhvr>
                                        <p:cTn id="24" dur="166" decel="50000">
                                          <p:stCondLst>
                                            <p:cond delay="1834"/>
                                          </p:stCondLst>
                                        </p:cTn>
                                        <p:tgtEl>
                                          <p:spTgt spid="3">
                                            <p:txEl>
                                              <p:pRg st="1" end="1"/>
                                            </p:txEl>
                                          </p:spTgt>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p:cTn id="4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8">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500" fill="hold"/>
                                        <p:tgtEl>
                                          <p:spTgt spid="13"/>
                                        </p:tgtEl>
                                        <p:attrNameLst>
                                          <p:attrName>ppt_w</p:attrName>
                                        </p:attrNameLst>
                                      </p:cBhvr>
                                      <p:tavLst>
                                        <p:tav tm="0">
                                          <p:val>
                                            <p:fltVal val="0"/>
                                          </p:val>
                                        </p:tav>
                                        <p:tav tm="100000">
                                          <p:val>
                                            <p:strVal val="#ppt_w"/>
                                          </p:val>
                                        </p:tav>
                                      </p:tavLst>
                                    </p:anim>
                                    <p:anim calcmode="lin" valueType="num">
                                      <p:cBhvr>
                                        <p:cTn id="55" dur="500" fill="hold"/>
                                        <p:tgtEl>
                                          <p:spTgt spid="13"/>
                                        </p:tgtEl>
                                        <p:attrNameLst>
                                          <p:attrName>ppt_h</p:attrName>
                                        </p:attrNameLst>
                                      </p:cBhvr>
                                      <p:tavLst>
                                        <p:tav tm="0">
                                          <p:val>
                                            <p:fltVal val="0"/>
                                          </p:val>
                                        </p:tav>
                                        <p:tav tm="100000">
                                          <p:val>
                                            <p:strVal val="#ppt_h"/>
                                          </p:val>
                                        </p:tav>
                                      </p:tavLst>
                                    </p:anim>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ppt_w</p:attrName>
                                        </p:attrNameLst>
                                      </p:cBhvr>
                                      <p:tavLst>
                                        <p:tav tm="0">
                                          <p:val>
                                            <p:fltVal val="0"/>
                                          </p:val>
                                        </p:tav>
                                        <p:tav tm="100000">
                                          <p:val>
                                            <p:strVal val="#ppt_w"/>
                                          </p:val>
                                        </p:tav>
                                      </p:tavLst>
                                    </p:anim>
                                    <p:anim calcmode="lin" valueType="num">
                                      <p:cBhvr>
                                        <p:cTn id="69" dur="500" fill="hold"/>
                                        <p:tgtEl>
                                          <p:spTgt spid="9"/>
                                        </p:tgtEl>
                                        <p:attrNameLst>
                                          <p:attrName>ppt_h</p:attrName>
                                        </p:attrNameLst>
                                      </p:cBhvr>
                                      <p:tavLst>
                                        <p:tav tm="0">
                                          <p:val>
                                            <p:fltVal val="0"/>
                                          </p:val>
                                        </p:tav>
                                        <p:tav tm="100000">
                                          <p:val>
                                            <p:strVal val="#ppt_h"/>
                                          </p:val>
                                        </p:tav>
                                      </p:tavLst>
                                    </p:anim>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animEffect transition="in" filter="fade">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fltVal val="0"/>
                                          </p:val>
                                        </p:tav>
                                        <p:tav tm="100000">
                                          <p:val>
                                            <p:strVal val="#ppt_h"/>
                                          </p:val>
                                        </p:tav>
                                      </p:tavLst>
                                    </p:anim>
                                    <p:animEffect transition="in" filter="fade">
                                      <p:cBhvr>
                                        <p:cTn id="84" dur="500"/>
                                        <p:tgtEl>
                                          <p:spTgt spid="15"/>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shot of accessibility issues in a document in blackboard">
            <a:extLst>
              <a:ext uri="{FF2B5EF4-FFF2-40B4-BE49-F238E27FC236}">
                <a16:creationId xmlns:a16="http://schemas.microsoft.com/office/drawing/2014/main" id="{6DFE7823-FE22-3D6B-9638-31BFB18590C8}"/>
              </a:ext>
            </a:extLst>
          </p:cNvPr>
          <p:cNvPicPr>
            <a:picLocks noChangeAspect="1"/>
          </p:cNvPicPr>
          <p:nvPr/>
        </p:nvPicPr>
        <p:blipFill>
          <a:blip r:embed="rId3"/>
          <a:srcRect l="6864" t="8890" b="3320"/>
          <a:stretch/>
        </p:blipFill>
        <p:spPr>
          <a:xfrm>
            <a:off x="4646612" y="2514600"/>
            <a:ext cx="7313613" cy="3878230"/>
          </a:xfrm>
          <a:prstGeom prst="rect">
            <a:avLst/>
          </a:prstGeom>
        </p:spPr>
      </p:pic>
      <p:sp>
        <p:nvSpPr>
          <p:cNvPr id="2" name="Title 1">
            <a:extLst>
              <a:ext uri="{FF2B5EF4-FFF2-40B4-BE49-F238E27FC236}">
                <a16:creationId xmlns:a16="http://schemas.microsoft.com/office/drawing/2014/main" id="{F0225116-C41B-1E5E-9822-8C84844AEA9A}"/>
              </a:ext>
            </a:extLst>
          </p:cNvPr>
          <p:cNvSpPr>
            <a:spLocks noGrp="1"/>
          </p:cNvSpPr>
          <p:nvPr>
            <p:ph type="ctrTitle"/>
          </p:nvPr>
        </p:nvSpPr>
        <p:spPr/>
        <p:txBody>
          <a:bodyPr/>
          <a:lstStyle/>
          <a:p>
            <a:r>
              <a:rPr lang="en-US"/>
              <a:t>Inaccessible Doc in Blackboard</a:t>
            </a:r>
          </a:p>
        </p:txBody>
      </p:sp>
      <p:pic>
        <p:nvPicPr>
          <p:cNvPr id="5" name="Content Placeholder 4" descr="Screenshot of an inaccessible document in blackboard">
            <a:extLst>
              <a:ext uri="{FF2B5EF4-FFF2-40B4-BE49-F238E27FC236}">
                <a16:creationId xmlns:a16="http://schemas.microsoft.com/office/drawing/2014/main" id="{93F66983-5FB9-93F9-16CD-51C1C9E5948F}"/>
              </a:ext>
            </a:extLst>
          </p:cNvPr>
          <p:cNvPicPr>
            <a:picLocks noGrp="1" noChangeAspect="1"/>
          </p:cNvPicPr>
          <p:nvPr>
            <p:ph sz="quarter" idx="10"/>
          </p:nvPr>
        </p:nvPicPr>
        <p:blipFill>
          <a:blip r:embed="rId4"/>
          <a:srcRect l="5253" t="8163" b="4082"/>
          <a:stretch/>
        </p:blipFill>
        <p:spPr>
          <a:xfrm>
            <a:off x="379412" y="1774822"/>
            <a:ext cx="6142888" cy="3200400"/>
          </a:xfrm>
        </p:spPr>
      </p:pic>
      <p:sp>
        <p:nvSpPr>
          <p:cNvPr id="6" name="Oval 5">
            <a:extLst>
              <a:ext uri="{FF2B5EF4-FFF2-40B4-BE49-F238E27FC236}">
                <a16:creationId xmlns:a16="http://schemas.microsoft.com/office/drawing/2014/main" id="{CBEB80A4-5A8C-2A4B-470C-821BC1AD6CA2}"/>
              </a:ext>
              <a:ext uri="{C183D7F6-B498-43B3-948B-1728B52AA6E4}">
                <adec:decorative xmlns:adec="http://schemas.microsoft.com/office/drawing/2017/decorative" val="1"/>
              </a:ext>
            </a:extLst>
          </p:cNvPr>
          <p:cNvSpPr/>
          <p:nvPr/>
        </p:nvSpPr>
        <p:spPr bwMode="auto">
          <a:xfrm>
            <a:off x="5027612" y="2555872"/>
            <a:ext cx="533400" cy="568328"/>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Oval 8">
            <a:extLst>
              <a:ext uri="{FF2B5EF4-FFF2-40B4-BE49-F238E27FC236}">
                <a16:creationId xmlns:a16="http://schemas.microsoft.com/office/drawing/2014/main" id="{71DC1402-384D-EF2B-213E-DFC8A18AE95E}"/>
              </a:ext>
              <a:ext uri="{C183D7F6-B498-43B3-948B-1728B52AA6E4}">
                <adec:decorative xmlns:adec="http://schemas.microsoft.com/office/drawing/2017/decorative" val="1"/>
              </a:ext>
            </a:extLst>
          </p:cNvPr>
          <p:cNvSpPr/>
          <p:nvPr/>
        </p:nvSpPr>
        <p:spPr bwMode="auto">
          <a:xfrm>
            <a:off x="10985373" y="3222622"/>
            <a:ext cx="974852" cy="568328"/>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9402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401F3-55D4-2E59-BB94-9D9562C679BD}"/>
              </a:ext>
            </a:extLst>
          </p:cNvPr>
          <p:cNvSpPr>
            <a:spLocks noGrp="1"/>
          </p:cNvSpPr>
          <p:nvPr>
            <p:ph type="ctrTitle"/>
          </p:nvPr>
        </p:nvSpPr>
        <p:spPr/>
        <p:txBody>
          <a:bodyPr/>
          <a:lstStyle/>
          <a:p>
            <a:r>
              <a:rPr lang="en-US"/>
              <a:t>Title and Headings</a:t>
            </a:r>
          </a:p>
        </p:txBody>
      </p:sp>
      <p:sp>
        <p:nvSpPr>
          <p:cNvPr id="3" name="Content Placeholder 2">
            <a:extLst>
              <a:ext uri="{FF2B5EF4-FFF2-40B4-BE49-F238E27FC236}">
                <a16:creationId xmlns:a16="http://schemas.microsoft.com/office/drawing/2014/main" id="{929684C8-DA10-6070-9DE7-A1B3FF126706}"/>
              </a:ext>
            </a:extLst>
          </p:cNvPr>
          <p:cNvSpPr>
            <a:spLocks noGrp="1"/>
          </p:cNvSpPr>
          <p:nvPr>
            <p:ph sz="quarter" idx="10"/>
          </p:nvPr>
        </p:nvSpPr>
        <p:spPr/>
        <p:txBody>
          <a:bodyPr/>
          <a:lstStyle/>
          <a:p>
            <a:r>
              <a:rPr lang="en-US"/>
              <a:t>Add a unique title to your document that matches the content</a:t>
            </a:r>
          </a:p>
          <a:p>
            <a:r>
              <a:rPr lang="en-US"/>
              <a:t>Use one H1 heading level for title of the document</a:t>
            </a:r>
          </a:p>
          <a:p>
            <a:r>
              <a:rPr lang="en-US"/>
              <a:t>Always use headings in order from H1 through H6</a:t>
            </a:r>
          </a:p>
          <a:p>
            <a:r>
              <a:rPr lang="en-US"/>
              <a:t>Modify heading styles to present the desired visual presentation</a:t>
            </a:r>
          </a:p>
          <a:p>
            <a:r>
              <a:rPr lang="en-US"/>
              <a:t>Heading can be nested</a:t>
            </a:r>
          </a:p>
          <a:p>
            <a:r>
              <a:rPr lang="en-US"/>
              <a:t>Do not skip a heading level</a:t>
            </a:r>
          </a:p>
        </p:txBody>
      </p:sp>
    </p:spTree>
    <p:extLst>
      <p:ext uri="{BB962C8B-B14F-4D97-AF65-F5344CB8AC3E}">
        <p14:creationId xmlns:p14="http://schemas.microsoft.com/office/powerpoint/2010/main" val="1004643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35CB-20EA-2F9F-D1BC-5D1EC1BC62FB}"/>
              </a:ext>
            </a:extLst>
          </p:cNvPr>
          <p:cNvSpPr>
            <a:spLocks noGrp="1"/>
          </p:cNvSpPr>
          <p:nvPr>
            <p:ph type="ctrTitle"/>
          </p:nvPr>
        </p:nvSpPr>
        <p:spPr/>
        <p:txBody>
          <a:bodyPr/>
          <a:lstStyle/>
          <a:p>
            <a:r>
              <a:rPr lang="en-US"/>
              <a:t>Color Contrast</a:t>
            </a:r>
          </a:p>
        </p:txBody>
      </p:sp>
      <p:sp>
        <p:nvSpPr>
          <p:cNvPr id="3" name="Content Placeholder 2">
            <a:extLst>
              <a:ext uri="{FF2B5EF4-FFF2-40B4-BE49-F238E27FC236}">
                <a16:creationId xmlns:a16="http://schemas.microsoft.com/office/drawing/2014/main" id="{99317059-ACBD-7A18-789F-670F300D7556}"/>
              </a:ext>
            </a:extLst>
          </p:cNvPr>
          <p:cNvSpPr>
            <a:spLocks noGrp="1"/>
          </p:cNvSpPr>
          <p:nvPr>
            <p:ph sz="quarter" idx="10"/>
          </p:nvPr>
        </p:nvSpPr>
        <p:spPr/>
        <p:txBody>
          <a:bodyPr/>
          <a:lstStyle/>
          <a:p>
            <a:r>
              <a:rPr lang="en-US"/>
              <a:t>Choose high contrast between text and the background</a:t>
            </a:r>
          </a:p>
          <a:p>
            <a:r>
              <a:rPr lang="en-US"/>
              <a:t>Color Combinations to avoid: </a:t>
            </a:r>
          </a:p>
          <a:p>
            <a:pPr lvl="1"/>
            <a:r>
              <a:rPr lang="en-US"/>
              <a:t>Green and red</a:t>
            </a:r>
          </a:p>
          <a:p>
            <a:pPr lvl="1"/>
            <a:r>
              <a:rPr lang="en-US"/>
              <a:t>Blue and yellow</a:t>
            </a:r>
          </a:p>
          <a:p>
            <a:r>
              <a:rPr lang="en-US"/>
              <a:t>Don’t rely on color as the sole means to convey the information</a:t>
            </a:r>
          </a:p>
          <a:p>
            <a:pPr marL="0" indent="0">
              <a:buNone/>
            </a:pPr>
            <a:endParaRPr lang="en-US"/>
          </a:p>
        </p:txBody>
      </p:sp>
      <p:sp>
        <p:nvSpPr>
          <p:cNvPr id="4" name="Rectangle 3">
            <a:extLst>
              <a:ext uri="{FF2B5EF4-FFF2-40B4-BE49-F238E27FC236}">
                <a16:creationId xmlns:a16="http://schemas.microsoft.com/office/drawing/2014/main" id="{DF431084-7F35-F5F1-BC4E-C6A179F06635}"/>
              </a:ext>
            </a:extLst>
          </p:cNvPr>
          <p:cNvSpPr/>
          <p:nvPr/>
        </p:nvSpPr>
        <p:spPr bwMode="auto">
          <a:xfrm>
            <a:off x="1141412" y="4419600"/>
            <a:ext cx="25908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ln>
                  <a:solidFill>
                    <a:schemeClr val="accent2">
                      <a:lumMod val="40000"/>
                      <a:lumOff val="60000"/>
                    </a:schemeClr>
                  </a:solidFill>
                </a:ln>
              </a:rPr>
              <a:t>Bad Contrast</a:t>
            </a:r>
            <a:endParaRPr kumimoji="0" lang="en-US" sz="2400" b="0" i="0" u="none" strike="noStrike" cap="none" normalizeH="0" baseline="0">
              <a:ln>
                <a:solidFill>
                  <a:schemeClr val="accent2">
                    <a:lumMod val="40000"/>
                    <a:lumOff val="60000"/>
                  </a:schemeClr>
                </a:solidFill>
              </a:ln>
              <a:solidFill>
                <a:schemeClr val="tx1"/>
              </a:solidFill>
              <a:effectLst/>
              <a:latin typeface="Times New Roman" pitchFamily="18" charset="0"/>
            </a:endParaRPr>
          </a:p>
        </p:txBody>
      </p:sp>
      <p:sp>
        <p:nvSpPr>
          <p:cNvPr id="5" name="Rectangle 4">
            <a:extLst>
              <a:ext uri="{FF2B5EF4-FFF2-40B4-BE49-F238E27FC236}">
                <a16:creationId xmlns:a16="http://schemas.microsoft.com/office/drawing/2014/main" id="{0F52A502-B67E-5BBA-924C-E2D62B71F9A8}"/>
              </a:ext>
            </a:extLst>
          </p:cNvPr>
          <p:cNvSpPr/>
          <p:nvPr/>
        </p:nvSpPr>
        <p:spPr bwMode="auto">
          <a:xfrm>
            <a:off x="5407262" y="4419600"/>
            <a:ext cx="2590800" cy="762000"/>
          </a:xfrm>
          <a:prstGeom prst="rect">
            <a:avLst/>
          </a:prstGeom>
          <a:solidFill>
            <a:schemeClr val="tx2"/>
          </a:solidFill>
          <a:ln w="9525" cap="flat" cmpd="sng" algn="ctr">
            <a:solidFill>
              <a:schemeClr val="tx1">
                <a:lumMod val="95000"/>
                <a:lumOff val="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w="0"/>
                <a:solidFill>
                  <a:schemeClr val="bg1"/>
                </a:solidFill>
                <a:effectLst>
                  <a:outerShdw blurRad="38100" dist="19050" dir="2700000" algn="tl" rotWithShape="0">
                    <a:schemeClr val="dk1">
                      <a:alpha val="40000"/>
                    </a:schemeClr>
                  </a:outerShdw>
                </a:effectLst>
                <a:latin typeface="Times New Roman" pitchFamily="18" charset="0"/>
              </a:rPr>
              <a:t>Good Contrast</a:t>
            </a:r>
            <a:endParaRPr kumimoji="0" lang="en-US" sz="2400" b="0" i="0" u="none" strike="noStrike" cap="none" normalizeH="0" baseline="0">
              <a:ln>
                <a:solidFill>
                  <a:schemeClr val="bg1"/>
                </a:solidFill>
              </a:ln>
              <a:solidFill>
                <a:schemeClr val="bg1"/>
              </a:solidFill>
              <a:effectLst/>
              <a:latin typeface="Times New Roman" pitchFamily="18" charset="0"/>
            </a:endParaRPr>
          </a:p>
        </p:txBody>
      </p:sp>
      <p:sp>
        <p:nvSpPr>
          <p:cNvPr id="6" name="Rectangle 5">
            <a:extLst>
              <a:ext uri="{FF2B5EF4-FFF2-40B4-BE49-F238E27FC236}">
                <a16:creationId xmlns:a16="http://schemas.microsoft.com/office/drawing/2014/main" id="{3AC0797F-E8BB-A8A7-87F0-30E4046B7220}"/>
              </a:ext>
            </a:extLst>
          </p:cNvPr>
          <p:cNvSpPr/>
          <p:nvPr/>
        </p:nvSpPr>
        <p:spPr bwMode="auto">
          <a:xfrm>
            <a:off x="1141412" y="5486401"/>
            <a:ext cx="2590800" cy="762000"/>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a:solidFill>
                  <a:srgbClr val="FFC000"/>
                </a:solidFill>
              </a:rPr>
              <a:t>Bad Contrast</a:t>
            </a:r>
            <a:endParaRPr kumimoji="0" lang="en-US" sz="2400" b="0" i="0" u="none" strike="noStrike" cap="none" normalizeH="0" baseline="0">
              <a:ln>
                <a:noFill/>
              </a:ln>
              <a:solidFill>
                <a:srgbClr val="FFC000"/>
              </a:solidFill>
              <a:effectLst/>
              <a:latin typeface="Times New Roman" pitchFamily="18" charset="0"/>
            </a:endParaRPr>
          </a:p>
        </p:txBody>
      </p:sp>
      <p:sp>
        <p:nvSpPr>
          <p:cNvPr id="7" name="Rectangle 6">
            <a:extLst>
              <a:ext uri="{FF2B5EF4-FFF2-40B4-BE49-F238E27FC236}">
                <a16:creationId xmlns:a16="http://schemas.microsoft.com/office/drawing/2014/main" id="{9AF65676-9CA5-732B-DD0F-A8127963189F}"/>
              </a:ext>
            </a:extLst>
          </p:cNvPr>
          <p:cNvSpPr/>
          <p:nvPr/>
        </p:nvSpPr>
        <p:spPr bwMode="auto">
          <a:xfrm>
            <a:off x="5407262" y="5486401"/>
            <a:ext cx="2590800" cy="762000"/>
          </a:xfrm>
          <a:prstGeom prst="rect">
            <a:avLst/>
          </a:prstGeom>
          <a:solidFill>
            <a:srgbClr val="2D598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bg1"/>
                </a:solidFill>
                <a:effectLst/>
                <a:latin typeface="Times New Roman" pitchFamily="18" charset="0"/>
              </a:rPr>
              <a:t>Good Contrast</a:t>
            </a:r>
          </a:p>
        </p:txBody>
      </p:sp>
    </p:spTree>
    <p:extLst>
      <p:ext uri="{BB962C8B-B14F-4D97-AF65-F5344CB8AC3E}">
        <p14:creationId xmlns:p14="http://schemas.microsoft.com/office/powerpoint/2010/main" val="263101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shot of failed color contrast on a contrast checker">
            <a:extLst>
              <a:ext uri="{FF2B5EF4-FFF2-40B4-BE49-F238E27FC236}">
                <a16:creationId xmlns:a16="http://schemas.microsoft.com/office/drawing/2014/main" id="{3725097A-735C-830F-01B4-EF61953EB1D9}"/>
              </a:ext>
            </a:extLst>
          </p:cNvPr>
          <p:cNvPicPr>
            <a:picLocks noChangeAspect="1"/>
          </p:cNvPicPr>
          <p:nvPr/>
        </p:nvPicPr>
        <p:blipFill>
          <a:blip r:embed="rId2"/>
          <a:stretch>
            <a:fillRect/>
          </a:stretch>
        </p:blipFill>
        <p:spPr>
          <a:xfrm>
            <a:off x="608012" y="885964"/>
            <a:ext cx="4146868" cy="5179787"/>
          </a:xfrm>
          <a:prstGeom prst="rect">
            <a:avLst/>
          </a:prstGeom>
        </p:spPr>
      </p:pic>
      <p:pic>
        <p:nvPicPr>
          <p:cNvPr id="8" name="Picture 7" descr="Screenshot of color contrast passed in a contrast checker">
            <a:extLst>
              <a:ext uri="{FF2B5EF4-FFF2-40B4-BE49-F238E27FC236}">
                <a16:creationId xmlns:a16="http://schemas.microsoft.com/office/drawing/2014/main" id="{E9B97085-A9BC-0951-0F71-0ECB1FCE6E3A}"/>
              </a:ext>
            </a:extLst>
          </p:cNvPr>
          <p:cNvPicPr>
            <a:picLocks noChangeAspect="1"/>
          </p:cNvPicPr>
          <p:nvPr/>
        </p:nvPicPr>
        <p:blipFill>
          <a:blip r:embed="rId3"/>
          <a:stretch>
            <a:fillRect/>
          </a:stretch>
        </p:blipFill>
        <p:spPr>
          <a:xfrm>
            <a:off x="6525929" y="528090"/>
            <a:ext cx="4702458" cy="5967498"/>
          </a:xfrm>
          <a:prstGeom prst="rect">
            <a:avLst/>
          </a:prstGeom>
        </p:spPr>
      </p:pic>
      <p:sp>
        <p:nvSpPr>
          <p:cNvPr id="2" name="Title 1">
            <a:extLst>
              <a:ext uri="{FF2B5EF4-FFF2-40B4-BE49-F238E27FC236}">
                <a16:creationId xmlns:a16="http://schemas.microsoft.com/office/drawing/2014/main" id="{75D8AE1F-4129-7B57-D9EA-780535A9CBCD}"/>
              </a:ext>
            </a:extLst>
          </p:cNvPr>
          <p:cNvSpPr>
            <a:spLocks noGrp="1"/>
          </p:cNvSpPr>
          <p:nvPr>
            <p:ph type="ctrTitle"/>
          </p:nvPr>
        </p:nvSpPr>
        <p:spPr>
          <a:xfrm>
            <a:off x="609363" y="36514"/>
            <a:ext cx="5916566" cy="325898"/>
          </a:xfrm>
        </p:spPr>
        <p:txBody>
          <a:bodyPr/>
          <a:lstStyle/>
          <a:p>
            <a:r>
              <a:rPr lang="en-US" sz="4000" dirty="0">
                <a:solidFill>
                  <a:srgbClr val="006866"/>
                </a:solidFill>
              </a:rPr>
              <a:t>Contrast Checker</a:t>
            </a:r>
          </a:p>
        </p:txBody>
      </p:sp>
    </p:spTree>
    <p:extLst>
      <p:ext uri="{BB962C8B-B14F-4D97-AF65-F5344CB8AC3E}">
        <p14:creationId xmlns:p14="http://schemas.microsoft.com/office/powerpoint/2010/main" val="129063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2D4E0-4E84-48AC-9240-5C1801A31BBB}"/>
              </a:ext>
            </a:extLst>
          </p:cNvPr>
          <p:cNvSpPr>
            <a:spLocks noGrp="1"/>
          </p:cNvSpPr>
          <p:nvPr>
            <p:ph type="ctrTitle"/>
          </p:nvPr>
        </p:nvSpPr>
        <p:spPr/>
        <p:txBody>
          <a:bodyPr/>
          <a:lstStyle/>
          <a:p>
            <a:r>
              <a:rPr lang="en-US"/>
              <a:t>Color Contrast Resources	</a:t>
            </a:r>
          </a:p>
        </p:txBody>
      </p:sp>
      <p:sp>
        <p:nvSpPr>
          <p:cNvPr id="3" name="Content Placeholder 2">
            <a:extLst>
              <a:ext uri="{FF2B5EF4-FFF2-40B4-BE49-F238E27FC236}">
                <a16:creationId xmlns:a16="http://schemas.microsoft.com/office/drawing/2014/main" id="{FC332DA4-9F65-A476-490D-7C7376425138}"/>
              </a:ext>
            </a:extLst>
          </p:cNvPr>
          <p:cNvSpPr>
            <a:spLocks noGrp="1"/>
          </p:cNvSpPr>
          <p:nvPr>
            <p:ph sz="quarter" idx="10"/>
          </p:nvPr>
        </p:nvSpPr>
        <p:spPr/>
        <p:txBody>
          <a:bodyPr/>
          <a:lstStyle/>
          <a:p>
            <a:r>
              <a:rPr lang="en-US" err="1">
                <a:solidFill>
                  <a:srgbClr val="0070C0"/>
                </a:solidFill>
                <a:hlinkClick r:id="rId2">
                  <a:extLst>
                    <a:ext uri="{A12FA001-AC4F-418D-AE19-62706E023703}">
                      <ahyp:hlinkClr xmlns:ahyp="http://schemas.microsoft.com/office/drawing/2018/hyperlinkcolor" val="tx"/>
                    </a:ext>
                  </a:extLst>
                </a:hlinkClick>
              </a:rPr>
              <a:t>WebAIM</a:t>
            </a:r>
            <a:r>
              <a:rPr lang="en-US">
                <a:solidFill>
                  <a:srgbClr val="0070C0"/>
                </a:solidFill>
                <a:hlinkClick r:id="rId2">
                  <a:extLst>
                    <a:ext uri="{A12FA001-AC4F-418D-AE19-62706E023703}">
                      <ahyp:hlinkClr xmlns:ahyp="http://schemas.microsoft.com/office/drawing/2018/hyperlinkcolor" val="tx"/>
                    </a:ext>
                  </a:extLst>
                </a:hlinkClick>
              </a:rPr>
              <a:t> color contrast checker</a:t>
            </a:r>
            <a:endParaRPr lang="en-US">
              <a:solidFill>
                <a:srgbClr val="0070C0"/>
              </a:solidFill>
            </a:endParaRPr>
          </a:p>
          <a:p>
            <a:r>
              <a:rPr lang="en-US" err="1">
                <a:solidFill>
                  <a:srgbClr val="0070C0"/>
                </a:solidFill>
                <a:hlinkClick r:id="rId3">
                  <a:extLst>
                    <a:ext uri="{A12FA001-AC4F-418D-AE19-62706E023703}">
                      <ahyp:hlinkClr xmlns:ahyp="http://schemas.microsoft.com/office/drawing/2018/hyperlinkcolor" val="tx"/>
                    </a:ext>
                  </a:extLst>
                </a:hlinkClick>
              </a:rPr>
              <a:t>TPGir</a:t>
            </a:r>
            <a:r>
              <a:rPr lang="en-US">
                <a:solidFill>
                  <a:srgbClr val="0070C0"/>
                </a:solidFill>
                <a:hlinkClick r:id="rId3">
                  <a:extLst>
                    <a:ext uri="{A12FA001-AC4F-418D-AE19-62706E023703}">
                      <ahyp:hlinkClr xmlns:ahyp="http://schemas.microsoft.com/office/drawing/2018/hyperlinkcolor" val="tx"/>
                    </a:ext>
                  </a:extLst>
                </a:hlinkClick>
              </a:rPr>
              <a:t> contrast checker</a:t>
            </a:r>
            <a:endParaRPr lang="en-US">
              <a:solidFill>
                <a:srgbClr val="0070C0"/>
              </a:solidFill>
            </a:endParaRPr>
          </a:p>
          <a:p>
            <a:r>
              <a:rPr lang="en-US">
                <a:solidFill>
                  <a:srgbClr val="0070C0"/>
                </a:solidFill>
                <a:hlinkClick r:id="rId4">
                  <a:extLst>
                    <a:ext uri="{A12FA001-AC4F-418D-AE19-62706E023703}">
                      <ahyp:hlinkClr xmlns:ahyp="http://schemas.microsoft.com/office/drawing/2018/hyperlinkcolor" val="tx"/>
                    </a:ext>
                  </a:extLst>
                </a:hlinkClick>
              </a:rPr>
              <a:t>Wave Tool by </a:t>
            </a:r>
            <a:r>
              <a:rPr lang="en-US" err="1">
                <a:solidFill>
                  <a:srgbClr val="0070C0"/>
                </a:solidFill>
                <a:hlinkClick r:id="rId4">
                  <a:extLst>
                    <a:ext uri="{A12FA001-AC4F-418D-AE19-62706E023703}">
                      <ahyp:hlinkClr xmlns:ahyp="http://schemas.microsoft.com/office/drawing/2018/hyperlinkcolor" val="tx"/>
                    </a:ext>
                  </a:extLst>
                </a:hlinkClick>
              </a:rPr>
              <a:t>WebAIM</a:t>
            </a:r>
            <a:endParaRPr lang="en-US">
              <a:solidFill>
                <a:srgbClr val="0070C0"/>
              </a:solidFill>
            </a:endParaRPr>
          </a:p>
          <a:p>
            <a:endParaRPr lang="en-US">
              <a:solidFill>
                <a:srgbClr val="0070C0"/>
              </a:solidFill>
            </a:endParaRPr>
          </a:p>
        </p:txBody>
      </p:sp>
    </p:spTree>
    <p:extLst>
      <p:ext uri="{BB962C8B-B14F-4D97-AF65-F5344CB8AC3E}">
        <p14:creationId xmlns:p14="http://schemas.microsoft.com/office/powerpoint/2010/main" val="135632629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AdvisorApproved xmlns="31e71ef6-fbd0-474b-bc84-89df7c4ee61c">false</AdvisorApproved>
    <PetitionType xmlns="31e71ef6-fbd0-474b-bc84-89df7c4ee61c" xsi:nil="true"/>
    <OADirectorApproved xmlns="31e71ef6-fbd0-474b-bc84-89df7c4ee61c">false</OADirectorApproved>
    <FiledwithRegistrar xmlns="31e71ef6-fbd0-474b-bc84-89df7c4ee61c" xsi:nil="true"/>
    <lcf76f155ced4ddcb4097134ff3c332f xmlns="31e71ef6-fbd0-474b-bc84-89df7c4ee61c">
      <Terms xmlns="http://schemas.microsoft.com/office/infopath/2007/PartnerControls"/>
    </lcf76f155ced4ddcb4097134ff3c332f>
    <_ip_UnifiedCompliancePolicyProperties xmlns="http://schemas.microsoft.com/sharepoint/v3" xsi:nil="true"/>
    <_Flow_SignoffStatus xmlns="31e71ef6-fbd0-474b-bc84-89df7c4ee61c" xsi:nil="true"/>
    <CurriculumCoordinatorApproved xmlns="31e71ef6-fbd0-474b-bc84-89df7c4ee61c">false</CurriculumCoordinatorApproved>
    <TaxCatchAll xmlns="7d623cba-73c4-45e4-adc8-5c7561e6004d" xsi:nil="true"/>
    <SharedWithUsers xmlns="7d623cba-73c4-45e4-adc8-5c7561e6004d">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72D53BCC5D1324EA567D24BF54CF017" ma:contentTypeVersion="26" ma:contentTypeDescription="Create a new document." ma:contentTypeScope="" ma:versionID="0baff45272a57da34978ec7abdaeca4b">
  <xsd:schema xmlns:xsd="http://www.w3.org/2001/XMLSchema" xmlns:xs="http://www.w3.org/2001/XMLSchema" xmlns:p="http://schemas.microsoft.com/office/2006/metadata/properties" xmlns:ns1="http://schemas.microsoft.com/sharepoint/v3" xmlns:ns2="31e71ef6-fbd0-474b-bc84-89df7c4ee61c" xmlns:ns3="7d623cba-73c4-45e4-adc8-5c7561e6004d" targetNamespace="http://schemas.microsoft.com/office/2006/metadata/properties" ma:root="true" ma:fieldsID="2d7f901d8afea111a7282e3f908669c6" ns1:_="" ns2:_="" ns3:_="">
    <xsd:import namespace="http://schemas.microsoft.com/sharepoint/v3"/>
    <xsd:import namespace="31e71ef6-fbd0-474b-bc84-89df7c4ee61c"/>
    <xsd:import namespace="7d623cba-73c4-45e4-adc8-5c7561e6004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bjectDetectorVersions" minOccurs="0"/>
                <xsd:element ref="ns2:PetitionType" minOccurs="0"/>
                <xsd:element ref="ns2:AdvisorApproved" minOccurs="0"/>
                <xsd:element ref="ns2:CurriculumCoordinatorApproved" minOccurs="0"/>
                <xsd:element ref="ns2:OADirectorApproved" minOccurs="0"/>
                <xsd:element ref="ns2:FiledwithRegistrar"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e71ef6-fbd0-474b-bc84-89df7c4ee6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f4328e7-28b0-429a-9513-f28d67f53f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PetitionType" ma:index="27" nillable="true" ma:displayName="Petition Type" ma:format="Dropdown" ma:internalName="PetitionType">
      <xsd:simpleType>
        <xsd:restriction base="dms:Choice">
          <xsd:enumeration value="Petition to the Faculty"/>
          <xsd:enumeration value="Transfer Credit"/>
          <xsd:enumeration value="Study Abroad Application"/>
          <xsd:enumeration value="Minor Application"/>
        </xsd:restriction>
      </xsd:simpleType>
    </xsd:element>
    <xsd:element name="AdvisorApproved" ma:index="28" nillable="true" ma:displayName="Advisor Approved" ma:default="0" ma:format="Dropdown" ma:internalName="AdvisorApproved">
      <xsd:simpleType>
        <xsd:restriction base="dms:Boolean"/>
      </xsd:simpleType>
    </xsd:element>
    <xsd:element name="CurriculumCoordinatorApproved" ma:index="29" nillable="true" ma:displayName="Curriculum Coordinator Approved" ma:default="0" ma:format="Dropdown" ma:internalName="CurriculumCoordinatorApproved">
      <xsd:simpleType>
        <xsd:restriction base="dms:Boolean"/>
      </xsd:simpleType>
    </xsd:element>
    <xsd:element name="OADirectorApproved" ma:index="30" nillable="true" ma:displayName="OA Director Approved" ma:default="0" ma:format="Dropdown" ma:internalName="OADirectorApproved">
      <xsd:simpleType>
        <xsd:restriction base="dms:Boolean"/>
      </xsd:simpleType>
    </xsd:element>
    <xsd:element name="FiledwithRegistrar" ma:index="31" nillable="true" ma:displayName="Filed as indicated (esfgrad@esf.edu or otherwise)" ma:format="DateOnly" ma:internalName="FiledwithRegistrar">
      <xsd:simpleType>
        <xsd:restriction base="dms:DateTime"/>
      </xsd:simpleType>
    </xsd:element>
    <xsd:element name="_Flow_SignoffStatus" ma:index="32" nillable="true" ma:displayName="Sign-off status" ma:internalName="Sign_x002d_off_x0020_status">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623cba-73c4-45e4-adc8-5c7561e6004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c370f53-9bf8-489b-8501-026803a38f08}" ma:internalName="TaxCatchAll" ma:showField="CatchAllData" ma:web="7d623cba-73c4-45e4-adc8-5c7561e600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A0BBB7-D91F-477A-9AEC-9251A81DC33C}">
  <ds:schemaRefs>
    <ds:schemaRef ds:uri="14f58818-9316-4b47-88e3-fac1b828a57e"/>
    <ds:schemaRef ds:uri="31e71ef6-fbd0-474b-bc84-89df7c4ee61c"/>
    <ds:schemaRef ds:uri="628d2b24-9d1d-4b0b-8c56-1b9df678613b"/>
    <ds:schemaRef ds:uri="7d623cba-73c4-45e4-adc8-5c7561e600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11C5086-ECE2-48C1-A0B7-C6F9C83581C2}">
  <ds:schemaRefs>
    <ds:schemaRef ds:uri="http://schemas.microsoft.com/sharepoint/v3/contenttype/forms"/>
  </ds:schemaRefs>
</ds:datastoreItem>
</file>

<file path=customXml/itemProps3.xml><?xml version="1.0" encoding="utf-8"?>
<ds:datastoreItem xmlns:ds="http://schemas.openxmlformats.org/officeDocument/2006/customXml" ds:itemID="{DA59A289-8658-4D0C-8A9D-BDF2183AEF6D}">
  <ds:schemaRefs>
    <ds:schemaRef ds:uri="31e71ef6-fbd0-474b-bc84-89df7c4ee61c"/>
    <ds:schemaRef ds:uri="7d623cba-73c4-45e4-adc8-5c7561e600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755</Words>
  <Application>Microsoft Office PowerPoint</Application>
  <PresentationFormat>Custom</PresentationFormat>
  <Paragraphs>107</Paragraphs>
  <Slides>20</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Calibri</vt:lpstr>
      <vt:lpstr>Courier New</vt:lpstr>
      <vt:lpstr>Garamond</vt:lpstr>
      <vt:lpstr>Helvetica</vt:lpstr>
      <vt:lpstr>Helvetica Light</vt:lpstr>
      <vt:lpstr>Times New Roman</vt:lpstr>
      <vt:lpstr>Office Theme</vt:lpstr>
      <vt:lpstr>Accessibility Basics</vt:lpstr>
      <vt:lpstr>Why Accessibility?</vt:lpstr>
      <vt:lpstr>Legal </vt:lpstr>
      <vt:lpstr>Types of Disabilities</vt:lpstr>
      <vt:lpstr>Inaccessible Doc in Blackboard</vt:lpstr>
      <vt:lpstr>Title and Headings</vt:lpstr>
      <vt:lpstr>Color Contrast</vt:lpstr>
      <vt:lpstr>Contrast Checker</vt:lpstr>
      <vt:lpstr>Color Contrast Resources </vt:lpstr>
      <vt:lpstr>Hyperlinks</vt:lpstr>
      <vt:lpstr>Images or Other visual Elements   </vt:lpstr>
      <vt:lpstr>Example of Good Alt Text</vt:lpstr>
      <vt:lpstr>Example to Bad Alt Text</vt:lpstr>
      <vt:lpstr>Text Styling</vt:lpstr>
      <vt:lpstr>Tables</vt:lpstr>
      <vt:lpstr>Lists </vt:lpstr>
      <vt:lpstr>Accessibility Checker</vt:lpstr>
      <vt:lpstr>Accessible Doc in Blackboard</vt:lpstr>
      <vt:lpstr>Questions?</vt:lpstr>
      <vt:lpstr>Next up in the series:</vt:lpstr>
    </vt:vector>
  </TitlesOfParts>
  <Company>SUNY ESF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J. Hill</dc:creator>
  <cp:lastModifiedBy>Mona Maharjan</cp:lastModifiedBy>
  <cp:revision>8</cp:revision>
  <cp:lastPrinted>2012-10-19T18:31:54Z</cp:lastPrinted>
  <dcterms:created xsi:type="dcterms:W3CDTF">2005-02-02T21:11:47Z</dcterms:created>
  <dcterms:modified xsi:type="dcterms:W3CDTF">2025-01-22T19:13:33Z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0x010100B72D53BCC5D1324EA567D24BF54CF017</vt:lpwstr>
  </property>
  <property fmtid="{D5CDD505-2E9C-101B-9397-08002B2CF9AE}" pid="3" name="Order">
    <vt:r8>55000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activity">
    <vt:lpwstr>{"FileActivityType":"9","FileActivityTimeStamp":"2025-01-20T00:06:43.650Z","FileActivityUsersOnPage":[{"DisplayName":"Erika Blair","Id":"enblair@esf.edu"},{"DisplayName":"Mona Maharjan","Id":"mmaharja@esf.edu"}],"FileActivityNavigationId":null}</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