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sldIdLst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" y="9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>
                <a:solidFill>
                  <a:prstClr val="white">
                    <a:alpha val="60000"/>
                  </a:prstClr>
                </a:solidFill>
              </a:rPr>
              <a:pPr/>
              <a:t>1/19/2023</a:t>
            </a:fld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white">
                    <a:alpha val="60000"/>
                  </a:prstClr>
                </a:solidFill>
              </a:rPr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800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>
                <a:solidFill>
                  <a:srgbClr val="B31166"/>
                </a:solidFill>
              </a:rPr>
              <a:pPr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59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>
                <a:solidFill>
                  <a:srgbClr val="B31166"/>
                </a:solidFill>
              </a:rPr>
              <a:pPr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343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/>
            <a:r>
              <a:rPr lang="en-US" sz="9600" dirty="0">
                <a:solidFill>
                  <a:srgbClr val="B31166">
                    <a:lumMod val="60000"/>
                    <a:lumOff val="40000"/>
                  </a:srgb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/>
            <a:r>
              <a:rPr lang="en-US" sz="9600" dirty="0">
                <a:solidFill>
                  <a:srgbClr val="B31166">
                    <a:lumMod val="60000"/>
                    <a:lumOff val="40000"/>
                  </a:srgb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>
                <a:solidFill>
                  <a:srgbClr val="B31166"/>
                </a:solidFill>
              </a:rPr>
              <a:pPr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290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>
                <a:solidFill>
                  <a:srgbClr val="B31166"/>
                </a:solidFill>
              </a:rPr>
              <a:pPr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7403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>
                <a:solidFill>
                  <a:srgbClr val="B31166"/>
                </a:solidFill>
              </a:rPr>
              <a:pPr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724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>
                <a:solidFill>
                  <a:srgbClr val="B31166"/>
                </a:solidFill>
              </a:rPr>
              <a:pPr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65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>
                <a:solidFill>
                  <a:srgbClr val="B31166"/>
                </a:solidFill>
              </a:rPr>
              <a:pPr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006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>
                <a:solidFill>
                  <a:srgbClr val="B31166"/>
                </a:solidFill>
              </a:rPr>
              <a:pPr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7574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>
                <a:solidFill>
                  <a:prstClr val="white">
                    <a:alpha val="60000"/>
                  </a:prstClr>
                </a:solidFill>
              </a:rPr>
              <a:pPr/>
              <a:t>1/19/2023</a:t>
            </a:fld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white">
                    <a:alpha val="60000"/>
                  </a:prstClr>
                </a:solidFill>
              </a:rPr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477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>
                <a:solidFill>
                  <a:srgbClr val="B31166"/>
                </a:solidFill>
              </a:rPr>
              <a:pPr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498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>
                <a:solidFill>
                  <a:srgbClr val="B31166"/>
                </a:solidFill>
              </a:rPr>
              <a:pPr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7417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>
                <a:solidFill>
                  <a:srgbClr val="B31166"/>
                </a:solidFill>
              </a:rPr>
              <a:pPr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971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>
                <a:solidFill>
                  <a:srgbClr val="B31166"/>
                </a:solidFill>
              </a:rPr>
              <a:pPr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21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>
                <a:solidFill>
                  <a:srgbClr val="B31166"/>
                </a:solidFill>
              </a:rPr>
              <a:pPr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671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>
                <a:solidFill>
                  <a:srgbClr val="B31166"/>
                </a:solidFill>
              </a:rPr>
              <a:pPr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4014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>
                <a:solidFill>
                  <a:srgbClr val="B31166"/>
                </a:solidFill>
              </a:rPr>
              <a:pPr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6168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>
                <a:solidFill>
                  <a:srgbClr val="B31166"/>
                </a:solidFill>
              </a:rPr>
              <a:pPr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7732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>
                <a:solidFill>
                  <a:srgbClr val="B31166"/>
                </a:solidFill>
              </a:rPr>
              <a:pPr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8996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>
                <a:solidFill>
                  <a:srgbClr val="B31166"/>
                </a:solidFill>
              </a:rPr>
              <a:pPr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5826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>
                <a:solidFill>
                  <a:srgbClr val="B31166"/>
                </a:solidFill>
              </a:rPr>
              <a:pPr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597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/>
            <a:r>
              <a:rPr lang="en-US" sz="9600" dirty="0">
                <a:solidFill>
                  <a:srgbClr val="B31166">
                    <a:lumMod val="60000"/>
                    <a:lumOff val="40000"/>
                  </a:srgb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/>
            <a:r>
              <a:rPr lang="en-US" sz="9600" dirty="0">
                <a:solidFill>
                  <a:srgbClr val="B31166">
                    <a:lumMod val="60000"/>
                    <a:lumOff val="40000"/>
                  </a:srgb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>
                <a:solidFill>
                  <a:srgbClr val="B31166"/>
                </a:solidFill>
              </a:rPr>
              <a:pPr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664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>
                <a:solidFill>
                  <a:srgbClr val="B31166"/>
                </a:solidFill>
              </a:rPr>
              <a:pPr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9700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>
                <a:solidFill>
                  <a:srgbClr val="B31166"/>
                </a:solidFill>
              </a:rPr>
              <a:pPr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4973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>
                <a:solidFill>
                  <a:srgbClr val="B31166"/>
                </a:solidFill>
              </a:rPr>
              <a:pPr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9921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>
                <a:solidFill>
                  <a:srgbClr val="B31166"/>
                </a:solidFill>
              </a:rPr>
              <a:pPr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6727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>
                <a:solidFill>
                  <a:srgbClr val="B31166"/>
                </a:solidFill>
              </a:rPr>
              <a:pPr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5506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>
                <a:solidFill>
                  <a:srgbClr val="B31166"/>
                </a:solidFill>
              </a:rPr>
              <a:pPr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25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>
                <a:solidFill>
                  <a:srgbClr val="B31166"/>
                </a:solidFill>
              </a:rPr>
              <a:pPr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577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>
                <a:solidFill>
                  <a:srgbClr val="B31166"/>
                </a:solidFill>
              </a:rPr>
              <a:pPr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497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>
                <a:solidFill>
                  <a:srgbClr val="B31166"/>
                </a:solidFill>
              </a:rPr>
              <a:pPr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158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>
                <a:solidFill>
                  <a:srgbClr val="B31166"/>
                </a:solidFill>
              </a:rPr>
              <a:pPr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209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>
                <a:solidFill>
                  <a:srgbClr val="B31166"/>
                </a:solidFill>
              </a:rPr>
              <a:pPr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515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>
                <a:solidFill>
                  <a:srgbClr val="B31166"/>
                </a:solidFill>
              </a:rPr>
              <a:pPr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036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pPr defTabSz="457200"/>
            <a:fld id="{2BE451C3-0FF4-47C4-B829-773ADF60F88C}" type="datetimeFigureOut">
              <a:rPr lang="en-US" dirty="0">
                <a:solidFill>
                  <a:srgbClr val="B31166"/>
                </a:solidFill>
              </a:rPr>
              <a:pPr defTabSz="457200"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pPr defTabSz="457200"/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pPr defTabSz="457200"/>
            <a:fld id="{D57F1E4F-1CFF-5643-939E-217C01CDF565}" type="slidenum">
              <a:rPr lang="en-US" dirty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04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pPr defTabSz="457200"/>
            <a:fld id="{2BE451C3-0FF4-47C4-B829-773ADF60F88C}" type="datetimeFigureOut">
              <a:rPr lang="en-US" dirty="0">
                <a:solidFill>
                  <a:srgbClr val="B31166"/>
                </a:solidFill>
              </a:rPr>
              <a:pPr defTabSz="457200"/>
              <a:t>1/19/2023</a:t>
            </a:fld>
            <a:endParaRPr lang="en-US" dirty="0">
              <a:solidFill>
                <a:srgbClr val="B311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pPr defTabSz="457200"/>
            <a:r>
              <a:rPr lang="en-US" dirty="0">
                <a:solidFill>
                  <a:srgbClr val="B31166"/>
                </a:solidFill>
              </a:rPr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pPr defTabSz="457200"/>
            <a:fld id="{D57F1E4F-1CFF-5643-939E-217C01CDF565}" type="slidenum">
              <a:rPr lang="en-US" dirty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91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04552"/>
            <a:ext cx="4351025" cy="4752303"/>
          </a:xfrm>
        </p:spPr>
        <p:txBody>
          <a:bodyPr/>
          <a:lstStyle/>
          <a:p>
            <a:pPr algn="ctr"/>
            <a:r>
              <a:rPr lang="en-US" b="1" dirty="0"/>
              <a:t>HOLIDAYS</a:t>
            </a:r>
            <a:br>
              <a:rPr lang="en-US" dirty="0"/>
            </a:br>
            <a:br>
              <a:rPr lang="en-US" dirty="0"/>
            </a:br>
            <a:r>
              <a:rPr lang="en-US" sz="2400" dirty="0"/>
              <a:t>Holiday accruals are based on each individuals schedule on-file in the payroll office.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3831" y="270456"/>
            <a:ext cx="5512158" cy="6478074"/>
          </a:xfrm>
        </p:spPr>
        <p:txBody>
          <a:bodyPr>
            <a:normAutofit fontScale="70000" lnSpcReduction="20000"/>
          </a:bodyPr>
          <a:lstStyle/>
          <a:p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Full-Time Employees:  </a:t>
            </a:r>
          </a:p>
          <a:p>
            <a:endParaRPr lang="en-US" sz="2600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HOLIDAYS NOT WORKED</a:t>
            </a:r>
            <a:r>
              <a:rPr lang="en-US" sz="2600" dirty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r>
              <a:rPr lang="en-US" sz="2300" b="1" dirty="0"/>
              <a:t>Exempt: 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You are required to charge a </a:t>
            </a:r>
            <a:r>
              <a:rPr lang="en-US" sz="2300" u="sng" dirty="0">
                <a:solidFill>
                  <a:schemeClr val="tx2">
                    <a:lumMod val="75000"/>
                  </a:schemeClr>
                </a:solidFill>
              </a:rPr>
              <a:t>holiday accrual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 on that holiday observed.</a:t>
            </a:r>
          </a:p>
          <a:p>
            <a:r>
              <a:rPr lang="en-US" sz="2300" b="1" dirty="0">
                <a:solidFill>
                  <a:schemeClr val="accent5">
                    <a:lumMod val="75000"/>
                  </a:schemeClr>
                </a:solidFill>
              </a:rPr>
              <a:t>Non-Exempt</a:t>
            </a:r>
            <a:r>
              <a:rPr lang="en-US" sz="2300" b="1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You are required to charge a </a:t>
            </a:r>
            <a:r>
              <a:rPr lang="en-US" sz="2300" u="sng" dirty="0">
                <a:solidFill>
                  <a:schemeClr val="tx2">
                    <a:lumMod val="75000"/>
                  </a:schemeClr>
                </a:solidFill>
              </a:rPr>
              <a:t>holiday accrual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 on that holiday observed.</a:t>
            </a:r>
          </a:p>
          <a:p>
            <a:r>
              <a:rPr lang="en-US" sz="2300" b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endParaRPr lang="en-US" sz="23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300" b="1" dirty="0">
                <a:solidFill>
                  <a:schemeClr val="tx2">
                    <a:lumMod val="75000"/>
                  </a:schemeClr>
                </a:solidFill>
              </a:rPr>
              <a:t>Full-Time Employees: HOLIDAYS WORKED: </a:t>
            </a:r>
            <a:endParaRPr lang="en-US" sz="23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300" b="1" dirty="0"/>
              <a:t>Exempt</a:t>
            </a:r>
            <a:r>
              <a:rPr lang="en-US" sz="2300" b="1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No Action required</a:t>
            </a:r>
          </a:p>
          <a:p>
            <a:r>
              <a:rPr lang="en-US" sz="2300" b="1" dirty="0">
                <a:solidFill>
                  <a:schemeClr val="accent5">
                    <a:lumMod val="75000"/>
                  </a:schemeClr>
                </a:solidFill>
              </a:rPr>
              <a:t>Non-Exempt</a:t>
            </a:r>
            <a:r>
              <a:rPr lang="en-US" sz="2300" b="1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you are required to record your in and out times. </a:t>
            </a:r>
          </a:p>
          <a:p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 </a:t>
            </a:r>
          </a:p>
          <a:p>
            <a:r>
              <a:rPr lang="en-US" sz="2300" b="1" dirty="0">
                <a:solidFill>
                  <a:schemeClr val="tx2">
                    <a:lumMod val="75000"/>
                  </a:schemeClr>
                </a:solidFill>
              </a:rPr>
              <a:t>Full-Time Employee: Holidays Worked [portion of a day]</a:t>
            </a:r>
            <a:endParaRPr lang="en-US" sz="23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300" b="1" dirty="0"/>
              <a:t>Exempt</a:t>
            </a:r>
            <a:r>
              <a:rPr lang="en-US" sz="2300" b="1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You are required to charge a holiday accrual for time holiday observed in ¼ day increments.</a:t>
            </a:r>
          </a:p>
          <a:p>
            <a:r>
              <a:rPr lang="en-US" sz="2300" b="1" dirty="0">
                <a:solidFill>
                  <a:schemeClr val="accent5">
                    <a:lumMod val="75000"/>
                  </a:schemeClr>
                </a:solidFill>
              </a:rPr>
              <a:t>Non-Exempt</a:t>
            </a:r>
            <a:r>
              <a:rPr lang="en-US" sz="2300" b="1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n-US" sz="2300" dirty="0">
                <a:solidFill>
                  <a:schemeClr val="tx2">
                    <a:lumMod val="75000"/>
                  </a:schemeClr>
                </a:solidFill>
              </a:rPr>
              <a:t>record in and out times for hours worked then charge a holiday accrual for remaining holiday observed in ¼ hour increments.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919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6975" y="618186"/>
            <a:ext cx="4958365" cy="5576552"/>
          </a:xfrm>
        </p:spPr>
        <p:txBody>
          <a:bodyPr/>
          <a:lstStyle/>
          <a:p>
            <a:pPr algn="ctr"/>
            <a:br>
              <a:rPr lang="en-US" dirty="0"/>
            </a:br>
            <a:r>
              <a:rPr lang="en-US" dirty="0"/>
              <a:t>Holiday’s Cont.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Part-Time Employees</a:t>
            </a:r>
            <a:br>
              <a:rPr lang="en-US" dirty="0"/>
            </a:br>
            <a:br>
              <a:rPr lang="en-US" dirty="0"/>
            </a:br>
            <a:r>
              <a:rPr lang="en-US" sz="1800" b="1" dirty="0"/>
              <a:t>*</a:t>
            </a:r>
            <a:r>
              <a:rPr lang="en-US" sz="1800" dirty="0"/>
              <a:t>A </a:t>
            </a:r>
            <a:r>
              <a:rPr lang="en-US" sz="1800" i="1" dirty="0"/>
              <a:t>part-time employee</a:t>
            </a:r>
            <a:r>
              <a:rPr lang="en-US" sz="1800" dirty="0"/>
              <a:t> who takes leave on a holiday will receive pay for the hours he or she is scheduled to work. A part-time employee's work schedule should not be arbitrarily changed prior to a Research Foundation holiday to deprive the employee of holiday pay or to provide additional pay inconsistent with the work schedule followed prior to the holiday.</a:t>
            </a:r>
            <a:br>
              <a:rPr lang="en-US" sz="1800" dirty="0"/>
            </a:br>
            <a:br>
              <a:rPr lang="en-US" sz="1800" dirty="0"/>
            </a:br>
            <a:br>
              <a:rPr lang="en-US" sz="1800" dirty="0"/>
            </a:br>
            <a:endParaRPr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9893" y="193183"/>
            <a:ext cx="5151549" cy="6555347"/>
          </a:xfrm>
        </p:spPr>
        <p:txBody>
          <a:bodyPr>
            <a:normAutofit fontScale="85000" lnSpcReduction="20000"/>
          </a:bodyPr>
          <a:lstStyle/>
          <a:p>
            <a:endParaRPr lang="en-US" sz="1900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1800" b="1" dirty="0">
                <a:solidFill>
                  <a:schemeClr val="accent3">
                    <a:lumMod val="75000"/>
                  </a:schemeClr>
                </a:solidFill>
              </a:rPr>
              <a:t>PART-TIME EMPLOYEES </a:t>
            </a:r>
            <a:endParaRPr lang="en-US" sz="18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1900" b="1" dirty="0">
                <a:solidFill>
                  <a:schemeClr val="tx2">
                    <a:lumMod val="75000"/>
                  </a:schemeClr>
                </a:solidFill>
              </a:rPr>
              <a:t>Holidays Worked:</a:t>
            </a:r>
            <a:endParaRPr lang="en-US" sz="19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1900" b="1" dirty="0"/>
              <a:t>Exempt:</a:t>
            </a:r>
            <a:r>
              <a:rPr lang="en-US" sz="1900" dirty="0"/>
              <a:t> </a:t>
            </a:r>
            <a:r>
              <a:rPr lang="en-US" sz="1900" dirty="0">
                <a:solidFill>
                  <a:schemeClr val="tx2">
                    <a:lumMod val="75000"/>
                  </a:schemeClr>
                </a:solidFill>
              </a:rPr>
              <a:t>No Action required</a:t>
            </a:r>
            <a:r>
              <a:rPr lang="en-US" sz="1900" b="1" dirty="0">
                <a:solidFill>
                  <a:schemeClr val="tx2">
                    <a:lumMod val="75000"/>
                  </a:schemeClr>
                </a:solidFill>
              </a:rPr>
              <a:t>* </a:t>
            </a:r>
            <a:endParaRPr lang="en-US" sz="19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1900" b="1" dirty="0">
                <a:solidFill>
                  <a:schemeClr val="accent5">
                    <a:lumMod val="75000"/>
                  </a:schemeClr>
                </a:solidFill>
              </a:rPr>
              <a:t>Non-Exempt</a:t>
            </a:r>
            <a:r>
              <a:rPr lang="en-US" sz="1900" b="1" dirty="0">
                <a:solidFill>
                  <a:schemeClr val="tx2">
                    <a:lumMod val="75000"/>
                  </a:schemeClr>
                </a:solidFill>
              </a:rPr>
              <a:t>:</a:t>
            </a:r>
            <a:r>
              <a:rPr lang="en-US" sz="1900" dirty="0">
                <a:solidFill>
                  <a:schemeClr val="tx2">
                    <a:lumMod val="75000"/>
                  </a:schemeClr>
                </a:solidFill>
              </a:rPr>
              <a:t> record in and out times for hours worked</a:t>
            </a:r>
            <a:r>
              <a:rPr lang="en-US" sz="1900" b="1" dirty="0">
                <a:solidFill>
                  <a:schemeClr val="tx2">
                    <a:lumMod val="75000"/>
                  </a:schemeClr>
                </a:solidFill>
              </a:rPr>
              <a:t>*</a:t>
            </a:r>
            <a:endParaRPr lang="en-US" sz="19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1900" b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endParaRPr lang="en-US" sz="19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1900" b="1" dirty="0">
                <a:solidFill>
                  <a:schemeClr val="tx2">
                    <a:lumMod val="75000"/>
                  </a:schemeClr>
                </a:solidFill>
              </a:rPr>
              <a:t>Holidays Not Worked: [scheduled day]</a:t>
            </a:r>
            <a:endParaRPr lang="en-US" sz="19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1900" b="1" dirty="0"/>
              <a:t>Exempt: </a:t>
            </a:r>
            <a:r>
              <a:rPr lang="en-US" sz="1900" dirty="0">
                <a:solidFill>
                  <a:schemeClr val="tx2">
                    <a:lumMod val="75000"/>
                  </a:schemeClr>
                </a:solidFill>
              </a:rPr>
              <a:t>System will add holiday accrual based on schedule on-file.</a:t>
            </a:r>
            <a:r>
              <a:rPr lang="en-US" sz="19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900" dirty="0">
                <a:solidFill>
                  <a:schemeClr val="tx2">
                    <a:lumMod val="75000"/>
                  </a:schemeClr>
                </a:solidFill>
              </a:rPr>
              <a:t>You are required</a:t>
            </a:r>
          </a:p>
          <a:p>
            <a:r>
              <a:rPr lang="en-US" sz="1900" dirty="0">
                <a:solidFill>
                  <a:schemeClr val="tx2">
                    <a:lumMod val="75000"/>
                  </a:schemeClr>
                </a:solidFill>
              </a:rPr>
              <a:t> to charge a holiday accrual on that holiday observed.</a:t>
            </a:r>
          </a:p>
          <a:p>
            <a:r>
              <a:rPr lang="en-US" sz="1900" b="1" dirty="0">
                <a:solidFill>
                  <a:schemeClr val="accent5">
                    <a:lumMod val="75000"/>
                  </a:schemeClr>
                </a:solidFill>
              </a:rPr>
              <a:t>Non-Exempt</a:t>
            </a:r>
            <a:r>
              <a:rPr lang="en-US" sz="1900" b="1" dirty="0">
                <a:solidFill>
                  <a:schemeClr val="tx2">
                    <a:lumMod val="75000"/>
                  </a:schemeClr>
                </a:solidFill>
              </a:rPr>
              <a:t>:</a:t>
            </a:r>
            <a:r>
              <a:rPr lang="en-US" sz="1900" dirty="0">
                <a:solidFill>
                  <a:schemeClr val="tx2">
                    <a:lumMod val="75000"/>
                  </a:schemeClr>
                </a:solidFill>
              </a:rPr>
              <a:t> You are required to charge a holiday accrual on that holiday observed.</a:t>
            </a:r>
          </a:p>
          <a:p>
            <a:r>
              <a:rPr lang="en-US" sz="1900" dirty="0">
                <a:solidFill>
                  <a:schemeClr val="tx2">
                    <a:lumMod val="75000"/>
                  </a:schemeClr>
                </a:solidFill>
              </a:rPr>
              <a:t> </a:t>
            </a:r>
          </a:p>
          <a:p>
            <a:r>
              <a:rPr lang="en-US" sz="1900" b="1" dirty="0">
                <a:solidFill>
                  <a:schemeClr val="tx2">
                    <a:lumMod val="75000"/>
                  </a:schemeClr>
                </a:solidFill>
              </a:rPr>
              <a:t>Holiday Not worked </a:t>
            </a:r>
          </a:p>
          <a:p>
            <a:r>
              <a:rPr lang="en-US" sz="1900" b="1" dirty="0">
                <a:solidFill>
                  <a:schemeClr val="tx2">
                    <a:lumMod val="75000"/>
                  </a:schemeClr>
                </a:solidFill>
              </a:rPr>
              <a:t>[pass day/unscheduled day]</a:t>
            </a:r>
            <a:endParaRPr lang="en-US" sz="19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1900" b="1" dirty="0"/>
              <a:t>Exempt: </a:t>
            </a:r>
            <a:r>
              <a:rPr lang="en-US" sz="1900" dirty="0">
                <a:solidFill>
                  <a:schemeClr val="tx2">
                    <a:lumMod val="75000"/>
                  </a:schemeClr>
                </a:solidFill>
              </a:rPr>
              <a:t>No action required</a:t>
            </a:r>
          </a:p>
          <a:p>
            <a:r>
              <a:rPr lang="en-US" sz="1900" b="1" dirty="0">
                <a:solidFill>
                  <a:schemeClr val="accent5">
                    <a:lumMod val="75000"/>
                  </a:schemeClr>
                </a:solidFill>
              </a:rPr>
              <a:t>Non-Exempt</a:t>
            </a:r>
            <a:r>
              <a:rPr lang="en-US" sz="1900" b="1" dirty="0">
                <a:solidFill>
                  <a:schemeClr val="tx2">
                    <a:lumMod val="75000"/>
                  </a:schemeClr>
                </a:solidFill>
              </a:rPr>
              <a:t>:</a:t>
            </a:r>
            <a:r>
              <a:rPr lang="en-US" sz="1900" dirty="0">
                <a:solidFill>
                  <a:schemeClr val="tx2">
                    <a:lumMod val="75000"/>
                  </a:schemeClr>
                </a:solidFill>
              </a:rPr>
              <a:t> no action required.</a:t>
            </a:r>
          </a:p>
          <a:p>
            <a:r>
              <a:rPr lang="en-US" sz="1900" dirty="0">
                <a:solidFill>
                  <a:schemeClr val="tx2">
                    <a:lumMod val="75000"/>
                  </a:schemeClr>
                </a:solidFill>
              </a:rPr>
              <a:t>									</a:t>
            </a:r>
          </a:p>
          <a:p>
            <a:r>
              <a:rPr lang="en-US" dirty="0"/>
              <a:t>									</a:t>
            </a:r>
            <a:r>
              <a:rPr lang="en-US" sz="1300" i="1" dirty="0">
                <a:latin typeface="Arial" panose="020B0604020202020204" pitchFamily="34" charset="0"/>
                <a:cs typeface="Arial" panose="020B0604020202020204" pitchFamily="34" charset="0"/>
              </a:rPr>
              <a:t>2/1/17 : </a:t>
            </a:r>
            <a:r>
              <a:rPr lang="en-US" sz="1300" i="1" dirty="0" err="1">
                <a:latin typeface="Arial" panose="020B0604020202020204" pitchFamily="34" charset="0"/>
                <a:cs typeface="Arial" panose="020B0604020202020204" pitchFamily="34" charset="0"/>
              </a:rPr>
              <a:t>ejb</a:t>
            </a:r>
            <a:endParaRPr lang="en-US" sz="13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2229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1_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325</Words>
  <Application>Microsoft Office PowerPoint</Application>
  <PresentationFormat>Widescreen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Wingdings 3</vt:lpstr>
      <vt:lpstr>Ion Boardroom</vt:lpstr>
      <vt:lpstr>1_Ion Boardroom</vt:lpstr>
      <vt:lpstr>HOLIDAYS  Holiday accruals are based on each individuals schedule on-file in the payroll office.</vt:lpstr>
      <vt:lpstr> Holiday’s Cont.  Part-Time Employees  *A part-time employee who takes leave on a holiday will receive pay for the hours he or she is scheduled to work. A part-time employee's work schedule should not be arbitrarily changed prior to a Research Foundation holiday to deprive the employee of holiday pay or to provide additional pay inconsistent with the work schedule followed prior to the holiday.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HOLIDAYS  Holiday accruals are based on each individuals schedule on-file in the payroll office.</dc:title>
  <dc:creator>Dave or Ellen Brown</dc:creator>
  <cp:lastModifiedBy>Mona Maharjan</cp:lastModifiedBy>
  <cp:revision>2</cp:revision>
  <dcterms:created xsi:type="dcterms:W3CDTF">2017-02-03T18:42:52Z</dcterms:created>
  <dcterms:modified xsi:type="dcterms:W3CDTF">2023-01-19T20:58:13Z</dcterms:modified>
</cp:coreProperties>
</file>