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305" r:id="rId2"/>
    <p:sldId id="372" r:id="rId3"/>
    <p:sldId id="306" r:id="rId4"/>
    <p:sldId id="390" r:id="rId5"/>
    <p:sldId id="307" r:id="rId6"/>
    <p:sldId id="410" r:id="rId7"/>
    <p:sldId id="361" r:id="rId8"/>
    <p:sldId id="371" r:id="rId9"/>
    <p:sldId id="311" r:id="rId10"/>
    <p:sldId id="312" r:id="rId11"/>
    <p:sldId id="375" r:id="rId12"/>
    <p:sldId id="370" r:id="rId13"/>
    <p:sldId id="353" r:id="rId14"/>
    <p:sldId id="376" r:id="rId15"/>
    <p:sldId id="314" r:id="rId16"/>
    <p:sldId id="362" r:id="rId17"/>
    <p:sldId id="374" r:id="rId18"/>
    <p:sldId id="318" r:id="rId19"/>
    <p:sldId id="347" r:id="rId20"/>
    <p:sldId id="396" r:id="rId21"/>
    <p:sldId id="393" r:id="rId22"/>
    <p:sldId id="394" r:id="rId23"/>
    <p:sldId id="395" r:id="rId24"/>
    <p:sldId id="411" r:id="rId25"/>
    <p:sldId id="391" r:id="rId26"/>
    <p:sldId id="388" r:id="rId27"/>
    <p:sldId id="387" r:id="rId28"/>
    <p:sldId id="409" r:id="rId29"/>
    <p:sldId id="368" r:id="rId30"/>
    <p:sldId id="415" r:id="rId31"/>
    <p:sldId id="399" r:id="rId32"/>
    <p:sldId id="408" r:id="rId33"/>
    <p:sldId id="412" r:id="rId34"/>
    <p:sldId id="414" r:id="rId35"/>
    <p:sldId id="400" r:id="rId36"/>
    <p:sldId id="406" r:id="rId37"/>
    <p:sldId id="407" r:id="rId38"/>
    <p:sldId id="401" r:id="rId39"/>
    <p:sldId id="413" r:id="rId40"/>
    <p:sldId id="403" r:id="rId41"/>
    <p:sldId id="404" r:id="rId42"/>
    <p:sldId id="379" r:id="rId43"/>
    <p:sldId id="329" r:id="rId44"/>
    <p:sldId id="416" r:id="rId45"/>
    <p:sldId id="386" r:id="rId46"/>
    <p:sldId id="365" r:id="rId47"/>
    <p:sldId id="339" r:id="rId48"/>
    <p:sldId id="420" r:id="rId49"/>
    <p:sldId id="340" r:id="rId50"/>
    <p:sldId id="381" r:id="rId51"/>
    <p:sldId id="417" r:id="rId52"/>
    <p:sldId id="418" r:id="rId53"/>
    <p:sldId id="419" r:id="rId54"/>
    <p:sldId id="364" r:id="rId55"/>
    <p:sldId id="308" r:id="rId56"/>
    <p:sldId id="380" r:id="rId57"/>
    <p:sldId id="363" r:id="rId58"/>
    <p:sldId id="421" r:id="rId59"/>
    <p:sldId id="335" r:id="rId60"/>
    <p:sldId id="378" r:id="rId6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97" autoAdjust="0"/>
    <p:restoredTop sz="86378" autoAdjust="0"/>
  </p:normalViewPr>
  <p:slideViewPr>
    <p:cSldViewPr snapToGrid="0" snapToObjects="1">
      <p:cViewPr varScale="1">
        <p:scale>
          <a:sx n="105" d="100"/>
          <a:sy n="105" d="100"/>
        </p:scale>
        <p:origin x="80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9CA9F-6C4D-448B-A2CB-B006D3D0D0C0}" type="datetimeFigureOut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779DA-5D52-4D56-BC62-E41A1F0DF3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429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B0809-A502-44DD-B060-52680553334F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1ADA8-3583-47F5-933A-20454D5935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4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1ADA8-3583-47F5-933A-20454D59353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DC77-8EBA-4FAD-80A6-7308322E422E}" type="datetimeFigureOut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2C8F3-BCBD-4982-A179-999E86D94A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DC77-8EBA-4FAD-80A6-7308322E422E}" type="datetimeFigureOut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2C8F3-BCBD-4982-A179-999E86D94A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DC77-8EBA-4FAD-80A6-7308322E422E}" type="datetimeFigureOut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2C8F3-BCBD-4982-A179-999E86D94A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DC77-8EBA-4FAD-80A6-7308322E422E}" type="datetimeFigureOut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2C8F3-BCBD-4982-A179-999E86D94A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DC77-8EBA-4FAD-80A6-7308322E422E}" type="datetimeFigureOut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2C8F3-BCBD-4982-A179-999E86D94A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DC77-8EBA-4FAD-80A6-7308322E422E}" type="datetimeFigureOut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2C8F3-BCBD-4982-A179-999E86D94A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DC77-8EBA-4FAD-80A6-7308322E422E}" type="datetimeFigureOut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2C8F3-BCBD-4982-A179-999E86D94A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DC77-8EBA-4FAD-80A6-7308322E422E}" type="datetimeFigureOut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2C8F3-BCBD-4982-A179-999E86D94A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DC77-8EBA-4FAD-80A6-7308322E422E}" type="datetimeFigureOut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2C8F3-BCBD-4982-A179-999E86D94A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DC77-8EBA-4FAD-80A6-7308322E422E}" type="datetimeFigureOut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2C8F3-BCBD-4982-A179-999E86D94A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DC77-8EBA-4FAD-80A6-7308322E422E}" type="datetimeFigureOut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2C8F3-BCBD-4982-A179-999E86D94A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7DC77-8EBA-4FAD-80A6-7308322E422E}" type="datetimeFigureOut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2C8F3-BCBD-4982-A179-999E86D94A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rojectsunlight.ny.gov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ny.edu/compliance/topics/projectsunlight/index.cf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ny.edu/compliance/topics/projectsunlight/index.cf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rojectsunlight.ny.gov/" TargetMode="External"/><Relationship Id="rId5" Type="http://schemas.openxmlformats.org/officeDocument/2006/relationships/hyperlink" Target="mailto:projectsunlight@SUNY.edu" TargetMode="External"/><Relationship Id="rId4" Type="http://schemas.openxmlformats.org/officeDocument/2006/relationships/hyperlink" Target="http://www.suny.edu/complianc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ject Sunlight and its impact on S U N Y. The State University of New York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2"/>
            <a:ext cx="9144000" cy="685572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983744" y="2757055"/>
            <a:ext cx="6218147" cy="36317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150" normalizeH="0" baseline="0" noProof="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Project Sunlight </a:t>
            </a:r>
            <a:r>
              <a:rPr kumimoji="0" lang="en-US" sz="5500" b="1" i="0" u="none" strike="noStrike" kern="120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&amp;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Its Impact on SUNY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 page 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9662" y="1569660"/>
            <a:ext cx="7166053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300" dirty="0"/>
          </a:p>
          <a:p>
            <a:pPr>
              <a:buFont typeface="Arial" pitchFamily="34" charset="0"/>
              <a:buChar char="•"/>
            </a:pPr>
            <a:r>
              <a:rPr lang="en-US" sz="4000" dirty="0"/>
              <a:t>  RF 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/>
              <a:t>  Foundations 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/>
              <a:t>  Auxiliary Corps.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/>
              <a:t>  Community Colleges</a:t>
            </a:r>
            <a:endParaRPr lang="en-US" sz="3200" dirty="0"/>
          </a:p>
        </p:txBody>
      </p:sp>
      <p:sp>
        <p:nvSpPr>
          <p:cNvPr id="8" name="Title 7"/>
          <p:cNvSpPr txBox="1">
            <a:spLocks noGrp="1"/>
          </p:cNvSpPr>
          <p:nvPr>
            <p:ph type="title" idx="4294967295"/>
          </p:nvPr>
        </p:nvSpPr>
        <p:spPr>
          <a:xfrm>
            <a:off x="903889" y="0"/>
            <a:ext cx="7782912" cy="12926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Entities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NOT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report Appearances under 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Sunlight</a:t>
            </a:r>
            <a:endParaRPr kumimoji="0" lang="en-US" sz="1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 page 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9901" y="1485900"/>
            <a:ext cx="84201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b="1" dirty="0"/>
              <a:t>Elected officials, executive or legislative </a:t>
            </a:r>
            <a:r>
              <a:rPr lang="en-US" sz="3200" dirty="0"/>
              <a:t>employees or judges or employees of the judiciary</a:t>
            </a:r>
            <a:br>
              <a:rPr lang="en-US" sz="3300" dirty="0"/>
            </a:br>
            <a:endParaRPr lang="en-US" sz="1200" dirty="0"/>
          </a:p>
          <a:p>
            <a:pPr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b="1" dirty="0"/>
              <a:t>Inmates and parolees </a:t>
            </a:r>
            <a:r>
              <a:rPr lang="en-US" sz="3200" dirty="0"/>
              <a:t>and their representatives before criminal justice state entities regarding their supervision and/or conditions of confinement</a:t>
            </a:r>
            <a:br>
              <a:rPr lang="en-US" sz="3300" dirty="0"/>
            </a:br>
            <a:endParaRPr lang="en-US" sz="1200" dirty="0"/>
          </a:p>
          <a:p>
            <a:pPr>
              <a:buFont typeface="Arial" pitchFamily="34" charset="0"/>
              <a:buChar char="•"/>
            </a:pPr>
            <a:r>
              <a:rPr lang="en-US" sz="3200" dirty="0"/>
              <a:t> Representatives of the </a:t>
            </a:r>
            <a:r>
              <a:rPr lang="en-US" sz="3200" b="1" dirty="0"/>
              <a:t>media</a:t>
            </a:r>
          </a:p>
          <a:p>
            <a:endParaRPr lang="en-US" sz="1200" dirty="0"/>
          </a:p>
          <a:p>
            <a:pPr>
              <a:buFont typeface="Arial" pitchFamily="34" charset="0"/>
              <a:buChar char="•"/>
            </a:pPr>
            <a:r>
              <a:rPr lang="en-US" sz="3200" dirty="0"/>
              <a:t> Persons </a:t>
            </a:r>
            <a:r>
              <a:rPr lang="en-US" sz="3200" b="1" dirty="0"/>
              <a:t>under</a:t>
            </a:r>
            <a:r>
              <a:rPr lang="en-US" sz="3200" dirty="0"/>
              <a:t> the age of </a:t>
            </a:r>
            <a:r>
              <a:rPr lang="en-US" sz="3200" b="1" dirty="0"/>
              <a:t>18</a:t>
            </a:r>
            <a:endParaRPr lang="en-US" sz="3200" dirty="0"/>
          </a:p>
        </p:txBody>
      </p:sp>
      <p:sp>
        <p:nvSpPr>
          <p:cNvPr id="6" name="Title 5"/>
          <p:cNvSpPr txBox="1">
            <a:spLocks noGrp="1"/>
          </p:cNvSpPr>
          <p:nvPr>
            <p:ph type="title" idx="4294967295"/>
          </p:nvPr>
        </p:nvSpPr>
        <p:spPr>
          <a:xfrm>
            <a:off x="1357745" y="0"/>
            <a:ext cx="7329056" cy="13234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Sunlight: 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DOES NOT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Report</a:t>
            </a:r>
            <a:endParaRPr kumimoji="0" lang="en-US" sz="4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 page 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0404" y="1765300"/>
            <a:ext cx="8441496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en-US" sz="3600" dirty="0"/>
              <a:t> </a:t>
            </a:r>
            <a:r>
              <a:rPr lang="en-US" sz="3600" b="1" dirty="0"/>
              <a:t>Medical practitioners </a:t>
            </a:r>
            <a:r>
              <a:rPr lang="en-US" sz="3600" dirty="0"/>
              <a:t>at SUNY medical institutions (unless they are acting in the capacity as a SUNY Administrator)</a:t>
            </a:r>
          </a:p>
          <a:p>
            <a:pPr lvl="1">
              <a:buFont typeface="Arial" pitchFamily="34" charset="0"/>
              <a:buChar char="•"/>
            </a:pPr>
            <a:r>
              <a:rPr lang="en-US" sz="3300" dirty="0"/>
              <a:t> SUNY Hospitals </a:t>
            </a:r>
          </a:p>
          <a:p>
            <a:pPr lvl="1">
              <a:buFont typeface="Arial" pitchFamily="34" charset="0"/>
              <a:buChar char="•"/>
            </a:pPr>
            <a:r>
              <a:rPr lang="en-US" sz="3300" dirty="0"/>
              <a:t> SUNY Optometry </a:t>
            </a:r>
          </a:p>
          <a:p>
            <a:pPr lvl="1">
              <a:buFont typeface="Arial" pitchFamily="34" charset="0"/>
              <a:buChar char="•"/>
            </a:pPr>
            <a:r>
              <a:rPr lang="en-US" sz="3300" dirty="0"/>
              <a:t> UB Dental School</a:t>
            </a:r>
          </a:p>
          <a:p>
            <a:pPr lvl="1"/>
            <a:endParaRPr lang="en-US" sz="3300" dirty="0"/>
          </a:p>
          <a:p>
            <a:pPr lvl="1"/>
            <a:r>
              <a:rPr lang="en-US" sz="2700" u="sng" dirty="0">
                <a:solidFill>
                  <a:srgbClr val="1F497D">
                    <a:lumMod val="75000"/>
                  </a:srgbClr>
                </a:solidFill>
              </a:rPr>
              <a:t>NOTE:</a:t>
            </a:r>
            <a:r>
              <a:rPr lang="en-US" sz="2700" dirty="0">
                <a:solidFill>
                  <a:srgbClr val="1F497D">
                    <a:lumMod val="75000"/>
                  </a:srgbClr>
                </a:solidFill>
              </a:rPr>
              <a:t> This is an exemption specifically for SUNY</a:t>
            </a:r>
          </a:p>
        </p:txBody>
      </p:sp>
      <p:sp>
        <p:nvSpPr>
          <p:cNvPr id="7" name="Title 6"/>
          <p:cNvSpPr txBox="1">
            <a:spLocks noGrp="1"/>
          </p:cNvSpPr>
          <p:nvPr>
            <p:ph type="title" idx="4294967295"/>
          </p:nvPr>
        </p:nvSpPr>
        <p:spPr>
          <a:xfrm>
            <a:off x="1357745" y="0"/>
            <a:ext cx="7329056" cy="13234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Sunlight: 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DOES NOT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Report</a:t>
            </a:r>
            <a:endParaRPr kumimoji="0" lang="en-US" sz="4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 page 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7029" y="1569661"/>
            <a:ext cx="7939314" cy="389894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500" b="1" dirty="0"/>
              <a:t>Time Requirement:</a:t>
            </a:r>
            <a:r>
              <a:rPr lang="en-US" sz="5500" dirty="0"/>
              <a:t> </a:t>
            </a:r>
          </a:p>
          <a:p>
            <a:r>
              <a:rPr lang="en-US" sz="4200" dirty="0"/>
              <a:t>Appearances must be reported to the database within </a:t>
            </a:r>
            <a:r>
              <a:rPr lang="en-US" sz="4200" b="1" u="sng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five (5) business days</a:t>
            </a:r>
            <a:r>
              <a:rPr lang="en-US" sz="42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200" dirty="0"/>
              <a:t>of the appearance,  whenever feasible.</a:t>
            </a:r>
          </a:p>
        </p:txBody>
      </p:sp>
      <p:sp>
        <p:nvSpPr>
          <p:cNvPr id="6" name="Title 5"/>
          <p:cNvSpPr txBox="1">
            <a:spLocks noGrp="1"/>
          </p:cNvSpPr>
          <p:nvPr>
            <p:ph type="title" idx="4294967295"/>
          </p:nvPr>
        </p:nvSpPr>
        <p:spPr>
          <a:xfrm>
            <a:off x="1139370" y="0"/>
            <a:ext cx="7801430" cy="183127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Sunlight: 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Report By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 page 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 txBox="1">
            <a:spLocks noGrp="1"/>
          </p:cNvSpPr>
          <p:nvPr>
            <p:ph type="title" idx="4294967295"/>
          </p:nvPr>
        </p:nvSpPr>
        <p:spPr>
          <a:xfrm>
            <a:off x="537029" y="1569661"/>
            <a:ext cx="7939314" cy="4579977"/>
          </a:xfrm>
          <a:prstGeom prst="roundRect">
            <a:avLst/>
          </a:prstGeom>
          <a:solidFill>
            <a:schemeClr val="lt1"/>
          </a:solidFill>
          <a:ln w="25400" cap="flat" cmpd="sng" algn="ctr">
            <a:solidFill>
              <a:schemeClr val="accent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Law only wants you to report </a:t>
            </a:r>
            <a:r>
              <a:rPr kumimoji="0" lang="en-US" sz="4500" b="1" i="0" u="sng" strike="noStrike" kern="1200" cap="none" spc="0" normalizeH="0" baseline="0" noProof="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Pre-Contract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Appearances: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Once contract is in place, reporting not required unless your meeting is ‘outside the scope’ of the existing contract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Why: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 SUNY/ State entities contract with is already made public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39370" y="0"/>
            <a:ext cx="7801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Project Sunlight: </a:t>
            </a:r>
            <a:br>
              <a:rPr lang="en-US" sz="4000" b="1" dirty="0">
                <a:solidFill>
                  <a:srgbClr val="FFFF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What</a:t>
            </a:r>
            <a:r>
              <a:rPr lang="en-US" sz="4000" b="1" dirty="0">
                <a:solidFill>
                  <a:schemeClr val="bg1"/>
                </a:solidFill>
              </a:rPr>
              <a:t> to Report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 page 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7028" y="1409700"/>
            <a:ext cx="8137071" cy="5278041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500" b="1" dirty="0"/>
              <a:t>Amount Threshold: </a:t>
            </a:r>
          </a:p>
          <a:p>
            <a:r>
              <a:rPr lang="en-US" sz="3300" dirty="0"/>
              <a:t>Must ONLY report appearances that could result in purchase/ contract of </a:t>
            </a:r>
            <a:r>
              <a:rPr lang="en-US" sz="3300" b="1" u="sng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$25,000</a:t>
            </a:r>
            <a:r>
              <a:rPr lang="en-US" sz="33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300" dirty="0"/>
              <a:t>or more in goods and/or services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/>
              <a:t> If you don’t know how much the value of the Procurement/ contract will be, you must </a:t>
            </a:r>
            <a:r>
              <a:rPr lang="en-US" sz="3000" b="1" dirty="0"/>
              <a:t>err on the side of reporting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/>
              <a:t> You </a:t>
            </a:r>
            <a:r>
              <a:rPr lang="en-US" sz="3000" b="1" dirty="0"/>
              <a:t>DO NOT </a:t>
            </a:r>
            <a:r>
              <a:rPr lang="en-US" sz="3000" dirty="0"/>
              <a:t>need to aggregate purchases in the absence of a contract</a:t>
            </a:r>
          </a:p>
        </p:txBody>
      </p:sp>
      <p:sp>
        <p:nvSpPr>
          <p:cNvPr id="6" name="Title 5"/>
          <p:cNvSpPr txBox="1">
            <a:spLocks noGrp="1"/>
          </p:cNvSpPr>
          <p:nvPr>
            <p:ph type="title" idx="4294967295"/>
          </p:nvPr>
        </p:nvSpPr>
        <p:spPr>
          <a:xfrm>
            <a:off x="1139370" y="0"/>
            <a:ext cx="7801430" cy="178510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Sunlight: 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</a:t>
            </a: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must be reported – How much $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 page 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036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1546669" y="-200360"/>
            <a:ext cx="7152831" cy="13234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a  </a:t>
            </a:r>
            <a:r>
              <a:rPr kumimoji="0" lang="en-US" sz="40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Project Sunlight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‘Appearance’</a:t>
            </a:r>
            <a:endParaRPr kumimoji="0" lang="en-US" sz="4000" b="1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400" y="1320800"/>
            <a:ext cx="8585200" cy="538019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000" b="1" dirty="0"/>
              <a:t>Appearance: </a:t>
            </a:r>
            <a:r>
              <a:rPr lang="en-US" sz="3400" dirty="0"/>
              <a:t>A </a:t>
            </a:r>
            <a:r>
              <a:rPr lang="en-US" sz="3400" b="1" u="sng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substantive</a:t>
            </a:r>
            <a:r>
              <a:rPr lang="en-US" sz="3400" dirty="0"/>
              <a:t> interaction that is </a:t>
            </a:r>
            <a:r>
              <a:rPr lang="en-US" sz="3400" b="1" u="sng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meant to</a:t>
            </a:r>
            <a:r>
              <a:rPr lang="en-US" sz="3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400" dirty="0"/>
              <a:t>have an </a:t>
            </a:r>
            <a:r>
              <a:rPr lang="en-US" sz="3400" b="1" u="sng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impact on the decision making process</a:t>
            </a:r>
            <a:r>
              <a:rPr lang="en-US" sz="3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400" dirty="0"/>
              <a:t>of a state entity. </a:t>
            </a:r>
            <a:br>
              <a:rPr lang="en-US" sz="3400" b="1" dirty="0"/>
            </a:br>
            <a:endParaRPr lang="en-US" sz="1200" b="1" dirty="0"/>
          </a:p>
          <a:p>
            <a:pPr lvl="1">
              <a:buFont typeface="Arial" pitchFamily="34" charset="0"/>
              <a:buChar char="•"/>
            </a:pPr>
            <a:r>
              <a:rPr lang="en-US" sz="3000" b="1" dirty="0"/>
              <a:t> </a:t>
            </a:r>
            <a:r>
              <a:rPr lang="en-US" sz="3000" b="1" u="sng" dirty="0">
                <a:solidFill>
                  <a:srgbClr val="00B0F0"/>
                </a:solidFill>
              </a:rPr>
              <a:t>Non-written communication: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sz="3000" dirty="0"/>
              <a:t> </a:t>
            </a:r>
            <a:r>
              <a:rPr lang="en-US" sz="3000" b="1" dirty="0"/>
              <a:t>In-person meeting </a:t>
            </a:r>
            <a:r>
              <a:rPr lang="en-US" sz="3000" u="sng" dirty="0"/>
              <a:t>OR</a:t>
            </a:r>
            <a:r>
              <a:rPr lang="en-US" sz="3000" dirty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sz="3000" dirty="0"/>
              <a:t> </a:t>
            </a:r>
            <a:r>
              <a:rPr lang="en-US" sz="3000" b="1" dirty="0"/>
              <a:t>Video conference</a:t>
            </a:r>
          </a:p>
          <a:p>
            <a:pPr lvl="1">
              <a:buFont typeface="Arial" pitchFamily="34" charset="0"/>
              <a:buChar char="•"/>
            </a:pPr>
            <a:r>
              <a:rPr lang="en-US" sz="3000" dirty="0"/>
              <a:t> </a:t>
            </a:r>
            <a:r>
              <a:rPr lang="en-US" sz="3000" b="1" u="sng" dirty="0">
                <a:solidFill>
                  <a:srgbClr val="00B0F0"/>
                </a:solidFill>
              </a:rPr>
              <a:t>Between State entity and an outside party</a:t>
            </a:r>
            <a:r>
              <a:rPr lang="en-US" sz="3000" b="1" dirty="0">
                <a:solidFill>
                  <a:srgbClr val="00B0F0"/>
                </a:solidFill>
              </a:rPr>
              <a:t>:</a:t>
            </a:r>
          </a:p>
          <a:p>
            <a:pPr lvl="2">
              <a:buFont typeface="Arial" pitchFamily="34" charset="0"/>
              <a:buChar char="•"/>
            </a:pPr>
            <a:r>
              <a:rPr lang="en-US" sz="3000" b="1" dirty="0"/>
              <a:t> Purely intra-State meetings do not need to be reported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 page 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091" y="1778000"/>
            <a:ext cx="868680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u="sng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Substantive Interaction v. Ministerial: </a:t>
            </a:r>
          </a:p>
          <a:p>
            <a:r>
              <a:rPr lang="en-US" sz="3000" dirty="0"/>
              <a:t>If the interaction between the SUNY representative and the vendor/advocate is purely informational, reporting is not required.  </a:t>
            </a:r>
            <a:br>
              <a:rPr lang="en-US" sz="3300" dirty="0"/>
            </a:br>
            <a:endParaRPr lang="en-US" sz="1200" dirty="0"/>
          </a:p>
          <a:p>
            <a:endParaRPr lang="en-US" sz="1200" u="sng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700" u="sng" dirty="0">
                <a:solidFill>
                  <a:schemeClr val="tx2">
                    <a:lumMod val="75000"/>
                  </a:schemeClr>
                </a:solidFill>
              </a:rPr>
              <a:t>Example:</a:t>
            </a:r>
            <a:r>
              <a:rPr lang="en-US" sz="2700" dirty="0">
                <a:solidFill>
                  <a:schemeClr val="tx2">
                    <a:lumMod val="75000"/>
                  </a:schemeClr>
                </a:solidFill>
              </a:rPr>
              <a:t> Individuals scheduling a meeting is considered ministerial</a:t>
            </a:r>
            <a:endParaRPr lang="en-US" sz="2700" dirty="0"/>
          </a:p>
        </p:txBody>
      </p:sp>
      <p:sp>
        <p:nvSpPr>
          <p:cNvPr id="8" name="TextBox 7"/>
          <p:cNvSpPr txBox="1"/>
          <p:nvPr/>
        </p:nvSpPr>
        <p:spPr>
          <a:xfrm>
            <a:off x="1750291" y="0"/>
            <a:ext cx="72136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Project Sunlight </a:t>
            </a:r>
            <a:r>
              <a:rPr lang="en-US" sz="4000" b="1" dirty="0">
                <a:solidFill>
                  <a:schemeClr val="bg1"/>
                </a:solidFill>
              </a:rPr>
              <a:t>Appearances: </a:t>
            </a:r>
            <a:br>
              <a:rPr lang="en-US" sz="3900" b="1" dirty="0">
                <a:solidFill>
                  <a:schemeClr val="bg1"/>
                </a:solidFill>
              </a:rPr>
            </a:br>
            <a:r>
              <a:rPr lang="en-US" sz="3100" b="1" dirty="0">
                <a:solidFill>
                  <a:schemeClr val="bg1"/>
                </a:solidFill>
              </a:rPr>
              <a:t>Interpretations of </a:t>
            </a:r>
            <a:r>
              <a:rPr lang="en-US" sz="3100" b="1" dirty="0">
                <a:solidFill>
                  <a:srgbClr val="FF0000"/>
                </a:solidFill>
              </a:rPr>
              <a:t>WHAT</a:t>
            </a:r>
            <a:r>
              <a:rPr lang="en-US" sz="3100" b="1" dirty="0">
                <a:solidFill>
                  <a:schemeClr val="bg1"/>
                </a:solidFill>
              </a:rPr>
              <a:t> must be reported</a:t>
            </a:r>
          </a:p>
          <a:p>
            <a:endParaRPr lang="en-U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 page 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091" y="1425743"/>
            <a:ext cx="868680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u="sng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Initiation:</a:t>
            </a:r>
            <a:r>
              <a:rPr lang="en-US" sz="3400" dirty="0">
                <a:solidFill>
                  <a:srgbClr val="00B0F0"/>
                </a:solidFill>
              </a:rPr>
              <a:t> </a:t>
            </a:r>
          </a:p>
          <a:p>
            <a:r>
              <a:rPr lang="en-US" sz="3000" dirty="0"/>
              <a:t>It does not matter WHO initiated the appearance.  It must be reported whether SUNY or the outside party initiated.</a:t>
            </a:r>
          </a:p>
          <a:p>
            <a:endParaRPr lang="en-US" sz="1200" u="sng" dirty="0"/>
          </a:p>
          <a:p>
            <a:r>
              <a:rPr lang="en-US" sz="3400" b="1" u="sng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Formality and Location:</a:t>
            </a:r>
            <a:r>
              <a:rPr lang="en-US" sz="3400" dirty="0">
                <a:solidFill>
                  <a:srgbClr val="00B0F0"/>
                </a:solidFill>
              </a:rPr>
              <a:t> </a:t>
            </a:r>
          </a:p>
          <a:p>
            <a:r>
              <a:rPr lang="en-US" sz="3000" dirty="0"/>
              <a:t>The level of formality and the physical location of the meeting are irrelevant.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2700" u="sng" dirty="0">
                <a:solidFill>
                  <a:schemeClr val="tx2">
                    <a:lumMod val="75000"/>
                  </a:schemeClr>
                </a:solidFill>
              </a:rPr>
              <a:t>Example:</a:t>
            </a:r>
            <a:r>
              <a:rPr lang="en-US" sz="2700" dirty="0">
                <a:solidFill>
                  <a:schemeClr val="tx2">
                    <a:lumMod val="75000"/>
                  </a:schemeClr>
                </a:solidFill>
              </a:rPr>
              <a:t> Vendor/advocate approaches you at the gym and tries to influence you regarding a procurement = Must report regardless of location / lack of formality/ initiation by vendor</a:t>
            </a:r>
            <a:endParaRPr lang="en-US" sz="2700" dirty="0"/>
          </a:p>
        </p:txBody>
      </p:sp>
      <p:sp>
        <p:nvSpPr>
          <p:cNvPr id="6" name="TextBox 5"/>
          <p:cNvSpPr txBox="1"/>
          <p:nvPr/>
        </p:nvSpPr>
        <p:spPr>
          <a:xfrm>
            <a:off x="1750291" y="0"/>
            <a:ext cx="72136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Project Sunlight </a:t>
            </a:r>
            <a:r>
              <a:rPr lang="en-US" sz="4000" b="1" dirty="0">
                <a:solidFill>
                  <a:schemeClr val="bg1"/>
                </a:solidFill>
              </a:rPr>
              <a:t>Appearances: </a:t>
            </a:r>
            <a:br>
              <a:rPr lang="en-US" sz="3900" b="1" dirty="0">
                <a:solidFill>
                  <a:schemeClr val="bg1"/>
                </a:solidFill>
              </a:rPr>
            </a:br>
            <a:r>
              <a:rPr lang="en-US" sz="3100" b="1" dirty="0">
                <a:solidFill>
                  <a:schemeClr val="bg1"/>
                </a:solidFill>
              </a:rPr>
              <a:t>Interpretations of </a:t>
            </a:r>
            <a:r>
              <a:rPr lang="en-US" sz="3100" b="1" dirty="0">
                <a:solidFill>
                  <a:srgbClr val="FF0000"/>
                </a:solidFill>
              </a:rPr>
              <a:t>WHAT</a:t>
            </a:r>
            <a:r>
              <a:rPr lang="en-US" sz="3100" b="1" dirty="0">
                <a:solidFill>
                  <a:schemeClr val="bg1"/>
                </a:solidFill>
              </a:rPr>
              <a:t> must be reported</a:t>
            </a:r>
          </a:p>
          <a:p>
            <a:endParaRPr lang="en-U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 page 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091" y="1330811"/>
            <a:ext cx="868680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u="sng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Single Matter Can Have Multiple Appearances:</a:t>
            </a:r>
          </a:p>
          <a:p>
            <a:r>
              <a:rPr lang="en-US" sz="3000" dirty="0"/>
              <a:t>There can be multiple ‘appearances’ related to one single matter, and each appearance must be reported separately.</a:t>
            </a:r>
          </a:p>
          <a:p>
            <a:endParaRPr lang="en-US" sz="1200" u="sng" dirty="0"/>
          </a:p>
          <a:p>
            <a:r>
              <a:rPr lang="en-US" sz="3400" b="1" u="sng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Only One Report Per Meeting:</a:t>
            </a:r>
          </a:p>
          <a:p>
            <a:r>
              <a:rPr lang="en-US" sz="3000" dirty="0"/>
              <a:t>If multiple ‘covered individuals’ (decision makers and advisors) attend a meeting together, only one report is necessary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/>
              <a:t> Each meeting need only be entered into the Project Sunlight database once by one mandated reporter.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0291" y="0"/>
            <a:ext cx="72136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Project Sunlight </a:t>
            </a:r>
            <a:r>
              <a:rPr lang="en-US" sz="4000" b="1" dirty="0">
                <a:solidFill>
                  <a:schemeClr val="bg1"/>
                </a:solidFill>
              </a:rPr>
              <a:t>Appearances: </a:t>
            </a:r>
            <a:br>
              <a:rPr lang="en-US" sz="3900" b="1" dirty="0">
                <a:solidFill>
                  <a:schemeClr val="bg1"/>
                </a:solidFill>
              </a:rPr>
            </a:br>
            <a:r>
              <a:rPr lang="en-US" sz="3100" b="1" dirty="0">
                <a:solidFill>
                  <a:schemeClr val="bg1"/>
                </a:solidFill>
              </a:rPr>
              <a:t>Interpretations of </a:t>
            </a:r>
            <a:r>
              <a:rPr lang="en-US" sz="3100" b="1" dirty="0">
                <a:solidFill>
                  <a:srgbClr val="FF0000"/>
                </a:solidFill>
              </a:rPr>
              <a:t>WHAT</a:t>
            </a:r>
            <a:r>
              <a:rPr lang="en-US" sz="3100" b="1" dirty="0">
                <a:solidFill>
                  <a:schemeClr val="bg1"/>
                </a:solidFill>
              </a:rPr>
              <a:t> must be reported</a:t>
            </a:r>
          </a:p>
          <a:p>
            <a:endParaRPr lang="en-U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 l="17628" t="38770" r="52244" b="10428"/>
          <a:stretch>
            <a:fillRect/>
          </a:stretch>
        </p:blipFill>
        <p:spPr bwMode="auto">
          <a:xfrm>
            <a:off x="1336674" y="935038"/>
            <a:ext cx="6118226" cy="577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What is </a:t>
            </a:r>
            <a:r>
              <a:rPr kumimoji="0" lang="en-US" sz="66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Sunlight</a:t>
            </a:r>
            <a:r>
              <a:rPr kumimoji="0" lang="en-US" sz="66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NYwhite_blue_image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SUNYwhite_trans_circle_left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1" cy="6858001"/>
          </a:xfrm>
          <a:prstGeom prst="rect">
            <a:avLst/>
          </a:prstGeom>
        </p:spPr>
      </p:pic>
      <p:pic>
        <p:nvPicPr>
          <p:cNvPr id="4" name="Picture 3" descr="SUNYwhite_logo_white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144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99" y="1016000"/>
            <a:ext cx="840740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auxPro OT"/>
              </a:rPr>
              <a:t>Who is a </a:t>
            </a:r>
            <a:r>
              <a:rPr lang="en-US" sz="5400" b="1" dirty="0">
                <a:solidFill>
                  <a:srgbClr val="FF0000"/>
                </a:solidFill>
                <a:latin typeface="AauxPro OT"/>
              </a:rPr>
              <a:t>Decision Maker </a:t>
            </a:r>
            <a:r>
              <a:rPr lang="en-US" sz="5400" b="1" dirty="0">
                <a:solidFill>
                  <a:schemeClr val="bg1"/>
                </a:solidFill>
                <a:latin typeface="AauxPro OT"/>
              </a:rPr>
              <a:t>or</a:t>
            </a:r>
            <a:r>
              <a:rPr lang="en-US" sz="5400" b="1" dirty="0">
                <a:solidFill>
                  <a:srgbClr val="FF0000"/>
                </a:solidFill>
                <a:latin typeface="AauxPro OT"/>
              </a:rPr>
              <a:t> Decision Advisor</a:t>
            </a:r>
            <a:r>
              <a:rPr lang="en-US" sz="5400" b="1" dirty="0">
                <a:solidFill>
                  <a:schemeClr val="bg1"/>
                </a:solidFill>
                <a:latin typeface="AauxPro OT"/>
              </a:rPr>
              <a:t> under </a:t>
            </a:r>
            <a:r>
              <a:rPr lang="en-US" sz="5400" b="1" dirty="0">
                <a:solidFill>
                  <a:srgbClr val="FFFF00"/>
                </a:solidFill>
                <a:latin typeface="AauxPro OT"/>
              </a:rPr>
              <a:t>Project Sunlight</a:t>
            </a:r>
            <a:r>
              <a:rPr lang="en-US" sz="5400" b="1" dirty="0">
                <a:solidFill>
                  <a:schemeClr val="bg1"/>
                </a:solidFill>
                <a:latin typeface="AauxPro OT"/>
              </a:rPr>
              <a:t>?</a:t>
            </a:r>
          </a:p>
          <a:p>
            <a:endParaRPr lang="en-US" sz="4000" b="1" dirty="0">
              <a:solidFill>
                <a:schemeClr val="bg1"/>
              </a:solidFill>
              <a:latin typeface="AauxPro O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 page 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333500"/>
            <a:ext cx="8911771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u="sng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Campus decision-makers include, </a:t>
            </a:r>
            <a:br>
              <a:rPr lang="en-US" sz="3400" b="1" u="sng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400" b="1" u="sng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but are </a:t>
            </a:r>
            <a:r>
              <a:rPr lang="en-US" sz="3400" b="1" i="1" u="sng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not limited </a:t>
            </a:r>
            <a:r>
              <a:rPr lang="en-US" sz="3400" b="1" u="sng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to:</a:t>
            </a:r>
          </a:p>
          <a:p>
            <a:endParaRPr lang="en-US" sz="3600" u="sng" dirty="0"/>
          </a:p>
          <a:p>
            <a:endParaRPr lang="en-US" sz="3600" dirty="0"/>
          </a:p>
          <a:p>
            <a:endParaRPr lang="en-US" sz="2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0792" y="0"/>
            <a:ext cx="70460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00" b="1" dirty="0">
                <a:solidFill>
                  <a:srgbClr val="FF0000"/>
                </a:solidFill>
              </a:rPr>
              <a:t>WHO</a:t>
            </a:r>
            <a:r>
              <a:rPr lang="en-US" sz="3900" b="1" dirty="0">
                <a:solidFill>
                  <a:schemeClr val="bg1"/>
                </a:solidFill>
              </a:rPr>
              <a:t> Is a DECISION MAKER under </a:t>
            </a:r>
            <a:r>
              <a:rPr lang="en-US" sz="3900" b="1" dirty="0">
                <a:solidFill>
                  <a:srgbClr val="FFFF00"/>
                </a:solidFill>
              </a:rPr>
              <a:t>PROJECT SUNLIGHT</a:t>
            </a:r>
            <a:endParaRPr lang="en-US" sz="3000" b="1" dirty="0">
              <a:solidFill>
                <a:srgbClr val="FFFF00"/>
              </a:solidFill>
            </a:endParaRPr>
          </a:p>
          <a:p>
            <a:endParaRPr lang="en-U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49943" y="2679700"/>
          <a:ext cx="8236858" cy="37084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4118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8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r>
                        <a:rPr lang="en-US" sz="2000" dirty="0"/>
                        <a:t>Vice President for Administration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Director of Procurement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en-US" sz="2000" dirty="0"/>
                        <a:t>Purchasing Agent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Athletics Director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en-US" sz="2000" dirty="0"/>
                        <a:t>President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Dean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en-US" sz="2000" dirty="0"/>
                        <a:t>Vice President for Administration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Chief Information Officer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Provost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Facilities Director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 page 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2229" y="1333500"/>
            <a:ext cx="8911771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u="sng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WHO is a decision-maker or decision advisor:</a:t>
            </a:r>
          </a:p>
          <a:p>
            <a:r>
              <a:rPr lang="en-US" sz="3000" dirty="0"/>
              <a:t>Campuses have different levels of employees who have the authority to </a:t>
            </a:r>
            <a:r>
              <a:rPr lang="en-US" sz="3000" b="1" dirty="0"/>
              <a:t>make or influence</a:t>
            </a:r>
            <a:r>
              <a:rPr lang="en-US" sz="3000" dirty="0"/>
              <a:t> procurement decisions such that they are Project Sunlight reporters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/>
              <a:t> Determining the decision makers and advisors will depend upon the facts of a particular procurement and the purchasing structure at the campus</a:t>
            </a:r>
          </a:p>
          <a:p>
            <a:endParaRPr lang="en-US" sz="1200" dirty="0"/>
          </a:p>
          <a:p>
            <a:r>
              <a:rPr lang="en-US" sz="2400" u="sng" dirty="0">
                <a:solidFill>
                  <a:schemeClr val="tx2">
                    <a:lumMod val="75000"/>
                  </a:schemeClr>
                </a:solidFill>
              </a:rPr>
              <a:t>Example: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 A Faculty member meets with microscope vendors to find the best microscope for their academic program needs, and advises the procurement employee which microscope to purchase </a:t>
            </a:r>
          </a:p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Faculty member is a mandated Project Sunlight reporter in this fact scenario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0792" y="0"/>
            <a:ext cx="70460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00" b="1" dirty="0">
                <a:solidFill>
                  <a:srgbClr val="FF0000"/>
                </a:solidFill>
              </a:rPr>
              <a:t>WHO</a:t>
            </a:r>
            <a:r>
              <a:rPr lang="en-US" sz="3900" b="1" dirty="0">
                <a:solidFill>
                  <a:schemeClr val="bg1"/>
                </a:solidFill>
              </a:rPr>
              <a:t> Is a DECISION MAKER under </a:t>
            </a:r>
            <a:r>
              <a:rPr lang="en-US" sz="3900" b="1" dirty="0">
                <a:solidFill>
                  <a:srgbClr val="FFFF00"/>
                </a:solidFill>
              </a:rPr>
              <a:t>PROJECT SUNLIGHT</a:t>
            </a:r>
            <a:endParaRPr lang="en-US" sz="3000" b="1" dirty="0">
              <a:solidFill>
                <a:srgbClr val="FFFF00"/>
              </a:solidFill>
            </a:endParaRPr>
          </a:p>
          <a:p>
            <a:endParaRPr lang="en-U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 page 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4630" y="1447800"/>
            <a:ext cx="84545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u="sng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 should a campus decide/ evaluate WHO the decision-makers and decision advisor are:</a:t>
            </a:r>
          </a:p>
          <a:p>
            <a:r>
              <a:rPr lang="en-US" sz="3000" dirty="0"/>
              <a:t>Campuses should evaluate their own administrative structure and </a:t>
            </a:r>
            <a:r>
              <a:rPr lang="en-US" sz="3000" b="1" dirty="0"/>
              <a:t>err on the side of caution in deciding who to train in order to ensure that decision makers, decision advisors, and potential decision makers and advisors</a:t>
            </a:r>
            <a:r>
              <a:rPr lang="en-US" sz="3000" dirty="0"/>
              <a:t> are aware of:</a:t>
            </a:r>
          </a:p>
          <a:p>
            <a:pPr>
              <a:buFont typeface="Arial" pitchFamily="34" charset="0"/>
              <a:buChar char="•"/>
            </a:pPr>
            <a:r>
              <a:rPr lang="en-US" sz="3000" b="1" dirty="0"/>
              <a:t> their personal reporting obligations</a:t>
            </a:r>
            <a:r>
              <a:rPr lang="en-US" sz="3000" dirty="0"/>
              <a:t> under the law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/>
              <a:t> the </a:t>
            </a:r>
            <a:r>
              <a:rPr lang="en-US" sz="3000" b="1" dirty="0"/>
              <a:t>specific campus administrative protocol</a:t>
            </a:r>
            <a:r>
              <a:rPr lang="en-US" sz="3000" dirty="0"/>
              <a:t> for how to report to the OGS database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0792" y="0"/>
            <a:ext cx="70460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00" b="1" dirty="0">
                <a:solidFill>
                  <a:srgbClr val="FF0000"/>
                </a:solidFill>
              </a:rPr>
              <a:t>WHO</a:t>
            </a:r>
            <a:r>
              <a:rPr lang="en-US" sz="3900" b="1" dirty="0">
                <a:solidFill>
                  <a:schemeClr val="bg1"/>
                </a:solidFill>
              </a:rPr>
              <a:t> Is a DECISION MAKER under </a:t>
            </a:r>
            <a:r>
              <a:rPr lang="en-US" sz="3900" b="1" dirty="0">
                <a:solidFill>
                  <a:srgbClr val="FFFF00"/>
                </a:solidFill>
              </a:rPr>
              <a:t>PROJECT SUNLIGHT</a:t>
            </a:r>
            <a:endParaRPr lang="en-US" sz="3000" b="1" dirty="0">
              <a:solidFill>
                <a:srgbClr val="FFFF00"/>
              </a:solidFill>
            </a:endParaRPr>
          </a:p>
          <a:p>
            <a:endParaRPr lang="en-U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NYwhite_blue_image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SUNYwhite_trans_circle_left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1" cy="6858001"/>
          </a:xfrm>
          <a:prstGeom prst="rect">
            <a:avLst/>
          </a:prstGeom>
        </p:spPr>
      </p:pic>
      <p:pic>
        <p:nvPicPr>
          <p:cNvPr id="4" name="Picture 3" descr="SUNYwhite_logo_white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144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99" y="1016000"/>
            <a:ext cx="840740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auxPro OT"/>
              </a:rPr>
              <a:t>What appearances </a:t>
            </a:r>
          </a:p>
          <a:p>
            <a:r>
              <a:rPr lang="en-US" sz="5400" b="1" dirty="0">
                <a:solidFill>
                  <a:srgbClr val="FF0000"/>
                </a:solidFill>
                <a:latin typeface="AauxPro OT"/>
              </a:rPr>
              <a:t>MUST</a:t>
            </a:r>
            <a:r>
              <a:rPr lang="en-US" sz="5400" b="1" dirty="0">
                <a:solidFill>
                  <a:schemeClr val="bg1"/>
                </a:solidFill>
                <a:latin typeface="AauxPro OT"/>
              </a:rPr>
              <a:t> be reported under </a:t>
            </a:r>
            <a:r>
              <a:rPr lang="en-US" sz="5400" b="1" dirty="0">
                <a:solidFill>
                  <a:srgbClr val="FFFF00"/>
                </a:solidFill>
                <a:latin typeface="AauxPro OT"/>
              </a:rPr>
              <a:t>Project Sunlight</a:t>
            </a:r>
            <a:r>
              <a:rPr lang="en-US" sz="5400" b="1" dirty="0">
                <a:solidFill>
                  <a:schemeClr val="bg1"/>
                </a:solidFill>
                <a:latin typeface="AauxPro OT"/>
              </a:rPr>
              <a:t>?</a:t>
            </a:r>
          </a:p>
          <a:p>
            <a:endParaRPr lang="en-US" sz="4000" b="1" dirty="0">
              <a:solidFill>
                <a:schemeClr val="bg1"/>
              </a:solidFill>
              <a:latin typeface="AauxPro O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 page a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036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2510" y="1302327"/>
            <a:ext cx="85205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u="sng" dirty="0">
                <a:solidFill>
                  <a:srgbClr val="7030A0"/>
                </a:solidFill>
              </a:rPr>
              <a:t>Discretionary State Funds:</a:t>
            </a:r>
            <a:r>
              <a:rPr lang="en-US" sz="3500" b="1" dirty="0">
                <a:solidFill>
                  <a:srgbClr val="7030A0"/>
                </a:solidFill>
              </a:rPr>
              <a:t> </a:t>
            </a:r>
            <a:r>
              <a:rPr lang="en-US" sz="3500" b="1" dirty="0">
                <a:solidFill>
                  <a:srgbClr val="00B050"/>
                </a:solidFill>
              </a:rPr>
              <a:t>REPORT</a:t>
            </a:r>
            <a:endParaRPr lang="en-US" sz="3500" b="1" u="sng" dirty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/>
              <a:t> Appearances for the purpose of </a:t>
            </a:r>
            <a:r>
              <a:rPr lang="en-US" sz="3000" b="1" dirty="0"/>
              <a:t>advocating </a:t>
            </a:r>
            <a:r>
              <a:rPr lang="en-US" sz="3000" dirty="0"/>
              <a:t>for the receipt of </a:t>
            </a:r>
            <a:r>
              <a:rPr lang="en-US" sz="3000" b="1" dirty="0"/>
              <a:t>discretionary state funds</a:t>
            </a:r>
            <a:r>
              <a:rPr lang="en-US" sz="3000" dirty="0"/>
              <a:t> that have already been appropriated  </a:t>
            </a:r>
          </a:p>
          <a:p>
            <a:pPr>
              <a:buFont typeface="Arial" pitchFamily="34" charset="0"/>
              <a:buChar char="•"/>
            </a:pPr>
            <a:endParaRPr lang="en-US" sz="1200" dirty="0"/>
          </a:p>
          <a:p>
            <a:r>
              <a:rPr lang="en-US" sz="3500" b="1" u="sng" dirty="0">
                <a:solidFill>
                  <a:srgbClr val="7030A0"/>
                </a:solidFill>
              </a:rPr>
              <a:t>New Vendors for New Products, Service, Contracts:</a:t>
            </a:r>
            <a:r>
              <a:rPr lang="en-US" sz="3500" b="1" dirty="0">
                <a:solidFill>
                  <a:srgbClr val="7030A0"/>
                </a:solidFill>
              </a:rPr>
              <a:t> </a:t>
            </a:r>
            <a:r>
              <a:rPr lang="en-US" sz="3500" b="1" dirty="0">
                <a:solidFill>
                  <a:srgbClr val="00B050"/>
                </a:solidFill>
              </a:rPr>
              <a:t>REPORT</a:t>
            </a:r>
            <a:endParaRPr lang="en-US" sz="3500" dirty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/>
              <a:t> Meetings with </a:t>
            </a:r>
            <a:r>
              <a:rPr lang="en-US" sz="3000" b="1" dirty="0"/>
              <a:t>new vendors </a:t>
            </a:r>
            <a:r>
              <a:rPr lang="en-US" sz="3000" dirty="0"/>
              <a:t>for products, goods and services, prior to a contract being in place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0792" y="-200361"/>
            <a:ext cx="70460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Project Sunlight </a:t>
            </a:r>
            <a:r>
              <a:rPr lang="en-US" sz="4000" b="1" dirty="0">
                <a:solidFill>
                  <a:schemeClr val="bg1"/>
                </a:solidFill>
              </a:rPr>
              <a:t>Appearances: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WHAT</a:t>
            </a:r>
            <a:r>
              <a:rPr lang="en-US" sz="4000" b="1" dirty="0">
                <a:solidFill>
                  <a:schemeClr val="bg1"/>
                </a:solidFill>
              </a:rPr>
              <a:t> MUST be reported</a:t>
            </a:r>
            <a:endParaRPr lang="en-U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 page 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090" y="1465943"/>
            <a:ext cx="86868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u="sng" dirty="0">
                <a:solidFill>
                  <a:srgbClr val="7030A0"/>
                </a:solidFill>
              </a:rPr>
              <a:t>Existing Vendors for New Products; New Services; New Contract:</a:t>
            </a:r>
            <a:r>
              <a:rPr lang="en-US" sz="3500" b="1" dirty="0">
                <a:solidFill>
                  <a:srgbClr val="7030A0"/>
                </a:solidFill>
              </a:rPr>
              <a:t> </a:t>
            </a:r>
            <a:r>
              <a:rPr lang="en-US" sz="3500" b="1" dirty="0">
                <a:solidFill>
                  <a:srgbClr val="00B050"/>
                </a:solidFill>
              </a:rPr>
              <a:t>REPORT</a:t>
            </a:r>
            <a:endParaRPr lang="en-US" sz="3500" b="1" u="sng" dirty="0">
              <a:solidFill>
                <a:srgbClr val="7030A0"/>
              </a:solidFill>
            </a:endParaRPr>
          </a:p>
          <a:p>
            <a:r>
              <a:rPr lang="en-US" sz="3000" dirty="0"/>
              <a:t>• Meetings with existing vendors for </a:t>
            </a:r>
            <a:r>
              <a:rPr lang="en-US" sz="3000" b="1" dirty="0"/>
              <a:t>new</a:t>
            </a:r>
            <a:r>
              <a:rPr lang="en-US" sz="3000" dirty="0"/>
              <a:t> products or services, or products and services outside the scope of the current contract agreement with vendor</a:t>
            </a:r>
          </a:p>
          <a:p>
            <a:endParaRPr lang="en-US" sz="1200" dirty="0"/>
          </a:p>
          <a:p>
            <a:r>
              <a:rPr lang="en-US" sz="3500" b="1" u="sng" dirty="0">
                <a:solidFill>
                  <a:srgbClr val="7030A0"/>
                </a:solidFill>
              </a:rPr>
              <a:t>Contract Re-Negotiation:</a:t>
            </a:r>
            <a:r>
              <a:rPr lang="en-US" sz="3500" b="1" dirty="0">
                <a:solidFill>
                  <a:srgbClr val="7030A0"/>
                </a:solidFill>
              </a:rPr>
              <a:t> </a:t>
            </a:r>
            <a:r>
              <a:rPr lang="en-US" sz="3500" b="1" dirty="0">
                <a:solidFill>
                  <a:srgbClr val="00B050"/>
                </a:solidFill>
              </a:rPr>
              <a:t>REPORT</a:t>
            </a:r>
            <a:endParaRPr lang="en-US" sz="3500" dirty="0"/>
          </a:p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</a:rPr>
              <a:t> </a:t>
            </a:r>
            <a:r>
              <a:rPr lang="en-US" sz="3000" dirty="0"/>
              <a:t>Meetings involving substantial renegotiations of </a:t>
            </a:r>
          </a:p>
          <a:p>
            <a:r>
              <a:rPr lang="en-US" sz="3000" dirty="0"/>
              <a:t>Contracts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0792" y="0"/>
            <a:ext cx="70460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Project Sunlight </a:t>
            </a:r>
            <a:r>
              <a:rPr lang="en-US" sz="4000" b="1" dirty="0">
                <a:solidFill>
                  <a:schemeClr val="bg1"/>
                </a:solidFill>
              </a:rPr>
              <a:t>Appearances: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WHAT</a:t>
            </a:r>
            <a:r>
              <a:rPr lang="en-US" sz="4000" b="1" dirty="0">
                <a:solidFill>
                  <a:schemeClr val="bg1"/>
                </a:solidFill>
              </a:rPr>
              <a:t> MUST be reported</a:t>
            </a:r>
            <a:endParaRPr lang="en-U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 page 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091" y="1422400"/>
            <a:ext cx="8686801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u="sng" dirty="0">
                <a:solidFill>
                  <a:srgbClr val="7030A0"/>
                </a:solidFill>
              </a:rPr>
              <a:t>Appearances by Advocacy Organizations: </a:t>
            </a:r>
            <a:r>
              <a:rPr lang="en-US" sz="3500" b="1" dirty="0">
                <a:solidFill>
                  <a:srgbClr val="00B050"/>
                </a:solidFill>
              </a:rPr>
              <a:t>REPORT</a:t>
            </a:r>
            <a:endParaRPr lang="en-US" sz="3500" b="1" u="sng" dirty="0">
              <a:solidFill>
                <a:srgbClr val="7030A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/>
              <a:t> Meetings with organizations, unions, and other businesses that are </a:t>
            </a:r>
            <a:r>
              <a:rPr lang="en-US" sz="3000" b="1" dirty="0"/>
              <a:t>advocating for another business</a:t>
            </a:r>
            <a:r>
              <a:rPr lang="en-US" sz="3000" dirty="0"/>
              <a:t> are also considered appearances</a:t>
            </a:r>
          </a:p>
          <a:p>
            <a:endParaRPr lang="en-US" sz="1200" u="sng" dirty="0">
              <a:solidFill>
                <a:srgbClr val="1F497D">
                  <a:lumMod val="75000"/>
                </a:srgbClr>
              </a:solidFill>
            </a:endParaRPr>
          </a:p>
          <a:p>
            <a:endParaRPr lang="en-US" sz="1200" u="sng" dirty="0">
              <a:solidFill>
                <a:srgbClr val="1F497D">
                  <a:lumMod val="75000"/>
                </a:srgbClr>
              </a:solidFill>
            </a:endParaRPr>
          </a:p>
          <a:p>
            <a:r>
              <a:rPr lang="en-US" sz="2700" u="sng" dirty="0">
                <a:solidFill>
                  <a:srgbClr val="1F497D">
                    <a:lumMod val="75000"/>
                  </a:srgbClr>
                </a:solidFill>
              </a:rPr>
              <a:t>Example:</a:t>
            </a:r>
            <a:r>
              <a:rPr lang="en-US" sz="2700" dirty="0">
                <a:solidFill>
                  <a:srgbClr val="1F497D">
                    <a:lumMod val="75000"/>
                  </a:srgbClr>
                </a:solidFill>
              </a:rPr>
              <a:t> Another higher education institution advocates for SUNY to use a vendor that they also use; this scenario constitutes a reported appearance</a:t>
            </a:r>
            <a:endParaRPr lang="en-US" sz="2500" dirty="0"/>
          </a:p>
        </p:txBody>
      </p:sp>
      <p:sp>
        <p:nvSpPr>
          <p:cNvPr id="7" name="TextBox 6"/>
          <p:cNvSpPr txBox="1"/>
          <p:nvPr/>
        </p:nvSpPr>
        <p:spPr>
          <a:xfrm>
            <a:off x="1640792" y="0"/>
            <a:ext cx="70460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Project Sunlight </a:t>
            </a:r>
            <a:r>
              <a:rPr lang="en-US" sz="4000" b="1" dirty="0">
                <a:solidFill>
                  <a:schemeClr val="bg1"/>
                </a:solidFill>
              </a:rPr>
              <a:t>Appearances: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WHAT</a:t>
            </a:r>
            <a:r>
              <a:rPr lang="en-US" sz="4000" b="1" dirty="0">
                <a:solidFill>
                  <a:schemeClr val="bg1"/>
                </a:solidFill>
              </a:rPr>
              <a:t> MUST be reported</a:t>
            </a:r>
            <a:endParaRPr lang="en-U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NYwhite_blue_image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SUNYwhite_trans_circle_left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1" cy="6858001"/>
          </a:xfrm>
          <a:prstGeom prst="rect">
            <a:avLst/>
          </a:prstGeom>
        </p:spPr>
      </p:pic>
      <p:pic>
        <p:nvPicPr>
          <p:cNvPr id="4" name="Picture 3" descr="SUNYwhite_logo_white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144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99" y="1320800"/>
            <a:ext cx="840740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auxPro OT"/>
              </a:rPr>
              <a:t>What is </a:t>
            </a:r>
            <a:r>
              <a:rPr lang="en-US" sz="5400" b="1" dirty="0">
                <a:solidFill>
                  <a:srgbClr val="FF0000"/>
                </a:solidFill>
                <a:latin typeface="AauxPro OT"/>
              </a:rPr>
              <a:t>NOT</a:t>
            </a:r>
            <a:r>
              <a:rPr lang="en-US" sz="5400" b="1" dirty="0">
                <a:solidFill>
                  <a:schemeClr val="bg1"/>
                </a:solidFill>
                <a:latin typeface="AauxPro OT"/>
              </a:rPr>
              <a:t> reported under </a:t>
            </a:r>
            <a:r>
              <a:rPr lang="en-US" sz="5400" b="1" dirty="0">
                <a:solidFill>
                  <a:srgbClr val="FFFF00"/>
                </a:solidFill>
                <a:latin typeface="AauxPro OT"/>
              </a:rPr>
              <a:t>Project Sunlight</a:t>
            </a:r>
            <a:r>
              <a:rPr lang="en-US" sz="5400" b="1" dirty="0">
                <a:solidFill>
                  <a:schemeClr val="bg1"/>
                </a:solidFill>
                <a:latin typeface="AauxPro OT"/>
              </a:rPr>
              <a:t>?</a:t>
            </a:r>
          </a:p>
          <a:p>
            <a:endParaRPr lang="en-US" sz="4000" b="1" dirty="0">
              <a:solidFill>
                <a:schemeClr val="bg1"/>
              </a:solidFill>
              <a:latin typeface="AauxPro O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 page 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036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2510" y="1536700"/>
            <a:ext cx="8520546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u="sng" dirty="0">
                <a:solidFill>
                  <a:schemeClr val="accent6">
                    <a:lumMod val="75000"/>
                  </a:schemeClr>
                </a:solidFill>
              </a:rPr>
              <a:t>Written communication:</a:t>
            </a:r>
            <a:r>
              <a:rPr lang="en-US" sz="3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500" b="1" dirty="0">
                <a:solidFill>
                  <a:srgbClr val="FF0000"/>
                </a:solidFill>
              </a:rPr>
              <a:t>NOT REPORTED</a:t>
            </a:r>
            <a:endParaRPr lang="en-US" sz="35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/>
              <a:t> Faxes, letters, or emails are not appearances</a:t>
            </a:r>
          </a:p>
          <a:p>
            <a:pPr>
              <a:buFont typeface="Arial" pitchFamily="34" charset="0"/>
              <a:buChar char="•"/>
            </a:pPr>
            <a:endParaRPr lang="en-US" sz="1200" dirty="0"/>
          </a:p>
          <a:p>
            <a:r>
              <a:rPr lang="en-US" sz="3500" b="1" u="sng" dirty="0">
                <a:solidFill>
                  <a:schemeClr val="accent6">
                    <a:lumMod val="75000"/>
                  </a:schemeClr>
                </a:solidFill>
              </a:rPr>
              <a:t>Phone Calls:</a:t>
            </a:r>
            <a:r>
              <a:rPr lang="en-US" sz="3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500" b="1" dirty="0">
                <a:solidFill>
                  <a:srgbClr val="FF0000"/>
                </a:solidFill>
              </a:rPr>
              <a:t>NOT REPORTED</a:t>
            </a:r>
            <a:endParaRPr lang="en-US" sz="35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/>
              <a:t> Phone calls are not appearances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/>
              <a:t> ONLY in-person and video conference appearances are reported</a:t>
            </a:r>
          </a:p>
          <a:p>
            <a:pPr>
              <a:buFont typeface="Arial" pitchFamily="34" charset="0"/>
              <a:buChar char="•"/>
            </a:pPr>
            <a:endParaRPr lang="en-US" sz="1200" dirty="0"/>
          </a:p>
          <a:p>
            <a:r>
              <a:rPr lang="en-US" sz="3500" b="1" u="sng" dirty="0">
                <a:solidFill>
                  <a:schemeClr val="accent6">
                    <a:lumMod val="75000"/>
                  </a:schemeClr>
                </a:solidFill>
              </a:rPr>
              <a:t>Under Threshold Amount:</a:t>
            </a:r>
            <a:r>
              <a:rPr lang="en-US" sz="3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500" b="1" dirty="0">
                <a:solidFill>
                  <a:srgbClr val="FF0000"/>
                </a:solidFill>
              </a:rPr>
              <a:t>NOT REPORTED</a:t>
            </a:r>
            <a:endParaRPr lang="en-US" sz="35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/>
              <a:t> Contacts related to procurements under $25,000</a:t>
            </a:r>
          </a:p>
          <a:p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640792" y="-200361"/>
            <a:ext cx="704600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</a:rPr>
              <a:t>Not</a:t>
            </a:r>
            <a:r>
              <a:rPr lang="en-US" sz="3800" b="1" dirty="0">
                <a:solidFill>
                  <a:srgbClr val="FFFF00"/>
                </a:solidFill>
              </a:rPr>
              <a:t> Project Sunlight </a:t>
            </a:r>
            <a:r>
              <a:rPr lang="en-US" sz="3800" b="1" dirty="0">
                <a:solidFill>
                  <a:schemeClr val="bg1"/>
                </a:solidFill>
              </a:rPr>
              <a:t>Appearances: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NOT </a:t>
            </a:r>
            <a:r>
              <a:rPr lang="en-US" sz="4000" b="1" dirty="0">
                <a:solidFill>
                  <a:schemeClr val="bg1"/>
                </a:solidFill>
              </a:rPr>
              <a:t>reported</a:t>
            </a:r>
            <a:endParaRPr lang="en-U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 page 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6618" y="249382"/>
            <a:ext cx="686608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</a:rPr>
              <a:t>What is </a:t>
            </a:r>
            <a:r>
              <a:rPr lang="en-US" sz="5000" b="1" dirty="0">
                <a:solidFill>
                  <a:srgbClr val="FFFF00"/>
                </a:solidFill>
              </a:rPr>
              <a:t>Project Sunlight</a:t>
            </a: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itle 4"/>
          <p:cNvSpPr txBox="1">
            <a:spLocks noGrp="1"/>
          </p:cNvSpPr>
          <p:nvPr>
            <p:ph type="title" idx="4294967295"/>
          </p:nvPr>
        </p:nvSpPr>
        <p:spPr>
          <a:xfrm>
            <a:off x="469900" y="1388155"/>
            <a:ext cx="8267700" cy="5107781"/>
          </a:xfrm>
          <a:prstGeom prst="roundRect">
            <a:avLst/>
          </a:prstGeom>
          <a:solidFill>
            <a:schemeClr val="lt1"/>
          </a:solidFill>
          <a:ln w="25400" cap="flat" cmpd="sng" algn="ctr">
            <a:solidFill>
              <a:schemeClr val="accent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Project Sunlight contd.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 page 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036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3699" y="1333500"/>
            <a:ext cx="8293101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u="sng" dirty="0">
                <a:solidFill>
                  <a:schemeClr val="accent6">
                    <a:lumMod val="75000"/>
                  </a:schemeClr>
                </a:solidFill>
              </a:rPr>
              <a:t>Intra-State Communications:</a:t>
            </a:r>
            <a:r>
              <a:rPr lang="en-US" sz="3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en-US" sz="3500" b="1" dirty="0">
                <a:solidFill>
                  <a:srgbClr val="FF0000"/>
                </a:solidFill>
              </a:rPr>
              <a:t>NOT REPORTED</a:t>
            </a:r>
            <a:endParaRPr lang="en-US" sz="35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/>
              <a:t> Contact between SUNY and other state agencies; </a:t>
            </a:r>
            <a:r>
              <a:rPr lang="en-US" sz="3200" b="1" dirty="0"/>
              <a:t>Includes</a:t>
            </a:r>
            <a:r>
              <a:rPr lang="en-US" sz="3200" dirty="0"/>
              <a:t> </a:t>
            </a:r>
            <a:r>
              <a:rPr lang="en-US" sz="3200" b="1" dirty="0"/>
              <a:t>appearances before: 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/>
              <a:t>  other state and local agencies and authorities (including CUNY)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/>
              <a:t> tribal governments 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/>
              <a:t> federal government representatives</a:t>
            </a:r>
            <a:endParaRPr lang="en-US" sz="3200" b="1" dirty="0"/>
          </a:p>
          <a:p>
            <a:pPr>
              <a:buFont typeface="Arial" pitchFamily="34" charset="0"/>
              <a:buChar char="•"/>
            </a:pPr>
            <a:endParaRPr lang="en-US" sz="3000" dirty="0"/>
          </a:p>
          <a:p>
            <a:endParaRPr lang="en-US" sz="3000" dirty="0"/>
          </a:p>
          <a:p>
            <a:endParaRPr lang="en-US" sz="12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0792" y="-200361"/>
            <a:ext cx="704600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</a:rPr>
              <a:t>Not</a:t>
            </a:r>
            <a:r>
              <a:rPr lang="en-US" sz="3800" b="1" dirty="0">
                <a:solidFill>
                  <a:srgbClr val="FFFF00"/>
                </a:solidFill>
              </a:rPr>
              <a:t> Project Sunlight </a:t>
            </a:r>
            <a:r>
              <a:rPr lang="en-US" sz="3800" b="1" dirty="0">
                <a:solidFill>
                  <a:schemeClr val="bg1"/>
                </a:solidFill>
              </a:rPr>
              <a:t>Appearances: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NOT </a:t>
            </a:r>
            <a:r>
              <a:rPr lang="en-US" sz="4000" b="1" dirty="0">
                <a:solidFill>
                  <a:schemeClr val="bg1"/>
                </a:solidFill>
              </a:rPr>
              <a:t>reported</a:t>
            </a:r>
            <a:endParaRPr lang="en-U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 page 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036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2510" y="1102578"/>
            <a:ext cx="852054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u="sng" dirty="0">
                <a:solidFill>
                  <a:schemeClr val="accent6">
                    <a:lumMod val="75000"/>
                  </a:schemeClr>
                </a:solidFill>
              </a:rPr>
              <a:t>Elected Officials:</a:t>
            </a:r>
            <a:r>
              <a:rPr lang="en-US" sz="3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500" b="1" dirty="0">
                <a:solidFill>
                  <a:srgbClr val="FF0000"/>
                </a:solidFill>
              </a:rPr>
              <a:t>NOT REPORTED</a:t>
            </a:r>
            <a:endParaRPr lang="en-US" sz="35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</a:rPr>
              <a:t> Contact by elected officials, executive or legislative employees</a:t>
            </a:r>
          </a:p>
          <a:p>
            <a:endParaRPr lang="en-US" sz="1200" dirty="0">
              <a:solidFill>
                <a:srgbClr val="000000"/>
              </a:solidFill>
            </a:endParaRPr>
          </a:p>
          <a:p>
            <a:r>
              <a:rPr lang="en-US" sz="3500" b="1" u="sng" dirty="0">
                <a:solidFill>
                  <a:schemeClr val="accent6">
                    <a:lumMod val="75000"/>
                  </a:schemeClr>
                </a:solidFill>
              </a:rPr>
              <a:t>Legislation/ Budget Appearances:</a:t>
            </a:r>
            <a:r>
              <a:rPr lang="en-US" sz="3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500" b="1" dirty="0">
                <a:solidFill>
                  <a:srgbClr val="FF0000"/>
                </a:solidFill>
              </a:rPr>
              <a:t>NOT REPORTED</a:t>
            </a:r>
            <a:endParaRPr lang="en-US" sz="3500" b="1" u="sng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</a:rPr>
              <a:t> Contact  related to legislation or SUNY’s budget</a:t>
            </a:r>
          </a:p>
          <a:p>
            <a:pPr>
              <a:buFont typeface="Arial" pitchFamily="34" charset="0"/>
              <a:buChar char="•"/>
            </a:pPr>
            <a:endParaRPr lang="en-US" sz="1200" dirty="0"/>
          </a:p>
          <a:p>
            <a:r>
              <a:rPr lang="en-US" sz="3500" b="1" u="sng" dirty="0">
                <a:solidFill>
                  <a:schemeClr val="accent6">
                    <a:lumMod val="75000"/>
                  </a:schemeClr>
                </a:solidFill>
              </a:rPr>
              <a:t>Philanthropy:</a:t>
            </a:r>
            <a:r>
              <a:rPr lang="en-US" sz="3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500" b="1" dirty="0">
                <a:solidFill>
                  <a:srgbClr val="FF0000"/>
                </a:solidFill>
              </a:rPr>
              <a:t>NOT REPORTED</a:t>
            </a:r>
            <a:endParaRPr lang="en-US" sz="35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sz="3000" dirty="0"/>
              <a:t> Gifts, donations, or grants to the State that are not in exchange for real property, goods, or services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640792" y="-200361"/>
            <a:ext cx="704600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</a:rPr>
              <a:t>Not</a:t>
            </a:r>
            <a:r>
              <a:rPr lang="en-US" sz="3800" b="1" dirty="0">
                <a:solidFill>
                  <a:srgbClr val="FFFF00"/>
                </a:solidFill>
              </a:rPr>
              <a:t> Project Sunlight </a:t>
            </a:r>
            <a:r>
              <a:rPr lang="en-US" sz="3800" b="1" dirty="0">
                <a:solidFill>
                  <a:schemeClr val="bg1"/>
                </a:solidFill>
              </a:rPr>
              <a:t>Appearances: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NOT </a:t>
            </a:r>
            <a:r>
              <a:rPr lang="en-US" sz="4000" b="1" dirty="0">
                <a:solidFill>
                  <a:schemeClr val="bg1"/>
                </a:solidFill>
              </a:rPr>
              <a:t>reported</a:t>
            </a:r>
            <a:endParaRPr lang="en-U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 page 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768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2510" y="1268840"/>
            <a:ext cx="8520546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u="sng" dirty="0">
                <a:solidFill>
                  <a:schemeClr val="accent6">
                    <a:lumMod val="75000"/>
                  </a:schemeClr>
                </a:solidFill>
              </a:rPr>
              <a:t>Existing Contracts:</a:t>
            </a:r>
            <a:r>
              <a:rPr lang="en-US" sz="3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500" b="1" dirty="0">
                <a:solidFill>
                  <a:srgbClr val="FF0000"/>
                </a:solidFill>
              </a:rPr>
              <a:t>NOT REPORTED</a:t>
            </a:r>
            <a:endParaRPr lang="en-US" sz="35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/>
              <a:t> Appearances following the award of a contract related to contract administration; This includes: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/>
              <a:t> Discussion of open contract terms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/>
              <a:t> Purchases off an already existing contract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/>
              <a:t> Meetings regarding contract performance</a:t>
            </a:r>
          </a:p>
          <a:p>
            <a:pPr lvl="1">
              <a:buFont typeface="Arial" pitchFamily="34" charset="0"/>
              <a:buChar char="•"/>
            </a:pPr>
            <a:endParaRPr lang="en-US" sz="1200" dirty="0"/>
          </a:p>
          <a:p>
            <a:r>
              <a:rPr lang="en-US" sz="3500" b="1" u="sng" dirty="0">
                <a:solidFill>
                  <a:schemeClr val="accent6">
                    <a:lumMod val="75000"/>
                  </a:schemeClr>
                </a:solidFill>
              </a:rPr>
              <a:t>Meetings with the Research Foundation:</a:t>
            </a:r>
            <a:r>
              <a:rPr lang="en-US" sz="3500" b="1" dirty="0">
                <a:solidFill>
                  <a:srgbClr val="FF0000"/>
                </a:solidFill>
              </a:rPr>
              <a:t> NOT REPORTED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</a:rPr>
              <a:t> Appearances in front of the Research Foundation because we have an existing contract with the RF to do business, generally</a:t>
            </a:r>
            <a:r>
              <a:rPr lang="en-US" sz="3000" dirty="0"/>
              <a:t>, on SUNY’s behalf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0792" y="-200361"/>
            <a:ext cx="704600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</a:rPr>
              <a:t>Not</a:t>
            </a:r>
            <a:r>
              <a:rPr lang="en-US" sz="3800" b="1" dirty="0">
                <a:solidFill>
                  <a:srgbClr val="FFFF00"/>
                </a:solidFill>
              </a:rPr>
              <a:t> Project Sunlight </a:t>
            </a:r>
            <a:r>
              <a:rPr lang="en-US" sz="3800" b="1" dirty="0">
                <a:solidFill>
                  <a:schemeClr val="bg1"/>
                </a:solidFill>
              </a:rPr>
              <a:t>Appearances: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NOT </a:t>
            </a:r>
            <a:r>
              <a:rPr lang="en-US" sz="4000" b="1" dirty="0">
                <a:solidFill>
                  <a:schemeClr val="bg1"/>
                </a:solidFill>
              </a:rPr>
              <a:t>reported</a:t>
            </a:r>
            <a:endParaRPr lang="en-U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 page 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036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2510" y="1295400"/>
            <a:ext cx="852054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1200" dirty="0"/>
          </a:p>
          <a:p>
            <a:r>
              <a:rPr lang="en-US" sz="3500" b="1" u="sng" dirty="0">
                <a:solidFill>
                  <a:schemeClr val="accent6">
                    <a:lumMod val="75000"/>
                  </a:schemeClr>
                </a:solidFill>
              </a:rPr>
              <a:t>Confidential Proceedings:</a:t>
            </a:r>
            <a:r>
              <a:rPr lang="en-US" sz="3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500" b="1" dirty="0">
                <a:solidFill>
                  <a:srgbClr val="FF0000"/>
                </a:solidFill>
              </a:rPr>
              <a:t>NOT REPORTED</a:t>
            </a:r>
            <a:endParaRPr lang="en-US" sz="35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/>
              <a:t> </a:t>
            </a:r>
            <a:r>
              <a:rPr lang="en-US" sz="3000" dirty="0">
                <a:solidFill>
                  <a:srgbClr val="000000"/>
                </a:solidFill>
              </a:rPr>
              <a:t>Any interaction that an agency or authority treats as confidential pursuant to any law, rule or regulation does not need to be reported. </a:t>
            </a:r>
          </a:p>
          <a:p>
            <a:endParaRPr lang="en-US" sz="1200" dirty="0">
              <a:solidFill>
                <a:srgbClr val="000000"/>
              </a:solidFill>
            </a:endParaRPr>
          </a:p>
          <a:p>
            <a:r>
              <a:rPr lang="en-US" sz="2700" u="sng" dirty="0">
                <a:solidFill>
                  <a:srgbClr val="1F497D">
                    <a:lumMod val="75000"/>
                  </a:srgbClr>
                </a:solidFill>
              </a:rPr>
              <a:t>Note:</a:t>
            </a:r>
            <a:r>
              <a:rPr lang="en-US" sz="2700" dirty="0">
                <a:solidFill>
                  <a:srgbClr val="1F497D">
                    <a:lumMod val="75000"/>
                  </a:srgbClr>
                </a:solidFill>
              </a:rPr>
              <a:t> Confidentiality requirements from federal &amp; state statutes, rules or regulations </a:t>
            </a:r>
            <a:r>
              <a:rPr lang="en-US" sz="2700" b="1" dirty="0">
                <a:solidFill>
                  <a:srgbClr val="1F497D">
                    <a:lumMod val="75000"/>
                  </a:srgbClr>
                </a:solidFill>
              </a:rPr>
              <a:t>always take precedence </a:t>
            </a:r>
            <a:r>
              <a:rPr lang="en-US" sz="2700" dirty="0">
                <a:solidFill>
                  <a:srgbClr val="1F497D">
                    <a:lumMod val="75000"/>
                  </a:srgbClr>
                </a:solidFill>
              </a:rPr>
              <a:t>over reporting requirements of Project Sunlight. </a:t>
            </a:r>
          </a:p>
          <a:p>
            <a:pPr>
              <a:buFont typeface="Arial" pitchFamily="34" charset="0"/>
              <a:buChar char="•"/>
            </a:pP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640792" y="-200361"/>
            <a:ext cx="704600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</a:rPr>
              <a:t>Not</a:t>
            </a:r>
            <a:r>
              <a:rPr lang="en-US" sz="3800" b="1" dirty="0">
                <a:solidFill>
                  <a:srgbClr val="FFFF00"/>
                </a:solidFill>
              </a:rPr>
              <a:t> Project Sunlight </a:t>
            </a:r>
            <a:r>
              <a:rPr lang="en-US" sz="3800" b="1" dirty="0">
                <a:solidFill>
                  <a:schemeClr val="bg1"/>
                </a:solidFill>
              </a:rPr>
              <a:t>Appearances: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NOT </a:t>
            </a:r>
            <a:r>
              <a:rPr lang="en-US" sz="4000" b="1" dirty="0">
                <a:solidFill>
                  <a:schemeClr val="bg1"/>
                </a:solidFill>
              </a:rPr>
              <a:t>reported</a:t>
            </a:r>
            <a:endParaRPr lang="en-U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 page 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036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2510" y="1524000"/>
            <a:ext cx="852054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u="sng" dirty="0">
                <a:solidFill>
                  <a:schemeClr val="accent6">
                    <a:lumMod val="75000"/>
                  </a:schemeClr>
                </a:solidFill>
              </a:rPr>
              <a:t>Employee/Student Disciplinary Matters:</a:t>
            </a:r>
            <a:r>
              <a:rPr lang="en-US" sz="3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en-US" sz="3500" b="1" dirty="0">
                <a:solidFill>
                  <a:srgbClr val="FF0000"/>
                </a:solidFill>
              </a:rPr>
              <a:t>NOT REPORTED</a:t>
            </a:r>
            <a:endParaRPr lang="en-US" sz="35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/>
              <a:t> Employee and student disciplinary matters conducted in-house are not judicial or quasi-judicial proceedings (such that they would fall under one of the five categories outlined in the statute) and are also confidential personnel matters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640792" y="-200361"/>
            <a:ext cx="704600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</a:rPr>
              <a:t>Not</a:t>
            </a:r>
            <a:r>
              <a:rPr lang="en-US" sz="3800" b="1" dirty="0">
                <a:solidFill>
                  <a:srgbClr val="FFFF00"/>
                </a:solidFill>
              </a:rPr>
              <a:t> Project Sunlight </a:t>
            </a:r>
            <a:r>
              <a:rPr lang="en-US" sz="3800" b="1" dirty="0">
                <a:solidFill>
                  <a:schemeClr val="bg1"/>
                </a:solidFill>
              </a:rPr>
              <a:t>Appearances: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NOT </a:t>
            </a:r>
            <a:r>
              <a:rPr lang="en-US" sz="4000" b="1" dirty="0">
                <a:solidFill>
                  <a:schemeClr val="bg1"/>
                </a:solidFill>
              </a:rPr>
              <a:t>reported</a:t>
            </a:r>
            <a:endParaRPr lang="en-U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 page 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036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2510" y="1400077"/>
            <a:ext cx="8520546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u="sng" dirty="0">
                <a:solidFill>
                  <a:schemeClr val="accent6">
                    <a:lumMod val="75000"/>
                  </a:schemeClr>
                </a:solidFill>
              </a:rPr>
              <a:t>Emergency Procurements:</a:t>
            </a:r>
            <a:r>
              <a:rPr lang="en-US" sz="3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500" b="1" dirty="0">
                <a:solidFill>
                  <a:srgbClr val="FF0000"/>
                </a:solidFill>
              </a:rPr>
              <a:t>NOT REPORTED</a:t>
            </a:r>
            <a:endParaRPr lang="en-US" sz="35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sz="3000" dirty="0"/>
              <a:t> Procurements related to emergencies, where emergency is defined the same as it is in the State finance laws.</a:t>
            </a:r>
          </a:p>
          <a:p>
            <a:pPr lvl="0">
              <a:buFont typeface="Arial" pitchFamily="34" charset="0"/>
              <a:buChar char="•"/>
            </a:pPr>
            <a:endParaRPr lang="en-US" sz="1200" dirty="0"/>
          </a:p>
          <a:p>
            <a:r>
              <a:rPr lang="en-US" sz="3500" b="1" u="sng" dirty="0">
                <a:solidFill>
                  <a:schemeClr val="accent6">
                    <a:lumMod val="75000"/>
                  </a:schemeClr>
                </a:solidFill>
              </a:rPr>
              <a:t>Agents of the State Entity:</a:t>
            </a:r>
            <a:r>
              <a:rPr lang="en-US" sz="3500" b="1" dirty="0">
                <a:solidFill>
                  <a:srgbClr val="FF0000"/>
                </a:solidFill>
              </a:rPr>
              <a:t> NOT REPORTED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/>
              <a:t> Appearances between a covered individual at a state entity and an agent of the agency, such as a consultant </a:t>
            </a:r>
          </a:p>
          <a:p>
            <a:pPr lvl="0"/>
            <a:endParaRPr lang="en-US" sz="3000" dirty="0"/>
          </a:p>
          <a:p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1640792" y="-200361"/>
            <a:ext cx="704600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</a:rPr>
              <a:t>Not</a:t>
            </a:r>
            <a:r>
              <a:rPr lang="en-US" sz="3800" b="1" dirty="0">
                <a:solidFill>
                  <a:srgbClr val="FFFF00"/>
                </a:solidFill>
              </a:rPr>
              <a:t> Project Sunlight </a:t>
            </a:r>
            <a:r>
              <a:rPr lang="en-US" sz="3800" b="1" dirty="0">
                <a:solidFill>
                  <a:schemeClr val="bg1"/>
                </a:solidFill>
              </a:rPr>
              <a:t>Appearances: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NOT </a:t>
            </a:r>
            <a:r>
              <a:rPr lang="en-US" sz="4000" b="1" dirty="0">
                <a:solidFill>
                  <a:schemeClr val="bg1"/>
                </a:solidFill>
              </a:rPr>
              <a:t>reported</a:t>
            </a:r>
            <a:endParaRPr lang="en-U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 page 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036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2510" y="1400077"/>
            <a:ext cx="852054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u="sng" dirty="0">
                <a:solidFill>
                  <a:schemeClr val="accent6">
                    <a:lumMod val="75000"/>
                  </a:schemeClr>
                </a:solidFill>
              </a:rPr>
              <a:t>Non-Substantive Interaction:</a:t>
            </a:r>
            <a:r>
              <a:rPr lang="en-US" sz="3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500" b="1" dirty="0">
                <a:solidFill>
                  <a:srgbClr val="FF0000"/>
                </a:solidFill>
              </a:rPr>
              <a:t>NOT REPORTED</a:t>
            </a:r>
            <a:endParaRPr lang="en-US" sz="35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/>
              <a:t> Purely informational or ministerial contact</a:t>
            </a:r>
          </a:p>
          <a:p>
            <a:pPr>
              <a:buFont typeface="Arial" pitchFamily="34" charset="0"/>
              <a:buChar char="•"/>
            </a:pPr>
            <a:endParaRPr lang="en-US" sz="1200" dirty="0"/>
          </a:p>
          <a:p>
            <a:r>
              <a:rPr lang="en-US" sz="3500" b="1" u="sng" dirty="0">
                <a:solidFill>
                  <a:schemeClr val="accent6">
                    <a:lumMod val="75000"/>
                  </a:schemeClr>
                </a:solidFill>
              </a:rPr>
              <a:t>Social Interaction:</a:t>
            </a:r>
            <a:r>
              <a:rPr lang="en-US" sz="3500" b="1" dirty="0">
                <a:solidFill>
                  <a:srgbClr val="FF0000"/>
                </a:solidFill>
              </a:rPr>
              <a:t> NOT REPORTED</a:t>
            </a:r>
            <a:endParaRPr lang="en-US" sz="35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/>
              <a:t> Short and informal meet and greets, introductions, or purely social interactions</a:t>
            </a:r>
          </a:p>
          <a:p>
            <a:pPr>
              <a:buFont typeface="Arial" pitchFamily="34" charset="0"/>
              <a:buChar char="•"/>
            </a:pPr>
            <a:endParaRPr lang="en-US" sz="1200" dirty="0"/>
          </a:p>
          <a:p>
            <a:r>
              <a:rPr lang="en-US" sz="2400" u="sng" dirty="0">
                <a:solidFill>
                  <a:srgbClr val="1F497D">
                    <a:lumMod val="75000"/>
                  </a:srgbClr>
                </a:solidFill>
              </a:rPr>
              <a:t>Note:</a:t>
            </a:r>
            <a:r>
              <a:rPr lang="en-US" sz="2400" dirty="0">
                <a:solidFill>
                  <a:srgbClr val="1F497D">
                    <a:lumMod val="75000"/>
                  </a:srgbClr>
                </a:solidFill>
              </a:rPr>
              <a:t> A social interaction can become a reportable appearance once the person tries to influence your decision related to a procurement or state contract</a:t>
            </a:r>
            <a:endParaRPr lang="en-US" sz="2400" dirty="0"/>
          </a:p>
          <a:p>
            <a:pPr>
              <a:buFont typeface="Arial" pitchFamily="34" charset="0"/>
              <a:buChar char="•"/>
            </a:pP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1640792" y="-200361"/>
            <a:ext cx="704600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</a:rPr>
              <a:t>Not</a:t>
            </a:r>
            <a:r>
              <a:rPr lang="en-US" sz="3800" b="1" dirty="0">
                <a:solidFill>
                  <a:srgbClr val="FFFF00"/>
                </a:solidFill>
              </a:rPr>
              <a:t> Project Sunlight </a:t>
            </a:r>
            <a:r>
              <a:rPr lang="en-US" sz="3800" b="1" dirty="0">
                <a:solidFill>
                  <a:schemeClr val="bg1"/>
                </a:solidFill>
              </a:rPr>
              <a:t>Appearances: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NOT </a:t>
            </a:r>
            <a:r>
              <a:rPr lang="en-US" sz="4000" b="1" dirty="0">
                <a:solidFill>
                  <a:schemeClr val="bg1"/>
                </a:solidFill>
              </a:rPr>
              <a:t>reported</a:t>
            </a:r>
            <a:endParaRPr lang="en-U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 page 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036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2510" y="1257300"/>
            <a:ext cx="852054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u="sng" dirty="0">
                <a:solidFill>
                  <a:schemeClr val="accent6">
                    <a:lumMod val="75000"/>
                  </a:schemeClr>
                </a:solidFill>
              </a:rPr>
              <a:t>Determining Availability/ Market Research: </a:t>
            </a:r>
            <a:r>
              <a:rPr lang="en-US" sz="3500" b="1" dirty="0">
                <a:solidFill>
                  <a:srgbClr val="FF0000"/>
                </a:solidFill>
              </a:rPr>
              <a:t>NOT REPORTED</a:t>
            </a:r>
            <a:endParaRPr lang="en-US" sz="35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/>
              <a:t> Outreach </a:t>
            </a:r>
            <a:r>
              <a:rPr lang="en-US" sz="3000" b="1" dirty="0"/>
              <a:t>initiated by SUNY </a:t>
            </a:r>
            <a:r>
              <a:rPr lang="en-US" sz="3000" dirty="0"/>
              <a:t>(state entity), where response is informational, where SUNY is: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 determining interest or availability for an upcoming  procurement, including inquiring about whether or not a company is an M/WBE, and whether they have the products or services needed, or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 conducting market research, or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 informing a policy decision</a:t>
            </a:r>
          </a:p>
          <a:p>
            <a:pPr lvl="1">
              <a:buFont typeface="Arial" pitchFamily="34" charset="0"/>
              <a:buChar char="•"/>
            </a:pPr>
            <a:endParaRPr lang="en-US" sz="1200" dirty="0"/>
          </a:p>
          <a:p>
            <a:r>
              <a:rPr lang="en-US" sz="2400" u="sng" dirty="0">
                <a:solidFill>
                  <a:srgbClr val="1F497D">
                    <a:lumMod val="75000"/>
                  </a:srgbClr>
                </a:solidFill>
              </a:rPr>
              <a:t>NOTE:</a:t>
            </a:r>
            <a:r>
              <a:rPr lang="en-US" sz="2400" dirty="0">
                <a:solidFill>
                  <a:srgbClr val="1F497D">
                    <a:lumMod val="75000"/>
                  </a:srgbClr>
                </a:solidFill>
              </a:rPr>
              <a:t> When initiated by the vendor/advocate, market research/ interest/ availability </a:t>
            </a:r>
            <a:r>
              <a:rPr lang="en-US" sz="2400" b="1" u="sng" dirty="0">
                <a:solidFill>
                  <a:srgbClr val="1F497D">
                    <a:lumMod val="75000"/>
                  </a:srgbClr>
                </a:solidFill>
              </a:rPr>
              <a:t>IS A REPORTABLE</a:t>
            </a:r>
            <a:r>
              <a:rPr lang="en-US" sz="240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en-US" sz="2400" b="1" dirty="0">
                <a:solidFill>
                  <a:srgbClr val="1F497D">
                    <a:lumMod val="75000"/>
                  </a:srgbClr>
                </a:solidFill>
              </a:rPr>
              <a:t>appearance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0792" y="-200361"/>
            <a:ext cx="704600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</a:rPr>
              <a:t>Not</a:t>
            </a:r>
            <a:r>
              <a:rPr lang="en-US" sz="3800" b="1" dirty="0">
                <a:solidFill>
                  <a:srgbClr val="FFFF00"/>
                </a:solidFill>
              </a:rPr>
              <a:t> Project Sunlight </a:t>
            </a:r>
            <a:r>
              <a:rPr lang="en-US" sz="3800" b="1" dirty="0">
                <a:solidFill>
                  <a:schemeClr val="bg1"/>
                </a:solidFill>
              </a:rPr>
              <a:t>Appearances: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NOT </a:t>
            </a:r>
            <a:r>
              <a:rPr lang="en-US" sz="4000" b="1" dirty="0">
                <a:solidFill>
                  <a:schemeClr val="bg1"/>
                </a:solidFill>
              </a:rPr>
              <a:t>reported</a:t>
            </a:r>
            <a:endParaRPr lang="en-U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 page 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036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2510" y="1092301"/>
            <a:ext cx="852054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u="sng" dirty="0">
                <a:solidFill>
                  <a:schemeClr val="accent6">
                    <a:lumMod val="75000"/>
                  </a:schemeClr>
                </a:solidFill>
              </a:rPr>
              <a:t>Industry Meetings, Conferences &amp; Expos: </a:t>
            </a:r>
            <a:r>
              <a:rPr lang="en-US" sz="3500" b="1" dirty="0">
                <a:solidFill>
                  <a:srgbClr val="FF0000"/>
                </a:solidFill>
              </a:rPr>
              <a:t>NOT REPORTED</a:t>
            </a:r>
            <a:endParaRPr lang="en-US" sz="35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Participation in widely-attended industry meeting is not considered a an appearance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b="1" dirty="0"/>
              <a:t>Practically, this means no reporting is required for: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 professional conferences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 expos/ visiting booths on a show floor/ exhibit hall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 panels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 training or educational programs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 public auctions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 where a vendor attends a SUNY Conference</a:t>
            </a:r>
          </a:p>
          <a:p>
            <a:pPr lvl="1">
              <a:buFont typeface="Arial" pitchFamily="34" charset="0"/>
              <a:buChar char="•"/>
            </a:pPr>
            <a:endParaRPr lang="en-US" sz="1200" dirty="0"/>
          </a:p>
          <a:p>
            <a:r>
              <a:rPr lang="en-US" sz="2400" u="sng" dirty="0">
                <a:solidFill>
                  <a:srgbClr val="1F497D">
                    <a:lumMod val="75000"/>
                  </a:srgbClr>
                </a:solidFill>
              </a:rPr>
              <a:t>NOTE:</a:t>
            </a:r>
            <a:r>
              <a:rPr lang="en-US" sz="2400" dirty="0">
                <a:solidFill>
                  <a:srgbClr val="1F497D">
                    <a:lumMod val="75000"/>
                  </a:srgbClr>
                </a:solidFill>
              </a:rPr>
              <a:t> reportable appearances can still happen </a:t>
            </a:r>
            <a:r>
              <a:rPr lang="en-US" sz="2400" b="1" dirty="0">
                <a:solidFill>
                  <a:srgbClr val="1F497D">
                    <a:lumMod val="75000"/>
                  </a:srgbClr>
                </a:solidFill>
              </a:rPr>
              <a:t>before and after</a:t>
            </a:r>
            <a:r>
              <a:rPr lang="en-US" sz="2400" dirty="0">
                <a:solidFill>
                  <a:srgbClr val="1F497D">
                    <a:lumMod val="75000"/>
                  </a:srgbClr>
                </a:solidFill>
              </a:rPr>
              <a:t> these widely attended events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0792" y="-200361"/>
            <a:ext cx="704600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</a:rPr>
              <a:t>Not</a:t>
            </a:r>
            <a:r>
              <a:rPr lang="en-US" sz="3800" b="1" dirty="0">
                <a:solidFill>
                  <a:srgbClr val="FFFF00"/>
                </a:solidFill>
              </a:rPr>
              <a:t> Project Sunlight </a:t>
            </a:r>
            <a:r>
              <a:rPr lang="en-US" sz="3800" b="1" dirty="0">
                <a:solidFill>
                  <a:schemeClr val="bg1"/>
                </a:solidFill>
              </a:rPr>
              <a:t>Appearances: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NOT </a:t>
            </a:r>
            <a:r>
              <a:rPr lang="en-US" sz="4000" b="1" dirty="0">
                <a:solidFill>
                  <a:schemeClr val="bg1"/>
                </a:solidFill>
              </a:rPr>
              <a:t>reported</a:t>
            </a:r>
            <a:endParaRPr lang="en-U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 page 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036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2510" y="1511300"/>
            <a:ext cx="8520546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u="sng" dirty="0">
                <a:solidFill>
                  <a:schemeClr val="accent6">
                    <a:lumMod val="75000"/>
                  </a:schemeClr>
                </a:solidFill>
              </a:rPr>
              <a:t>Public Meetings:</a:t>
            </a:r>
            <a:r>
              <a:rPr lang="en-US" sz="3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500" b="1" dirty="0">
                <a:solidFill>
                  <a:srgbClr val="FF0000"/>
                </a:solidFill>
              </a:rPr>
              <a:t>NOT REPORTED</a:t>
            </a:r>
            <a:endParaRPr lang="en-US" sz="35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</a:rPr>
              <a:t> Participation in meetings which are:</a:t>
            </a:r>
          </a:p>
          <a:p>
            <a:pPr lvl="1">
              <a:buFont typeface="Arial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</a:rPr>
              <a:t> open to the public, or </a:t>
            </a:r>
          </a:p>
          <a:p>
            <a:pPr lvl="1">
              <a:buFont typeface="Arial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</a:rPr>
              <a:t> subject to the Open Meetings Law, or </a:t>
            </a:r>
          </a:p>
          <a:p>
            <a:pPr lvl="1">
              <a:buFont typeface="Arial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</a:rPr>
              <a:t> where a record of the meeting is otherwise available</a:t>
            </a:r>
          </a:p>
          <a:p>
            <a:pPr lvl="1">
              <a:buFont typeface="Arial" pitchFamily="34" charset="0"/>
              <a:buChar char="•"/>
            </a:pPr>
            <a:endParaRPr lang="en-US" sz="1200" dirty="0"/>
          </a:p>
          <a:p>
            <a:r>
              <a:rPr lang="en-US" sz="2400" dirty="0">
                <a:solidFill>
                  <a:srgbClr val="1F497D">
                    <a:lumMod val="75000"/>
                  </a:srgbClr>
                </a:solidFill>
              </a:rPr>
              <a:t>NOTE: communications outside of such public meetings </a:t>
            </a:r>
            <a:r>
              <a:rPr lang="en-US" sz="2400" b="1" dirty="0">
                <a:solidFill>
                  <a:srgbClr val="1F497D">
                    <a:lumMod val="75000"/>
                  </a:srgbClr>
                </a:solidFill>
              </a:rPr>
              <a:t>but with respect to the same matter </a:t>
            </a:r>
            <a:r>
              <a:rPr lang="en-US" sz="2400" dirty="0">
                <a:solidFill>
                  <a:srgbClr val="1F497D">
                    <a:lumMod val="75000"/>
                  </a:srgbClr>
                </a:solidFill>
              </a:rPr>
              <a:t>covered in the public meeting MUST be reported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0792" y="-200361"/>
            <a:ext cx="704600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</a:rPr>
              <a:t>Not</a:t>
            </a:r>
            <a:r>
              <a:rPr lang="en-US" sz="3800" b="1" dirty="0">
                <a:solidFill>
                  <a:srgbClr val="FFFF00"/>
                </a:solidFill>
              </a:rPr>
              <a:t> Project Sunlight </a:t>
            </a:r>
            <a:r>
              <a:rPr lang="en-US" sz="3800" b="1" dirty="0">
                <a:solidFill>
                  <a:schemeClr val="bg1"/>
                </a:solidFill>
              </a:rPr>
              <a:t>Appearances: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NOT </a:t>
            </a:r>
            <a:r>
              <a:rPr lang="en-US" sz="4000" b="1" dirty="0">
                <a:solidFill>
                  <a:schemeClr val="bg1"/>
                </a:solidFill>
              </a:rPr>
              <a:t>reported</a:t>
            </a:r>
            <a:endParaRPr lang="en-U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 page 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2900" y="0"/>
            <a:ext cx="71073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b="1" dirty="0">
                <a:solidFill>
                  <a:schemeClr val="bg1"/>
                </a:solidFill>
              </a:rPr>
              <a:t>What does </a:t>
            </a:r>
            <a:r>
              <a:rPr lang="en-US" sz="4100" b="1" dirty="0">
                <a:solidFill>
                  <a:srgbClr val="FFFF00"/>
                </a:solidFill>
              </a:rPr>
              <a:t>Project Sunlight</a:t>
            </a:r>
            <a:br>
              <a:rPr lang="en-US" sz="4100" b="1" dirty="0">
                <a:solidFill>
                  <a:srgbClr val="FFFF00"/>
                </a:solidFill>
              </a:rPr>
            </a:br>
            <a:r>
              <a:rPr lang="en-US" sz="4100" b="1" dirty="0">
                <a:solidFill>
                  <a:srgbClr val="FF0000"/>
                </a:solidFill>
              </a:rPr>
              <a:t>COVER</a:t>
            </a:r>
            <a:endParaRPr lang="en-US" sz="4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itle 4"/>
          <p:cNvSpPr txBox="1">
            <a:spLocks noGrp="1"/>
          </p:cNvSpPr>
          <p:nvPr>
            <p:ph type="title" idx="4294967295"/>
          </p:nvPr>
        </p:nvSpPr>
        <p:spPr>
          <a:xfrm>
            <a:off x="672110" y="1562100"/>
            <a:ext cx="7887689" cy="4392692"/>
          </a:xfrm>
          <a:prstGeom prst="roundRect">
            <a:avLst/>
          </a:prstGeom>
          <a:solidFill>
            <a:schemeClr val="lt1"/>
          </a:solidFill>
          <a:ln w="25400" cap="flat" cmpd="sng" algn="ctr">
            <a:solidFill>
              <a:schemeClr val="accent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Covers every state agency, department, division, office and board (including </a:t>
            </a:r>
            <a:r>
              <a:rPr kumimoji="0" lang="en-US" sz="3600" b="1" i="0" u="sng" strike="noStrike" kern="1200" cap="none" spc="0" normalizeH="0" baseline="0" noProof="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SUNY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CUNY)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Covers every public benefit corporation, public authority, and commissions where at least one member is appointed by the governor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 page 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036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110" y="1092301"/>
            <a:ext cx="881149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u="sng" dirty="0">
                <a:solidFill>
                  <a:schemeClr val="accent6">
                    <a:lumMod val="75000"/>
                  </a:schemeClr>
                </a:solidFill>
              </a:rPr>
              <a:t>RFP/ IFB Formal Procurement Processes:</a:t>
            </a:r>
            <a:r>
              <a:rPr lang="en-US" sz="3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500" b="1" dirty="0">
                <a:solidFill>
                  <a:srgbClr val="FF0000"/>
                </a:solidFill>
              </a:rPr>
              <a:t>NOT REPORTED</a:t>
            </a:r>
            <a:endParaRPr lang="en-US" sz="35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/>
              <a:t> Appearances as part of a formal procurement that are otherwise  covered by the Procurement Lobbying Law</a:t>
            </a:r>
            <a:r>
              <a:rPr lang="en-US" sz="2800" dirty="0">
                <a:solidFill>
                  <a:srgbClr val="000000"/>
                </a:solidFill>
              </a:rPr>
              <a:t>, including :</a:t>
            </a:r>
          </a:p>
          <a:p>
            <a:pPr lvl="1">
              <a:buFont typeface="Arial"/>
              <a:buChar char="•"/>
            </a:pPr>
            <a:r>
              <a:rPr lang="en-US" sz="2400" dirty="0"/>
              <a:t> meetings that occur during the restricted RFP or IFB processes</a:t>
            </a:r>
          </a:p>
          <a:p>
            <a:pPr lvl="1">
              <a:buFont typeface="Arial"/>
              <a:buChar char="•"/>
            </a:pPr>
            <a:r>
              <a:rPr lang="en-US" sz="2400" dirty="0"/>
              <a:t> bid meetings and presentations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 meetings with designated contacts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 bid clarifications</a:t>
            </a:r>
          </a:p>
          <a:p>
            <a:pPr lvl="1">
              <a:buFont typeface="Arial" pitchFamily="34" charset="0"/>
              <a:buChar char="•"/>
            </a:pPr>
            <a:endParaRPr lang="en-US" sz="1200" dirty="0"/>
          </a:p>
          <a:p>
            <a:r>
              <a:rPr lang="en-US" sz="2400" u="sng" dirty="0">
                <a:solidFill>
                  <a:srgbClr val="1F497D">
                    <a:lumMod val="75000"/>
                  </a:srgbClr>
                </a:solidFill>
              </a:rPr>
              <a:t>NOTE:</a:t>
            </a:r>
            <a:r>
              <a:rPr lang="en-US" sz="2400" dirty="0">
                <a:solidFill>
                  <a:srgbClr val="1F497D">
                    <a:lumMod val="75000"/>
                  </a:srgbClr>
                </a:solidFill>
              </a:rPr>
              <a:t> The reason these formal procurement processes are excluded from reporting is because there are existing protocols that restrict communication to a designated contact during this time period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0792" y="-200361"/>
            <a:ext cx="704600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</a:rPr>
              <a:t>Not</a:t>
            </a:r>
            <a:r>
              <a:rPr lang="en-US" sz="3800" b="1" dirty="0">
                <a:solidFill>
                  <a:srgbClr val="FFFF00"/>
                </a:solidFill>
              </a:rPr>
              <a:t> Project Sunlight </a:t>
            </a:r>
            <a:r>
              <a:rPr lang="en-US" sz="3800" b="1" dirty="0">
                <a:solidFill>
                  <a:schemeClr val="bg1"/>
                </a:solidFill>
              </a:rPr>
              <a:t>Appearances: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NOT </a:t>
            </a:r>
            <a:r>
              <a:rPr lang="en-US" sz="4000" b="1" dirty="0">
                <a:solidFill>
                  <a:schemeClr val="bg1"/>
                </a:solidFill>
              </a:rPr>
              <a:t>reported</a:t>
            </a:r>
            <a:endParaRPr lang="en-U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 page 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036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1355" y="1524000"/>
            <a:ext cx="852054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u="sng" dirty="0">
                <a:solidFill>
                  <a:schemeClr val="accent6">
                    <a:lumMod val="75000"/>
                  </a:schemeClr>
                </a:solidFill>
              </a:rPr>
              <a:t>Meetings that Raise Safety Concerns to the parties involved:</a:t>
            </a:r>
            <a:r>
              <a:rPr lang="en-US" sz="3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500" b="1" dirty="0">
                <a:solidFill>
                  <a:srgbClr val="FF0000"/>
                </a:solidFill>
              </a:rPr>
              <a:t>NOT REPORTED</a:t>
            </a:r>
            <a:endParaRPr lang="en-US" sz="35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/>
              <a:t>Any appearance that, if disclosed and published on the public-facing website, could endanger the life or safety of any person, or could subject an individual to a risk of retaliation or adverse employment action</a:t>
            </a:r>
          </a:p>
          <a:p>
            <a:endParaRPr lang="en-US" sz="12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0792" y="-200361"/>
            <a:ext cx="704600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</a:rPr>
              <a:t>Not</a:t>
            </a:r>
            <a:r>
              <a:rPr lang="en-US" sz="3800" b="1" dirty="0">
                <a:solidFill>
                  <a:srgbClr val="FFFF00"/>
                </a:solidFill>
              </a:rPr>
              <a:t> Project Sunlight </a:t>
            </a:r>
            <a:r>
              <a:rPr lang="en-US" sz="3800" b="1" dirty="0">
                <a:solidFill>
                  <a:schemeClr val="bg1"/>
                </a:solidFill>
              </a:rPr>
              <a:t>Appearances: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NOT </a:t>
            </a:r>
            <a:r>
              <a:rPr lang="en-US" sz="4000" b="1" dirty="0">
                <a:solidFill>
                  <a:schemeClr val="bg1"/>
                </a:solidFill>
              </a:rPr>
              <a:t>reported</a:t>
            </a:r>
            <a:endParaRPr lang="en-U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NYwhite_blue_image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SUNYwhite_trans_circle_left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1" cy="6858001"/>
          </a:xfrm>
          <a:prstGeom prst="rect">
            <a:avLst/>
          </a:prstGeom>
        </p:spPr>
      </p:pic>
      <p:pic>
        <p:nvPicPr>
          <p:cNvPr id="4" name="Picture 3" descr="SUNYwhite_logo_white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144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99" y="609600"/>
            <a:ext cx="74803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auxPro OT"/>
              </a:rPr>
              <a:t>What does </a:t>
            </a:r>
            <a:r>
              <a:rPr lang="en-US" sz="5400" b="1" dirty="0">
                <a:solidFill>
                  <a:srgbClr val="FFFF00"/>
                </a:solidFill>
                <a:latin typeface="AauxPro OT"/>
              </a:rPr>
              <a:t>Project Sunlight</a:t>
            </a:r>
            <a:r>
              <a:rPr lang="en-US" sz="5400" b="1" dirty="0">
                <a:solidFill>
                  <a:schemeClr val="bg1"/>
                </a:solidFill>
                <a:latin typeface="AauxPro OT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AauxPro OT"/>
              </a:rPr>
              <a:t>mean to you </a:t>
            </a:r>
            <a:r>
              <a:rPr lang="en-US" sz="5400" b="1" dirty="0">
                <a:solidFill>
                  <a:schemeClr val="bg1"/>
                </a:solidFill>
                <a:latin typeface="AauxPro OT"/>
              </a:rPr>
              <a:t>as a SUNY Decision-maker or advisor? </a:t>
            </a:r>
          </a:p>
          <a:p>
            <a:endParaRPr lang="en-US" sz="4000" b="1" dirty="0">
              <a:solidFill>
                <a:schemeClr val="bg1"/>
              </a:solidFill>
              <a:latin typeface="AauxPro O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 page 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108" y="1447800"/>
            <a:ext cx="878378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500" b="1" dirty="0"/>
              <a:t> Find out the process for reporting appearances on your campus</a:t>
            </a:r>
          </a:p>
          <a:p>
            <a:pPr lvl="1">
              <a:buFont typeface="Arial" pitchFamily="34" charset="0"/>
              <a:buChar char="•"/>
            </a:pPr>
            <a:r>
              <a:rPr lang="en-US" sz="3000" dirty="0"/>
              <a:t> </a:t>
            </a:r>
            <a:r>
              <a:rPr lang="en-US" sz="3400" b="1" u="sng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CENTRALIZED APPROACH:</a:t>
            </a:r>
            <a:r>
              <a:rPr lang="en-US" sz="3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dirty="0"/>
              <a:t>Some campuses have DESIGNATED employees who access the OGS database and input all Project Sunlight Appearances for the campus</a:t>
            </a:r>
          </a:p>
          <a:p>
            <a:pPr lvl="1">
              <a:buFont typeface="Arial" pitchFamily="34" charset="0"/>
              <a:buChar char="•"/>
            </a:pPr>
            <a:r>
              <a:rPr lang="en-US" sz="3000" dirty="0"/>
              <a:t> </a:t>
            </a:r>
            <a:r>
              <a:rPr lang="en-US" sz="3400" b="1" u="sng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DECENTRALIZED APPROACH:</a:t>
            </a:r>
            <a:r>
              <a:rPr lang="en-US" sz="3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dirty="0"/>
              <a:t>Some campuses are having the </a:t>
            </a:r>
            <a:r>
              <a:rPr lang="en-US" sz="3000" b="1" dirty="0"/>
              <a:t>decision makers and advisors access </a:t>
            </a:r>
            <a:r>
              <a:rPr lang="en-US" sz="3000" dirty="0"/>
              <a:t>the database and input their own appearances </a:t>
            </a:r>
            <a:r>
              <a:rPr lang="en-US" sz="3000" b="1" dirty="0"/>
              <a:t>directly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0"/>
            <a:ext cx="77446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b="1" dirty="0">
                <a:solidFill>
                  <a:schemeClr val="bg1"/>
                </a:solidFill>
              </a:rPr>
              <a:t>Must </a:t>
            </a:r>
            <a:r>
              <a:rPr lang="en-US" sz="4100" b="1" dirty="0">
                <a:solidFill>
                  <a:srgbClr val="FF0000"/>
                </a:solidFill>
              </a:rPr>
              <a:t>REPORT</a:t>
            </a:r>
            <a:r>
              <a:rPr lang="en-US" sz="4100" b="1" dirty="0">
                <a:solidFill>
                  <a:schemeClr val="bg1"/>
                </a:solidFill>
              </a:rPr>
              <a:t> Information </a:t>
            </a:r>
            <a:br>
              <a:rPr lang="en-US" sz="4100" b="1" dirty="0">
                <a:solidFill>
                  <a:schemeClr val="bg1"/>
                </a:solidFill>
              </a:rPr>
            </a:br>
            <a:r>
              <a:rPr lang="en-US" sz="4100" b="1" dirty="0">
                <a:solidFill>
                  <a:schemeClr val="bg1"/>
                </a:solidFill>
              </a:rPr>
              <a:t>to OGS Database</a:t>
            </a: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 page 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" y="1357745"/>
            <a:ext cx="839239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b="1" dirty="0"/>
              <a:t> Date of Appearance (month, day, year)</a:t>
            </a:r>
          </a:p>
          <a:p>
            <a:pPr>
              <a:buFont typeface="Arial" pitchFamily="34" charset="0"/>
              <a:buChar char="•"/>
            </a:pPr>
            <a:r>
              <a:rPr lang="en-US" sz="3000" b="1" dirty="0"/>
              <a:t> Type of Meeting: </a:t>
            </a:r>
          </a:p>
          <a:p>
            <a:r>
              <a:rPr lang="en-US" sz="3000" b="1" dirty="0">
                <a:sym typeface="Wingdings 2"/>
              </a:rPr>
              <a:t>       </a:t>
            </a:r>
            <a:r>
              <a:rPr lang="en-US" sz="3000" b="1" dirty="0">
                <a:solidFill>
                  <a:schemeClr val="tx2"/>
                </a:solidFill>
                <a:sym typeface="Wingdings 2"/>
              </a:rPr>
              <a:t></a:t>
            </a:r>
            <a:r>
              <a:rPr lang="en-US" sz="3000" cap="small" dirty="0">
                <a:solidFill>
                  <a:schemeClr val="tx2"/>
                </a:solidFill>
              </a:rPr>
              <a:t> </a:t>
            </a:r>
            <a:r>
              <a:rPr lang="en-US" sz="3000" dirty="0">
                <a:solidFill>
                  <a:schemeClr val="tx2"/>
                </a:solidFill>
              </a:rPr>
              <a:t>In-Person     </a:t>
            </a:r>
            <a:r>
              <a:rPr lang="en-US" sz="3000" b="1" dirty="0">
                <a:solidFill>
                  <a:schemeClr val="tx2"/>
                </a:solidFill>
                <a:sym typeface="Wingdings 2"/>
              </a:rPr>
              <a:t></a:t>
            </a:r>
            <a:r>
              <a:rPr lang="en-US" sz="3000" dirty="0">
                <a:solidFill>
                  <a:schemeClr val="tx2"/>
                </a:solidFill>
              </a:rPr>
              <a:t> Video Conference</a:t>
            </a:r>
            <a:r>
              <a:rPr lang="en-US" sz="3000" b="1" cap="small" dirty="0">
                <a:solidFill>
                  <a:schemeClr val="tx2"/>
                </a:solidFill>
              </a:rPr>
              <a:t> </a:t>
            </a:r>
            <a:endParaRPr lang="en-US" sz="3000" dirty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000" b="1" dirty="0"/>
              <a:t> Location of Appearance: </a:t>
            </a:r>
          </a:p>
          <a:p>
            <a:r>
              <a:rPr lang="en-US" sz="3000" b="1" cap="small" dirty="0">
                <a:solidFill>
                  <a:schemeClr val="tx2"/>
                </a:solidFill>
              </a:rPr>
              <a:t>      </a:t>
            </a:r>
            <a:r>
              <a:rPr lang="en-US" sz="3000" cap="small" dirty="0">
                <a:solidFill>
                  <a:schemeClr val="tx2"/>
                </a:solidFill>
              </a:rPr>
              <a:t>Building, Street, City, State, Zip</a:t>
            </a:r>
            <a:r>
              <a:rPr lang="en-US" sz="3000" cap="small" dirty="0"/>
              <a:t>	</a:t>
            </a:r>
            <a:endParaRPr lang="en-US" sz="3000" dirty="0"/>
          </a:p>
          <a:p>
            <a:pPr>
              <a:buFont typeface="Arial" pitchFamily="34" charset="0"/>
              <a:buChar char="•"/>
            </a:pPr>
            <a:r>
              <a:rPr lang="en-US" sz="3000" b="1" dirty="0"/>
              <a:t>  Purpose of Meeting: (one of the 5 categories listed in the law)</a:t>
            </a:r>
            <a:br>
              <a:rPr lang="en-US" sz="3000" b="1" dirty="0"/>
            </a:br>
            <a:r>
              <a:rPr lang="en-US" sz="3000" b="1" dirty="0"/>
              <a:t>        </a:t>
            </a:r>
            <a:r>
              <a:rPr lang="en-US" sz="3000" cap="small" dirty="0">
                <a:solidFill>
                  <a:schemeClr val="tx2"/>
                </a:solidFill>
              </a:rPr>
              <a:t>Procuring, Rate making, Regulatory Matters,</a:t>
            </a:r>
          </a:p>
          <a:p>
            <a:r>
              <a:rPr lang="en-US" sz="3000" cap="small" dirty="0">
                <a:solidFill>
                  <a:schemeClr val="tx2"/>
                </a:solidFill>
              </a:rPr>
              <a:t>        Judicial, Adoption of a Rule</a:t>
            </a:r>
            <a:endParaRPr lang="en-US" sz="3000" cap="small" dirty="0"/>
          </a:p>
          <a:p>
            <a:pPr>
              <a:buFont typeface="Arial" pitchFamily="34" charset="0"/>
              <a:buChar char="•"/>
            </a:pPr>
            <a:r>
              <a:rPr lang="en-US" sz="3000" b="1" dirty="0"/>
              <a:t> Name of SUNY Contact and Affiliation:</a:t>
            </a:r>
          </a:p>
          <a:p>
            <a:r>
              <a:rPr lang="en-US" sz="3000" cap="small" dirty="0">
                <a:solidFill>
                  <a:schemeClr val="tx2"/>
                </a:solidFill>
              </a:rPr>
              <a:t>       SUNY Sys Admin, SUCF, CAMPUS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0"/>
            <a:ext cx="774469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b="1" dirty="0">
                <a:solidFill>
                  <a:srgbClr val="FF0000"/>
                </a:solidFill>
              </a:rPr>
              <a:t>What</a:t>
            </a:r>
            <a:r>
              <a:rPr lang="en-US" sz="4100" b="1" dirty="0">
                <a:solidFill>
                  <a:schemeClr val="bg1"/>
                </a:solidFill>
              </a:rPr>
              <a:t> Information Must be </a:t>
            </a:r>
          </a:p>
          <a:p>
            <a:pPr algn="ctr"/>
            <a:r>
              <a:rPr lang="en-US" sz="4100" b="1" dirty="0">
                <a:solidFill>
                  <a:schemeClr val="bg1"/>
                </a:solidFill>
              </a:rPr>
              <a:t>Reported to OGS</a:t>
            </a: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 page 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" y="1661993"/>
            <a:ext cx="84685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b="1" dirty="0"/>
              <a:t> Name of Company at Appearance</a:t>
            </a:r>
          </a:p>
          <a:p>
            <a:pPr>
              <a:buFont typeface="Arial" pitchFamily="34" charset="0"/>
              <a:buChar char="•"/>
            </a:pPr>
            <a:r>
              <a:rPr lang="en-US" sz="3000" b="1" dirty="0"/>
              <a:t> Company Location: </a:t>
            </a:r>
          </a:p>
          <a:p>
            <a:r>
              <a:rPr lang="en-US" sz="3000" b="1" cap="small" dirty="0">
                <a:solidFill>
                  <a:schemeClr val="tx2"/>
                </a:solidFill>
              </a:rPr>
              <a:t>      </a:t>
            </a:r>
            <a:r>
              <a:rPr lang="en-US" sz="3000" cap="small" dirty="0">
                <a:solidFill>
                  <a:schemeClr val="tx2"/>
                </a:solidFill>
              </a:rPr>
              <a:t>City, Zip Only </a:t>
            </a:r>
          </a:p>
          <a:p>
            <a:r>
              <a:rPr lang="en-US" sz="3000" cap="small" dirty="0"/>
              <a:t>	 </a:t>
            </a:r>
            <a:r>
              <a:rPr lang="en-US" sz="3000" cap="small" dirty="0">
                <a:solidFill>
                  <a:schemeClr val="tx2"/>
                </a:solidFill>
              </a:rPr>
              <a:t>(If large company, location that rep. works out of)</a:t>
            </a:r>
          </a:p>
          <a:p>
            <a:pPr>
              <a:buFont typeface="Arial" pitchFamily="34" charset="0"/>
              <a:buChar char="•"/>
            </a:pPr>
            <a:r>
              <a:rPr lang="en-US" sz="3000" b="1" cap="small" dirty="0"/>
              <a:t> </a:t>
            </a:r>
            <a:r>
              <a:rPr lang="en-US" sz="3000" b="1" dirty="0"/>
              <a:t>Outside Representative at Appearance: </a:t>
            </a:r>
          </a:p>
          <a:p>
            <a:r>
              <a:rPr lang="en-US" sz="3000" b="1" cap="small" dirty="0">
                <a:solidFill>
                  <a:schemeClr val="tx2"/>
                </a:solidFill>
              </a:rPr>
              <a:t>      </a:t>
            </a:r>
            <a:r>
              <a:rPr lang="en-US" sz="3000" cap="small" dirty="0">
                <a:solidFill>
                  <a:schemeClr val="tx2"/>
                </a:solidFill>
              </a:rPr>
              <a:t>(e.g., Company’s Attorney, Lobbyist)</a:t>
            </a:r>
          </a:p>
          <a:p>
            <a:pPr>
              <a:buFont typeface="Arial" pitchFamily="34" charset="0"/>
              <a:buChar char="•"/>
            </a:pPr>
            <a:r>
              <a:rPr lang="en-US" sz="3000" b="1" cap="small" dirty="0"/>
              <a:t> </a:t>
            </a:r>
            <a:r>
              <a:rPr lang="en-US" sz="3000" b="1" dirty="0"/>
              <a:t>Outside Representative’s Location: </a:t>
            </a:r>
            <a:r>
              <a:rPr lang="en-US" sz="3000" cap="small" dirty="0"/>
              <a:t>City, Zip Only </a:t>
            </a:r>
            <a:br>
              <a:rPr lang="en-US" sz="3000" cap="small" dirty="0"/>
            </a:br>
            <a:r>
              <a:rPr lang="en-US" sz="3000" cap="small" dirty="0"/>
              <a:t>     </a:t>
            </a:r>
            <a:r>
              <a:rPr lang="en-US" sz="3000" cap="small" dirty="0">
                <a:solidFill>
                  <a:schemeClr val="tx2"/>
                </a:solidFill>
              </a:rPr>
              <a:t>(If large company, location that rep. works out of)</a:t>
            </a:r>
            <a:endParaRPr lang="en-US" sz="3000" b="1" cap="small" dirty="0"/>
          </a:p>
          <a:p>
            <a:pPr>
              <a:buFont typeface="Arial" pitchFamily="34" charset="0"/>
              <a:buChar char="•"/>
            </a:pPr>
            <a:r>
              <a:rPr lang="en-US" sz="3000" b="1" cap="small" dirty="0"/>
              <a:t> </a:t>
            </a:r>
            <a:r>
              <a:rPr lang="en-US" sz="3000" b="1" dirty="0"/>
              <a:t>Name of Non-SUNY Contacts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0"/>
            <a:ext cx="774469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b="1" dirty="0">
                <a:solidFill>
                  <a:srgbClr val="FF0000"/>
                </a:solidFill>
              </a:rPr>
              <a:t>What</a:t>
            </a:r>
            <a:r>
              <a:rPr lang="en-US" sz="4100" b="1" dirty="0">
                <a:solidFill>
                  <a:schemeClr val="bg1"/>
                </a:solidFill>
              </a:rPr>
              <a:t> Information Must be </a:t>
            </a:r>
          </a:p>
          <a:p>
            <a:pPr algn="ctr"/>
            <a:r>
              <a:rPr lang="en-US" sz="4100" b="1" dirty="0">
                <a:solidFill>
                  <a:schemeClr val="bg1"/>
                </a:solidFill>
              </a:rPr>
              <a:t>Reported to OGS</a:t>
            </a: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NYwhite_blue_image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SUNYwhite_trans_circle_left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1" cy="6858001"/>
          </a:xfrm>
          <a:prstGeom prst="rect">
            <a:avLst/>
          </a:prstGeom>
        </p:spPr>
      </p:pic>
      <p:pic>
        <p:nvPicPr>
          <p:cNvPr id="4" name="Picture 3" descr="SUNYwhite_logo_white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144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5999" y="1790700"/>
            <a:ext cx="659130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AauxPro OT"/>
              </a:rPr>
              <a:t>Project Sunlight</a:t>
            </a:r>
          </a:p>
          <a:p>
            <a:r>
              <a:rPr lang="en-US" sz="5400" b="1" dirty="0" err="1">
                <a:solidFill>
                  <a:schemeClr val="bg1"/>
                </a:solidFill>
                <a:latin typeface="AauxPro OT"/>
              </a:rPr>
              <a:t>Hypotheticals</a:t>
            </a:r>
            <a:endParaRPr lang="en-US" sz="5400" b="1" dirty="0">
              <a:solidFill>
                <a:schemeClr val="bg1"/>
              </a:solidFill>
              <a:latin typeface="AauxPro OT"/>
            </a:endParaRPr>
          </a:p>
          <a:p>
            <a:endParaRPr lang="en-US" sz="4000" b="1" dirty="0">
              <a:solidFill>
                <a:schemeClr val="bg1"/>
              </a:solidFill>
              <a:latin typeface="AauxPro O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 page 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091" y="1611086"/>
            <a:ext cx="816840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u="sng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Note: With the following </a:t>
            </a:r>
            <a:r>
              <a:rPr lang="en-US" sz="3800" b="1" u="sng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hypotheticals</a:t>
            </a:r>
            <a:r>
              <a:rPr lang="en-US" sz="3800" b="1" u="sng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assume the following: </a:t>
            </a:r>
          </a:p>
          <a:p>
            <a:endParaRPr lang="en-US" sz="1200" b="1" u="sng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3400" dirty="0">
                <a:latin typeface="AauxPro OT"/>
              </a:rPr>
              <a:t> The appearance is </a:t>
            </a:r>
            <a:r>
              <a:rPr lang="en-US" sz="3400" u="sng" dirty="0">
                <a:latin typeface="AauxPro OT"/>
              </a:rPr>
              <a:t>in-person</a:t>
            </a:r>
            <a:r>
              <a:rPr lang="en-US" sz="3400" dirty="0">
                <a:latin typeface="AauxPro OT"/>
              </a:rPr>
              <a:t> and </a:t>
            </a:r>
          </a:p>
          <a:p>
            <a:pPr>
              <a:buFont typeface="Arial" pitchFamily="34" charset="0"/>
              <a:buChar char="•"/>
            </a:pPr>
            <a:endParaRPr lang="en-US" sz="1200" dirty="0">
              <a:latin typeface="AauxPro OT"/>
            </a:endParaRPr>
          </a:p>
          <a:p>
            <a:pPr>
              <a:buFont typeface="Arial" pitchFamily="34" charset="0"/>
              <a:buChar char="•"/>
            </a:pPr>
            <a:r>
              <a:rPr lang="en-US" sz="3400" dirty="0">
                <a:latin typeface="AauxPro OT"/>
              </a:rPr>
              <a:t>  The value of the purchase/ contract is </a:t>
            </a:r>
            <a:r>
              <a:rPr lang="en-US" sz="3400" u="sng" dirty="0">
                <a:latin typeface="AauxPro OT"/>
              </a:rPr>
              <a:t>over the $25,000</a:t>
            </a:r>
            <a:r>
              <a:rPr lang="en-US" sz="3400" dirty="0">
                <a:latin typeface="AauxPro OT"/>
              </a:rPr>
              <a:t> threshold</a:t>
            </a:r>
          </a:p>
          <a:p>
            <a:pPr lvl="1">
              <a:buFont typeface="Wingdings"/>
              <a:buChar char="à"/>
            </a:pPr>
            <a:endParaRPr lang="en-US" sz="2000" b="1" dirty="0">
              <a:sym typeface="Wingdings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4836" y="0"/>
            <a:ext cx="73290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00" b="1" dirty="0">
                <a:solidFill>
                  <a:srgbClr val="FFFF00"/>
                </a:solidFill>
              </a:rPr>
              <a:t>Project Sunlight </a:t>
            </a:r>
            <a:r>
              <a:rPr lang="en-US" sz="3900" b="1" dirty="0">
                <a:solidFill>
                  <a:schemeClr val="bg1"/>
                </a:solidFill>
              </a:rPr>
              <a:t>Hypotheticals:</a:t>
            </a:r>
            <a:br>
              <a:rPr lang="en-US" sz="3900" b="1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/>
                </a:solidFill>
              </a:rPr>
              <a:t>WHEN TO REPORT – WHEN NOT TO REPORT</a:t>
            </a:r>
          </a:p>
          <a:p>
            <a:pPr algn="ctr"/>
            <a:endParaRPr lang="en-US" sz="3900" b="1" dirty="0">
              <a:solidFill>
                <a:schemeClr val="bg1"/>
              </a:solidFill>
            </a:endParaRP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 page 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091" y="1611086"/>
            <a:ext cx="868680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Appearances before Current vendors with existing contracts? </a:t>
            </a:r>
            <a:r>
              <a:rPr lang="en-US" sz="3600" b="1" dirty="0">
                <a:solidFill>
                  <a:srgbClr val="C00000"/>
                </a:solidFill>
              </a:rPr>
              <a:t>No</a:t>
            </a:r>
          </a:p>
          <a:p>
            <a:pPr lvl="1">
              <a:buFont typeface="Wingdings"/>
              <a:buChar char="à"/>
            </a:pPr>
            <a:r>
              <a:rPr lang="en-US" sz="2800" dirty="0">
                <a:sym typeface="Wingdings" pitchFamily="2" charset="2"/>
              </a:rPr>
              <a:t>  No because the vendor already has a contract with SUNY, and so ‘appearances’ related to that contract are not reported </a:t>
            </a:r>
          </a:p>
          <a:p>
            <a:pPr lvl="1">
              <a:buFont typeface="Wingdings"/>
              <a:buChar char="à"/>
            </a:pP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u="sng" dirty="0">
                <a:sym typeface="Wingdings" pitchFamily="2" charset="2"/>
              </a:rPr>
              <a:t>EXCEPT</a:t>
            </a:r>
            <a:r>
              <a:rPr lang="en-US" sz="2800" dirty="0">
                <a:sym typeface="Wingdings" pitchFamily="2" charset="2"/>
              </a:rPr>
              <a:t> if the appearance discussion is </a:t>
            </a:r>
            <a:r>
              <a:rPr lang="en-US" sz="2800" u="sng" dirty="0">
                <a:sym typeface="Wingdings" pitchFamily="2" charset="2"/>
              </a:rPr>
              <a:t>outside the scope</a:t>
            </a:r>
            <a:r>
              <a:rPr lang="en-US" sz="2800" dirty="0">
                <a:sym typeface="Wingdings" pitchFamily="2" charset="2"/>
              </a:rPr>
              <a:t> of the existing contract, then it would constitute a reported appearance</a:t>
            </a:r>
          </a:p>
          <a:p>
            <a:pPr lvl="1">
              <a:buFont typeface="Wingdings"/>
              <a:buChar char="à"/>
            </a:pPr>
            <a:endParaRPr lang="en-US" sz="2000" b="1" dirty="0">
              <a:sym typeface="Wingdings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4836" y="0"/>
            <a:ext cx="73290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00" b="1" dirty="0">
                <a:solidFill>
                  <a:srgbClr val="FFFF00"/>
                </a:solidFill>
              </a:rPr>
              <a:t>Project Sunlight </a:t>
            </a:r>
            <a:r>
              <a:rPr lang="en-US" sz="3900" b="1" dirty="0">
                <a:solidFill>
                  <a:schemeClr val="bg1"/>
                </a:solidFill>
              </a:rPr>
              <a:t>Hypotheticals:</a:t>
            </a:r>
            <a:br>
              <a:rPr lang="en-US" sz="3900" b="1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/>
                </a:solidFill>
              </a:rPr>
              <a:t>WHEN TO REPORT – WHEN NOT TO REPORT</a:t>
            </a:r>
          </a:p>
          <a:p>
            <a:pPr algn="ctr"/>
            <a:endParaRPr lang="en-US" sz="3900" b="1" dirty="0">
              <a:solidFill>
                <a:schemeClr val="bg1"/>
              </a:solidFill>
            </a:endParaRP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 page 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091" y="1676400"/>
            <a:ext cx="868680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A bidders conference occurs during the RFP process.  Is this reportable? </a:t>
            </a:r>
            <a:r>
              <a:rPr lang="en-US" sz="3600" b="1" dirty="0">
                <a:solidFill>
                  <a:srgbClr val="00B050"/>
                </a:solidFill>
              </a:rPr>
              <a:t>  </a:t>
            </a:r>
            <a:r>
              <a:rPr lang="en-US" sz="3600" b="1" dirty="0">
                <a:solidFill>
                  <a:srgbClr val="C00000"/>
                </a:solidFill>
              </a:rPr>
              <a:t>No</a:t>
            </a:r>
          </a:p>
          <a:p>
            <a:pPr lvl="1">
              <a:buFont typeface="Wingdings"/>
              <a:buChar char="à"/>
            </a:pPr>
            <a:r>
              <a:rPr lang="en-US" sz="2800" dirty="0">
                <a:sym typeface="Wingdings" pitchFamily="2" charset="2"/>
              </a:rPr>
              <a:t>  No because appearances are not  reportable if they during the Restricted Period of the RFP Process.  </a:t>
            </a:r>
          </a:p>
          <a:p>
            <a:pPr lvl="1">
              <a:buFont typeface="Wingdings"/>
              <a:buChar char="à"/>
            </a:pPr>
            <a:r>
              <a:rPr lang="en-US" sz="2800" dirty="0">
                <a:sym typeface="Wingdings" pitchFamily="2" charset="2"/>
              </a:rPr>
              <a:t> However, an appearance prior to the commencement of  the Restricted Period that is a substantive attempt to influence a SUNY decision-maker to purchase a vendor’s product, even if unsolicited, </a:t>
            </a:r>
            <a:r>
              <a:rPr lang="en-US" sz="2800" u="sng" dirty="0">
                <a:sym typeface="Wingdings" pitchFamily="2" charset="2"/>
              </a:rPr>
              <a:t>IS</a:t>
            </a:r>
            <a:r>
              <a:rPr lang="en-US" sz="2800" dirty="0">
                <a:sym typeface="Wingdings" pitchFamily="2" charset="2"/>
              </a:rPr>
              <a:t> a reportable appearance.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34836" y="0"/>
            <a:ext cx="73290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00" b="1" dirty="0">
                <a:solidFill>
                  <a:srgbClr val="FFFF00"/>
                </a:solidFill>
              </a:rPr>
              <a:t>Project Sunlight </a:t>
            </a:r>
            <a:r>
              <a:rPr lang="en-US" sz="3900" b="1" dirty="0">
                <a:solidFill>
                  <a:schemeClr val="bg1"/>
                </a:solidFill>
              </a:rPr>
              <a:t>Hypotheticals:</a:t>
            </a:r>
            <a:br>
              <a:rPr lang="en-US" sz="3900" b="1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/>
                </a:solidFill>
              </a:rPr>
              <a:t>WHEN TO REPORT – WHEN NOT TO REPORT</a:t>
            </a:r>
          </a:p>
          <a:p>
            <a:pPr algn="ctr"/>
            <a:endParaRPr lang="en-US" sz="3900" b="1" dirty="0">
              <a:solidFill>
                <a:schemeClr val="bg1"/>
              </a:solidFill>
            </a:endParaRP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 page 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8"/>
          <p:cNvSpPr txBox="1">
            <a:spLocks noGrp="1"/>
          </p:cNvSpPr>
          <p:nvPr>
            <p:ph type="title" idx="4294967295"/>
          </p:nvPr>
        </p:nvSpPr>
        <p:spPr>
          <a:xfrm>
            <a:off x="1371600" y="0"/>
            <a:ext cx="7107382" cy="13849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does 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Sunlight</a:t>
            </a:r>
            <a:b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REQUIRE</a:t>
            </a:r>
            <a:endParaRPr kumimoji="0" lang="en-US" sz="41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800" y="1341596"/>
            <a:ext cx="8763000" cy="493752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dirty="0"/>
              <a:t>The law requires that </a:t>
            </a:r>
            <a:r>
              <a:rPr lang="en-US" sz="3200" b="1" u="sng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SUNY employees</a:t>
            </a:r>
            <a:r>
              <a:rPr lang="en-US" sz="30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dirty="0"/>
              <a:t>who are </a:t>
            </a:r>
            <a:r>
              <a:rPr lang="en-US" sz="3200" b="1" u="sng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decision makers</a:t>
            </a:r>
            <a:r>
              <a:rPr lang="en-US" sz="32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dirty="0"/>
              <a:t>or </a:t>
            </a:r>
            <a:r>
              <a:rPr lang="en-US" sz="3200" b="1" u="sng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decision advisors</a:t>
            </a:r>
            <a:r>
              <a:rPr lang="en-US" sz="32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u="sng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report</a:t>
            </a:r>
            <a:r>
              <a:rPr lang="en-US" sz="3200" dirty="0"/>
              <a:t> all </a:t>
            </a:r>
            <a:r>
              <a:rPr lang="en-US" sz="3000" dirty="0"/>
              <a:t>substantive “</a:t>
            </a:r>
            <a:r>
              <a:rPr lang="en-US" sz="3200" b="1" u="sng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appearances</a:t>
            </a:r>
            <a:r>
              <a:rPr lang="en-US" sz="3000" dirty="0"/>
              <a:t>” with non-government entities (both individuals and firms) </a:t>
            </a:r>
            <a:r>
              <a:rPr lang="en-US" sz="3200" b="1" u="sng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regarding one of five designated categories</a:t>
            </a:r>
            <a:r>
              <a:rPr lang="en-US" sz="32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dirty="0"/>
              <a:t>to an on-line searchable database within </a:t>
            </a:r>
            <a:r>
              <a:rPr lang="en-US" sz="3200" b="1" u="sng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five days</a:t>
            </a:r>
            <a:r>
              <a:rPr lang="en-US" sz="32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dirty="0"/>
              <a:t>of the appearance </a:t>
            </a:r>
            <a:r>
              <a:rPr lang="en-US" sz="3000" b="1" dirty="0"/>
              <a:t>IF</a:t>
            </a:r>
            <a:r>
              <a:rPr lang="en-US" sz="3000" dirty="0"/>
              <a:t> the cost of the procurement / contract could be more than </a:t>
            </a:r>
            <a:r>
              <a:rPr lang="en-US" sz="3200" b="1" u="sng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$25,000</a:t>
            </a:r>
            <a:r>
              <a:rPr lang="en-US" sz="3000" dirty="0"/>
              <a:t>; All entries will be published on a public-facing </a:t>
            </a:r>
            <a:r>
              <a:rPr lang="en-US" sz="3000" dirty="0">
                <a:hlinkClick r:id="rId3"/>
              </a:rPr>
              <a:t>website</a:t>
            </a:r>
            <a:r>
              <a:rPr lang="en-US" sz="3000" dirty="0"/>
              <a:t>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 page 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091" y="1613912"/>
            <a:ext cx="868680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Another University/ Union/ Association is advocating for you to procure or contract with a particular vendor? </a:t>
            </a:r>
            <a:r>
              <a:rPr lang="en-US" sz="3600" b="1" dirty="0">
                <a:solidFill>
                  <a:srgbClr val="00B050"/>
                </a:solidFill>
              </a:rPr>
              <a:t>  </a:t>
            </a:r>
            <a:r>
              <a:rPr lang="en-US" sz="3600" b="1" dirty="0">
                <a:solidFill>
                  <a:srgbClr val="C00000"/>
                </a:solidFill>
              </a:rPr>
              <a:t>Yes</a:t>
            </a:r>
          </a:p>
          <a:p>
            <a:pPr lvl="1">
              <a:buFont typeface="Wingdings"/>
              <a:buChar char="à"/>
            </a:pPr>
            <a:r>
              <a:rPr lang="en-US" sz="2800" dirty="0">
                <a:sym typeface="Wingdings" pitchFamily="2" charset="2"/>
              </a:rPr>
              <a:t> The law states that we must report appearances where people are acting in a representative capacity, such that this advocacy is reportable</a:t>
            </a:r>
          </a:p>
          <a:p>
            <a:pPr lvl="1"/>
            <a:endParaRPr lang="en-US" sz="1200" b="1" dirty="0">
              <a:sym typeface="Wingdings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4836" y="0"/>
            <a:ext cx="73290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00" b="1" dirty="0">
                <a:solidFill>
                  <a:srgbClr val="FFFF00"/>
                </a:solidFill>
              </a:rPr>
              <a:t>Project Sunlight</a:t>
            </a:r>
            <a:r>
              <a:rPr lang="en-US" sz="3900" b="1" dirty="0">
                <a:solidFill>
                  <a:schemeClr val="bg1"/>
                </a:solidFill>
              </a:rPr>
              <a:t> Hypotheticals:</a:t>
            </a:r>
            <a:br>
              <a:rPr lang="en-US" sz="3900" b="1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/>
                </a:solidFill>
              </a:rPr>
              <a:t>WHEN TO REPORT – WHEN NOT TO REPORT</a:t>
            </a:r>
          </a:p>
          <a:p>
            <a:pPr algn="ctr"/>
            <a:endParaRPr lang="en-US" sz="3900" b="1" dirty="0">
              <a:solidFill>
                <a:schemeClr val="bg1"/>
              </a:solidFill>
            </a:endParaRP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 page 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6100" y="1782108"/>
            <a:ext cx="81407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Meeting related to the sale of SUNY land? </a:t>
            </a:r>
            <a:r>
              <a:rPr lang="en-US" sz="3600" b="1" dirty="0">
                <a:solidFill>
                  <a:srgbClr val="00B050"/>
                </a:solidFill>
              </a:rPr>
              <a:t>  </a:t>
            </a:r>
            <a:r>
              <a:rPr lang="en-US" sz="3600" b="1" dirty="0">
                <a:solidFill>
                  <a:srgbClr val="C00000"/>
                </a:solidFill>
              </a:rPr>
              <a:t>YES</a:t>
            </a:r>
          </a:p>
          <a:p>
            <a:pPr lvl="1">
              <a:buFont typeface="Wingdings"/>
              <a:buChar char="à"/>
            </a:pPr>
            <a:r>
              <a:rPr lang="en-US" sz="2800" dirty="0">
                <a:sym typeface="Wingdings" pitchFamily="2" charset="2"/>
              </a:rPr>
              <a:t> The appearance is related to a potential state contract, so it is reported, even if SUNY is selling its on property</a:t>
            </a:r>
          </a:p>
          <a:p>
            <a:pPr lvl="1">
              <a:buFont typeface="Wingdings"/>
              <a:buChar char="à"/>
            </a:pPr>
            <a:r>
              <a:rPr lang="en-US" sz="2800" dirty="0">
                <a:sym typeface="Wingdings" pitchFamily="2" charset="2"/>
              </a:rPr>
              <a:t> Remember: Project Sunlight covers procurements, where SUNY is purchasing, but also revenue-generating contracts, where SUNY is being paid for land/ use of facilities/ services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34836" y="0"/>
            <a:ext cx="73290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00" b="1" dirty="0">
                <a:solidFill>
                  <a:srgbClr val="FFFF00"/>
                </a:solidFill>
              </a:rPr>
              <a:t>Project Sunlight</a:t>
            </a:r>
            <a:r>
              <a:rPr lang="en-US" sz="3900" b="1" dirty="0">
                <a:solidFill>
                  <a:schemeClr val="bg1"/>
                </a:solidFill>
              </a:rPr>
              <a:t> Hypotheticals:</a:t>
            </a:r>
            <a:br>
              <a:rPr lang="en-US" sz="3900" b="1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/>
                </a:solidFill>
              </a:rPr>
              <a:t>WHEN TO REPORT – WHEN NOT TO REPORT</a:t>
            </a:r>
          </a:p>
          <a:p>
            <a:pPr algn="ctr"/>
            <a:endParaRPr lang="en-US" sz="3900" b="1" dirty="0">
              <a:solidFill>
                <a:schemeClr val="bg1"/>
              </a:solidFill>
            </a:endParaRP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 page 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091" y="1782108"/>
            <a:ext cx="868680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 Meeting to purchase a software program for the System, where RF funds would be used?</a:t>
            </a:r>
            <a:r>
              <a:rPr lang="en-US" sz="3600" b="1" dirty="0">
                <a:solidFill>
                  <a:srgbClr val="00B050"/>
                </a:solidFill>
              </a:rPr>
              <a:t>  </a:t>
            </a:r>
            <a:r>
              <a:rPr lang="en-US" sz="3600" b="1" dirty="0">
                <a:solidFill>
                  <a:srgbClr val="C00000"/>
                </a:solidFill>
              </a:rPr>
              <a:t>NO</a:t>
            </a:r>
          </a:p>
          <a:p>
            <a:pPr lvl="1">
              <a:buFont typeface="Wingdings"/>
              <a:buChar char="à"/>
            </a:pPr>
            <a:r>
              <a:rPr lang="en-US" sz="2800" dirty="0">
                <a:sym typeface="Wingdings" pitchFamily="2" charset="2"/>
              </a:rPr>
              <a:t> Appearances related to the spending of non-state funds are not reported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34836" y="0"/>
            <a:ext cx="73290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00" b="1" dirty="0">
                <a:solidFill>
                  <a:srgbClr val="FFFF00"/>
                </a:solidFill>
              </a:rPr>
              <a:t>Project Sunlight</a:t>
            </a:r>
            <a:r>
              <a:rPr lang="en-US" sz="3900" b="1" dirty="0">
                <a:solidFill>
                  <a:schemeClr val="bg1"/>
                </a:solidFill>
              </a:rPr>
              <a:t> Hypotheticals:</a:t>
            </a:r>
            <a:br>
              <a:rPr lang="en-US" sz="3900" b="1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/>
                </a:solidFill>
              </a:rPr>
              <a:t>WHEN TO REPORT – WHEN NOT TO REPORT</a:t>
            </a:r>
          </a:p>
          <a:p>
            <a:pPr algn="ctr"/>
            <a:endParaRPr lang="en-US" sz="3900" b="1" dirty="0">
              <a:solidFill>
                <a:schemeClr val="bg1"/>
              </a:solidFill>
            </a:endParaRP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 page 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091" y="1782108"/>
            <a:ext cx="868680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6. Meeting to purchase a software program for the System, where CF funds would be used?</a:t>
            </a:r>
            <a:r>
              <a:rPr lang="en-US" sz="3600" b="1" dirty="0">
                <a:solidFill>
                  <a:srgbClr val="00B050"/>
                </a:solidFill>
              </a:rPr>
              <a:t>  </a:t>
            </a:r>
            <a:r>
              <a:rPr lang="en-US" sz="3600" b="1" dirty="0">
                <a:solidFill>
                  <a:srgbClr val="C00000"/>
                </a:solidFill>
              </a:rPr>
              <a:t>YES</a:t>
            </a:r>
            <a:endParaRPr lang="en-US" sz="3600" b="1" dirty="0">
              <a:sym typeface="Wingdings" pitchFamily="2" charset="2"/>
            </a:endParaRPr>
          </a:p>
          <a:p>
            <a:pPr lvl="1">
              <a:buFont typeface="Wingdings"/>
              <a:buChar char="à"/>
            </a:pPr>
            <a:r>
              <a:rPr lang="en-US" sz="2800" dirty="0">
                <a:sym typeface="Wingdings" pitchFamily="2" charset="2"/>
              </a:rPr>
              <a:t> Remember that the Construction Fund, as a public benefit corporation, is included for purposes of reporting under Project Sunlight, so an appearance related to the spending of Construction Fund’s own funds MUST be reported</a:t>
            </a:r>
          </a:p>
          <a:p>
            <a:endParaRPr lang="en-US" sz="2600" b="1" dirty="0">
              <a:sym typeface="Wingdings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4836" y="0"/>
            <a:ext cx="73290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00" b="1" dirty="0">
                <a:solidFill>
                  <a:srgbClr val="FFFF00"/>
                </a:solidFill>
              </a:rPr>
              <a:t>Project Sunlight</a:t>
            </a:r>
            <a:r>
              <a:rPr lang="en-US" sz="3900" b="1" dirty="0">
                <a:solidFill>
                  <a:schemeClr val="bg1"/>
                </a:solidFill>
              </a:rPr>
              <a:t> Hypotheticals:</a:t>
            </a:r>
            <a:br>
              <a:rPr lang="en-US" sz="3900" b="1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/>
                </a:solidFill>
              </a:rPr>
              <a:t>WHEN TO REPORT – WHEN NOT TO REPORT</a:t>
            </a:r>
          </a:p>
          <a:p>
            <a:pPr algn="ctr"/>
            <a:endParaRPr lang="en-US" sz="3900" b="1" dirty="0">
              <a:solidFill>
                <a:schemeClr val="bg1"/>
              </a:solidFill>
            </a:endParaRP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NYwhite_blue_image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SUNYwhite_trans_circle_left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1" cy="6858001"/>
          </a:xfrm>
          <a:prstGeom prst="rect">
            <a:avLst/>
          </a:prstGeom>
        </p:spPr>
      </p:pic>
      <p:pic>
        <p:nvPicPr>
          <p:cNvPr id="4" name="Picture 3" descr="SUNYwhite_logo_white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144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6599" y="2136914"/>
            <a:ext cx="784860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AauxPro OT"/>
              </a:rPr>
              <a:t>Project Sunlight </a:t>
            </a:r>
            <a:r>
              <a:rPr lang="en-US" sz="5400" b="1" dirty="0">
                <a:solidFill>
                  <a:schemeClr val="bg1"/>
                </a:solidFill>
                <a:latin typeface="AauxPro OT"/>
              </a:rPr>
              <a:t>Recap</a:t>
            </a:r>
          </a:p>
          <a:p>
            <a:endParaRPr lang="en-US" sz="4000" b="1" dirty="0">
              <a:solidFill>
                <a:schemeClr val="bg1"/>
              </a:solidFill>
              <a:latin typeface="AauxPro O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 page 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4836" y="0"/>
            <a:ext cx="65393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How</a:t>
            </a:r>
            <a:r>
              <a:rPr lang="en-US" sz="4000" b="1" dirty="0">
                <a:solidFill>
                  <a:schemeClr val="bg1"/>
                </a:solidFill>
              </a:rPr>
              <a:t> will </a:t>
            </a:r>
            <a:r>
              <a:rPr lang="en-US" sz="4000" b="1" dirty="0">
                <a:solidFill>
                  <a:srgbClr val="FFFF00"/>
                </a:solidFill>
              </a:rPr>
              <a:t>Project Sunlight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Impact SUNY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" y="1323439"/>
            <a:ext cx="8763000" cy="5243989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000" b="1" u="sng" dirty="0">
                <a:solidFill>
                  <a:srgbClr val="FF0000"/>
                </a:solidFill>
              </a:rPr>
              <a:t>Compliance Mandate: </a:t>
            </a:r>
            <a:br>
              <a:rPr lang="en-US" sz="3600" b="1" dirty="0">
                <a:solidFill>
                  <a:srgbClr val="C00000"/>
                </a:solidFill>
              </a:rPr>
            </a:br>
            <a:r>
              <a:rPr lang="en-US" sz="3200" b="1" u="sng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SUNY employees</a:t>
            </a:r>
            <a:r>
              <a:rPr lang="en-US" sz="30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dirty="0"/>
              <a:t>who are </a:t>
            </a:r>
            <a:r>
              <a:rPr lang="en-US" sz="3200" b="1" u="sng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decision makers</a:t>
            </a:r>
            <a:r>
              <a:rPr lang="en-US" sz="32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dirty="0"/>
              <a:t>or </a:t>
            </a:r>
            <a:r>
              <a:rPr lang="en-US" sz="3200" b="1" u="sng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decision advisors</a:t>
            </a:r>
            <a:r>
              <a:rPr lang="en-US" sz="32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u="sng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report</a:t>
            </a:r>
            <a:r>
              <a:rPr lang="en-US" sz="3200" dirty="0"/>
              <a:t> </a:t>
            </a:r>
            <a:r>
              <a:rPr lang="en-US" sz="3000" dirty="0"/>
              <a:t>substantive “</a:t>
            </a:r>
            <a:r>
              <a:rPr lang="en-US" sz="3200" b="1" u="sng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appearances</a:t>
            </a:r>
            <a:r>
              <a:rPr lang="en-US" sz="3000" dirty="0"/>
              <a:t>” with non-government entities (both individuals and firms) </a:t>
            </a:r>
            <a:r>
              <a:rPr lang="en-US" sz="3200" b="1" u="sng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regarding one of five designated categories </a:t>
            </a:r>
            <a:r>
              <a:rPr lang="en-US" sz="3000" dirty="0"/>
              <a:t>to an OGS on-line searchable database within </a:t>
            </a:r>
            <a:r>
              <a:rPr lang="en-US" sz="3200" b="1" u="sng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five days</a:t>
            </a:r>
            <a:r>
              <a:rPr lang="en-US" sz="32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dirty="0"/>
              <a:t>of the appearance if cost of the potential procurement / contract could be more than </a:t>
            </a:r>
            <a:r>
              <a:rPr lang="en-US" sz="3200" b="1" u="sng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$25,000</a:t>
            </a:r>
            <a:r>
              <a:rPr lang="en-US" sz="3000" dirty="0"/>
              <a:t>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 page 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4836" y="0"/>
            <a:ext cx="653934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How</a:t>
            </a:r>
            <a:r>
              <a:rPr lang="en-US" sz="4000" b="1" dirty="0">
                <a:solidFill>
                  <a:schemeClr val="bg1"/>
                </a:solidFill>
              </a:rPr>
              <a:t> will </a:t>
            </a:r>
            <a:r>
              <a:rPr lang="en-US" sz="4000" b="1" dirty="0">
                <a:solidFill>
                  <a:srgbClr val="FFFF00"/>
                </a:solidFill>
              </a:rPr>
              <a:t>Project Sunlight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Impact SUNY</a:t>
            </a: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699" y="1600438"/>
            <a:ext cx="8305801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u="sng" dirty="0">
                <a:solidFill>
                  <a:srgbClr val="FF0000"/>
                </a:solidFill>
              </a:rPr>
              <a:t>Remember: </a:t>
            </a:r>
            <a:endParaRPr lang="en-US" sz="5500" b="1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b="1" dirty="0"/>
              <a:t> </a:t>
            </a:r>
            <a:r>
              <a:rPr lang="en-US" sz="3200" dirty="0"/>
              <a:t>Only </a:t>
            </a:r>
            <a:r>
              <a:rPr lang="en-US" sz="3200" b="1" dirty="0"/>
              <a:t>pre-contract ‘appearances’ </a:t>
            </a:r>
            <a:r>
              <a:rPr lang="en-US" sz="3200" dirty="0"/>
              <a:t>need to be reported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 Only </a:t>
            </a:r>
            <a:r>
              <a:rPr lang="en-US" sz="3200" b="1" dirty="0"/>
              <a:t>in-person and video conference ‘appearances’</a:t>
            </a:r>
            <a:r>
              <a:rPr lang="en-US" sz="3200" dirty="0"/>
              <a:t> need to be reported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 Only ‘appearances’ that could result in contracts/ procurements with a </a:t>
            </a:r>
            <a:r>
              <a:rPr lang="en-US" sz="3200" b="1" dirty="0"/>
              <a:t>value over $25,000 </a:t>
            </a:r>
            <a:r>
              <a:rPr lang="en-US" sz="3200" dirty="0"/>
              <a:t>need to be reported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 page 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399" y="1379577"/>
            <a:ext cx="8648701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u="sng" dirty="0">
                <a:solidFill>
                  <a:srgbClr val="FF0000"/>
                </a:solidFill>
              </a:rPr>
              <a:t>Each Campus and Operational Center MUST:</a:t>
            </a:r>
          </a:p>
          <a:p>
            <a:endParaRPr lang="en-US" sz="600" b="1" u="sng" dirty="0">
              <a:solidFill>
                <a:srgbClr val="FF0000"/>
              </a:solidFill>
            </a:endParaRPr>
          </a:p>
          <a:p>
            <a:r>
              <a:rPr lang="en-US" sz="2800" b="1" u="sng" dirty="0"/>
              <a:t>1. Designate one/several individuals</a:t>
            </a:r>
            <a:r>
              <a:rPr lang="en-US" sz="2800" b="1" dirty="0"/>
              <a:t> </a:t>
            </a:r>
            <a:r>
              <a:rPr lang="en-US" sz="2800" dirty="0"/>
              <a:t>responsible for entering data in the OGS Project Sunlight database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/>
              <a:t>   See the </a:t>
            </a:r>
            <a:r>
              <a:rPr lang="en-US" sz="2800" dirty="0">
                <a:hlinkClick r:id="rId3"/>
              </a:rPr>
              <a:t>SUNY Project Sunlight Compliance website</a:t>
            </a:r>
            <a:r>
              <a:rPr lang="en-US" sz="2800" dirty="0"/>
              <a:t> for instructions on how to access the database</a:t>
            </a:r>
          </a:p>
          <a:p>
            <a:pPr lvl="1"/>
            <a:endParaRPr lang="en-US" sz="1200" dirty="0"/>
          </a:p>
          <a:p>
            <a:r>
              <a:rPr lang="en-US" sz="2800" b="1" u="sng" dirty="0"/>
              <a:t>2. Decide who is a decision maker or decision advisor</a:t>
            </a:r>
            <a:r>
              <a:rPr lang="en-US" sz="2800" dirty="0"/>
              <a:t>, and ensure those employees undergo Project Sunlight </a:t>
            </a:r>
            <a:r>
              <a:rPr lang="en-US" sz="2800" b="1" u="sng" dirty="0"/>
              <a:t>training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/>
              <a:t> </a:t>
            </a:r>
            <a:r>
              <a:rPr lang="en-US" sz="2800" dirty="0"/>
              <a:t> Retain records of WHO has been trained at your campus, and ensure re-training every other year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8036" y="234315"/>
            <a:ext cx="65393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FF0000"/>
                </a:solidFill>
              </a:rPr>
              <a:t>Required</a:t>
            </a:r>
            <a:r>
              <a:rPr lang="en-US" sz="5000" b="1" dirty="0">
                <a:solidFill>
                  <a:schemeClr val="bg1"/>
                </a:solidFill>
              </a:rPr>
              <a:t> SUNY Action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 page 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399" y="1803400"/>
            <a:ext cx="8648701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500" b="1" u="sng" dirty="0">
                <a:solidFill>
                  <a:srgbClr val="FF0000"/>
                </a:solidFill>
              </a:rPr>
              <a:t>Each Campus and Operational Center MUST:</a:t>
            </a:r>
          </a:p>
          <a:p>
            <a:endParaRPr lang="en-US" sz="1200" dirty="0"/>
          </a:p>
          <a:p>
            <a:r>
              <a:rPr lang="en-US" sz="2800" b="1" u="sng" dirty="0"/>
              <a:t>3. Develop procedures </a:t>
            </a:r>
            <a:r>
              <a:rPr lang="en-US" sz="2800" dirty="0"/>
              <a:t>to assure SUNY individuals before whom outside individuals and firms make reportable appearances </a:t>
            </a:r>
            <a:r>
              <a:rPr lang="en-US" sz="2800" u="sng" dirty="0"/>
              <a:t>complete the OGS form </a:t>
            </a:r>
            <a:r>
              <a:rPr lang="en-US" sz="2800" dirty="0"/>
              <a:t>or </a:t>
            </a:r>
            <a:r>
              <a:rPr lang="en-US" sz="2800" u="sng" dirty="0"/>
              <a:t>convey notice of the appearance </a:t>
            </a:r>
            <a:r>
              <a:rPr lang="en-US" sz="2800" dirty="0"/>
              <a:t>to the SUNY individual responsible for entering data in the OGS database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8036" y="0"/>
            <a:ext cx="65393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FF0000"/>
                </a:solidFill>
              </a:rPr>
              <a:t>Required</a:t>
            </a:r>
            <a:r>
              <a:rPr lang="en-US" sz="5000" b="1" dirty="0">
                <a:solidFill>
                  <a:schemeClr val="bg1"/>
                </a:solidFill>
              </a:rPr>
              <a:t> SUNY Action</a:t>
            </a:r>
          </a:p>
          <a:p>
            <a:pPr algn="ctr"/>
            <a:r>
              <a:rPr lang="en-US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Continued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 page 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091" y="1357745"/>
            <a:ext cx="8686801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/>
              <a:t>All Project Sunlight Information can be found on the SUNY </a:t>
            </a:r>
            <a:r>
              <a:rPr lang="en-US" sz="2900" dirty="0">
                <a:hlinkClick r:id="rId3"/>
              </a:rPr>
              <a:t>Compliance Website</a:t>
            </a:r>
            <a:r>
              <a:rPr lang="en-US" sz="2900" dirty="0"/>
              <a:t> [</a:t>
            </a:r>
            <a:r>
              <a:rPr lang="en-US" sz="2900" dirty="0">
                <a:hlinkClick r:id="rId4"/>
              </a:rPr>
              <a:t>www.suny.edu/compliance</a:t>
            </a:r>
            <a:r>
              <a:rPr lang="en-US" sz="2900" dirty="0"/>
              <a:t>]</a:t>
            </a:r>
          </a:p>
          <a:p>
            <a:endParaRPr lang="en-US" sz="1200" dirty="0"/>
          </a:p>
          <a:p>
            <a:pPr>
              <a:buFont typeface="Arial" pitchFamily="34" charset="0"/>
              <a:buChar char="•"/>
            </a:pPr>
            <a:r>
              <a:rPr lang="en-US" sz="2900" dirty="0"/>
              <a:t>	</a:t>
            </a:r>
            <a:r>
              <a:rPr lang="en-US" sz="2900" b="1" dirty="0"/>
              <a:t>TOPICS: </a:t>
            </a:r>
            <a:r>
              <a:rPr lang="en-US" sz="2900" dirty="0">
                <a:hlinkClick r:id="rId3"/>
              </a:rPr>
              <a:t>Project Sunlight</a:t>
            </a:r>
            <a:endParaRPr lang="en-US" sz="2900" dirty="0"/>
          </a:p>
          <a:p>
            <a:pPr lvl="1">
              <a:buFont typeface="Arial" pitchFamily="34" charset="0"/>
              <a:buChar char="•"/>
            </a:pPr>
            <a:r>
              <a:rPr lang="en-US" sz="2900" dirty="0"/>
              <a:t> Forms</a:t>
            </a:r>
          </a:p>
          <a:p>
            <a:pPr lvl="1">
              <a:buFont typeface="Arial" pitchFamily="34" charset="0"/>
              <a:buChar char="•"/>
            </a:pPr>
            <a:r>
              <a:rPr lang="en-US" sz="2900" dirty="0"/>
              <a:t> Training Materials </a:t>
            </a:r>
          </a:p>
          <a:p>
            <a:pPr lvl="1">
              <a:buFont typeface="Arial" pitchFamily="34" charset="0"/>
              <a:buChar char="•"/>
            </a:pPr>
            <a:r>
              <a:rPr lang="en-US" sz="2900" dirty="0"/>
              <a:t> Other Resources</a:t>
            </a:r>
          </a:p>
          <a:p>
            <a:pPr lvl="1"/>
            <a:endParaRPr lang="en-US" sz="1200" b="1" u="sng" dirty="0"/>
          </a:p>
          <a:p>
            <a:r>
              <a:rPr lang="en-US" sz="2900" b="1" u="sng" dirty="0"/>
              <a:t>Questions:</a:t>
            </a:r>
            <a:r>
              <a:rPr lang="en-US" sz="2900" b="1" dirty="0"/>
              <a:t> </a:t>
            </a:r>
            <a:r>
              <a:rPr lang="en-US" sz="2900" dirty="0"/>
              <a:t>submit to </a:t>
            </a:r>
            <a:r>
              <a:rPr lang="en-US" sz="2900" u="sng" dirty="0">
                <a:hlinkClick r:id="rId5"/>
              </a:rPr>
              <a:t>projectsunlight@SUNY.edu</a:t>
            </a:r>
            <a:r>
              <a:rPr lang="en-US" sz="3200" dirty="0"/>
              <a:t>  </a:t>
            </a:r>
          </a:p>
          <a:p>
            <a:endParaRPr lang="en-US" sz="1200" dirty="0"/>
          </a:p>
          <a:p>
            <a:r>
              <a:rPr lang="en-US" sz="2900" b="1" u="sng" dirty="0"/>
              <a:t>Specific legal questions:</a:t>
            </a:r>
            <a:r>
              <a:rPr lang="en-US" sz="2900" b="1" dirty="0"/>
              <a:t> </a:t>
            </a:r>
            <a:r>
              <a:rPr lang="en-US" sz="2900" dirty="0"/>
              <a:t>SUNY Legal Counsel Office (518) 320-1400 or your campus counsel directly</a:t>
            </a:r>
            <a:r>
              <a:rPr lang="en-US" sz="3200" dirty="0"/>
              <a:t> </a:t>
            </a:r>
          </a:p>
          <a:p>
            <a:endParaRPr lang="en-US" sz="1200" b="1" dirty="0"/>
          </a:p>
          <a:p>
            <a:r>
              <a:rPr lang="en-US" sz="2800" b="1" dirty="0"/>
              <a:t>New York State Website: </a:t>
            </a:r>
            <a:r>
              <a:rPr lang="en-US" sz="2800" b="1" dirty="0">
                <a:hlinkClick r:id="rId6"/>
              </a:rPr>
              <a:t>http://projectsunlight.ny.gov/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49400" y="234315"/>
            <a:ext cx="7414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Project Sunlight </a:t>
            </a:r>
            <a:r>
              <a:rPr lang="en-US" sz="4800" b="1" dirty="0">
                <a:solidFill>
                  <a:schemeClr val="bg1"/>
                </a:solidFill>
              </a:rPr>
              <a:t>Resources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 page 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8"/>
          <p:cNvSpPr txBox="1">
            <a:spLocks noGrp="1"/>
          </p:cNvSpPr>
          <p:nvPr>
            <p:ph type="title" idx="4294967295"/>
          </p:nvPr>
        </p:nvSpPr>
        <p:spPr>
          <a:xfrm>
            <a:off x="1612900" y="0"/>
            <a:ext cx="7107382" cy="13849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does 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Sunlight</a:t>
            </a:r>
            <a:b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REQUIRE</a:t>
            </a:r>
            <a:endParaRPr kumimoji="0" lang="en-US" sz="41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383" y="1384995"/>
            <a:ext cx="8089899" cy="483536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400" b="1" u="sng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Only ‘appearances’ related to FIVE categories need to be reported to OGS:</a:t>
            </a:r>
          </a:p>
          <a:p>
            <a:r>
              <a:rPr lang="en-US" sz="3000" b="1" dirty="0"/>
              <a:t>(1) Procurement of State contract for real property, goods, or services over $25,000</a:t>
            </a:r>
          </a:p>
          <a:p>
            <a:r>
              <a:rPr lang="en-US" sz="3000" dirty="0"/>
              <a:t>(2) rate-making, </a:t>
            </a:r>
          </a:p>
          <a:p>
            <a:r>
              <a:rPr lang="en-US" sz="3000" dirty="0"/>
              <a:t>(3) regulatory matters,</a:t>
            </a:r>
          </a:p>
          <a:p>
            <a:r>
              <a:rPr lang="en-US" sz="3000" dirty="0"/>
              <a:t>(4) judicial or quasi-judicial proceedings, and</a:t>
            </a:r>
          </a:p>
          <a:p>
            <a:r>
              <a:rPr lang="en-US" sz="3000" dirty="0"/>
              <a:t>(5) rule-making per the State Administrative Procedures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NYwhite_blue_image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SUNYwhite_trans_circle_left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1" cy="6858001"/>
          </a:xfrm>
          <a:prstGeom prst="rect">
            <a:avLst/>
          </a:prstGeom>
        </p:spPr>
      </p:pic>
      <p:pic>
        <p:nvPicPr>
          <p:cNvPr id="4" name="Picture 3" descr="SUNYwhite_logo_white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1676400"/>
            <a:ext cx="589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Thank you!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 page 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1308101" y="0"/>
            <a:ext cx="7835900" cy="13849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Category </a:t>
            </a:r>
            <a:r>
              <a:rPr kumimoji="0" lang="en-US" sz="41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Likely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Affect SUNY:  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PROCUREMENT</a:t>
            </a:r>
            <a:endParaRPr kumimoji="0" lang="en-US" sz="41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" y="1384995"/>
            <a:ext cx="8656783" cy="485239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300" b="1" u="sng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(1) Procurement of State contract for real property, goods, or services over $25,000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500" dirty="0"/>
              <a:t>SUNY decision makers and advisors must report appearances for the purpose of “procuring a state contract for real property, goods or services;” </a:t>
            </a:r>
            <a:r>
              <a:rPr lang="en-US" sz="2500" b="1" u="sng" dirty="0"/>
              <a:t>Includes</a:t>
            </a:r>
            <a:r>
              <a:rPr lang="en-US" sz="2500" dirty="0"/>
              <a:t>: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300" dirty="0"/>
              <a:t>When SUNY is purchasing/ going to purchase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300" dirty="0"/>
              <a:t>Where SUNY is entering into a revenue-generating contract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300" dirty="0"/>
              <a:t>Sale-of-land contracts involving SUNY land 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300" dirty="0"/>
              <a:t>Facilities use contracts where SUNY is paid for use of space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300" dirty="0"/>
              <a:t>Any other potential STATE ‘contracts with a value over $25,000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 page 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00" y="1460500"/>
            <a:ext cx="8600210" cy="514183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400" b="1" u="sng" dirty="0"/>
              <a:t>You only report appearances related to the:</a:t>
            </a:r>
          </a:p>
          <a:p>
            <a:pPr>
              <a:buFont typeface="Arial" pitchFamily="34" charset="0"/>
              <a:buChar char="•"/>
            </a:pPr>
            <a:r>
              <a:rPr lang="en-US" sz="35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SPENDING OF STATE FUNDS</a:t>
            </a:r>
            <a:r>
              <a:rPr lang="en-US" sz="3500" b="1" dirty="0">
                <a:solidFill>
                  <a:srgbClr val="00B0F0"/>
                </a:solidFill>
              </a:rPr>
              <a:t> </a:t>
            </a:r>
            <a:r>
              <a:rPr lang="en-US" sz="3500" b="1" dirty="0"/>
              <a:t>or</a:t>
            </a:r>
          </a:p>
          <a:p>
            <a:pPr>
              <a:buFont typeface="Arial" pitchFamily="34" charset="0"/>
              <a:buChar char="•"/>
            </a:pPr>
            <a:r>
              <a:rPr lang="en-US" sz="35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PROCURING OF A STATE CONTRACT</a:t>
            </a:r>
          </a:p>
          <a:p>
            <a:endParaRPr lang="en-US" sz="12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/>
              <a:t> If appearance is related to the spending of funds from a </a:t>
            </a:r>
            <a:r>
              <a:rPr lang="en-US" sz="3000" b="1" dirty="0"/>
              <a:t>non-State fund account </a:t>
            </a:r>
            <a:r>
              <a:rPr lang="en-US" sz="3000" dirty="0"/>
              <a:t>(i.e. Foundation, Auxiliary, or RF funds) = </a:t>
            </a:r>
            <a:r>
              <a:rPr lang="en-US" sz="3000" b="1" dirty="0">
                <a:solidFill>
                  <a:srgbClr val="FF0000"/>
                </a:solidFill>
              </a:rPr>
              <a:t>NOT REPORTED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/>
              <a:t> If meeting to discuss a potential State contact (i.e. for the sale of SUNY land) or use of State-funded account = </a:t>
            </a:r>
            <a:r>
              <a:rPr lang="en-US" sz="3000" b="1" dirty="0">
                <a:solidFill>
                  <a:srgbClr val="00B050"/>
                </a:solidFill>
              </a:rPr>
              <a:t>REPORT</a:t>
            </a:r>
            <a:endParaRPr lang="en-US" sz="3000" b="1" u="sng" dirty="0">
              <a:solidFill>
                <a:srgbClr val="00B050"/>
              </a:solidFill>
            </a:endParaRPr>
          </a:p>
        </p:txBody>
      </p:sp>
      <p:sp>
        <p:nvSpPr>
          <p:cNvPr id="5" name="Title 4"/>
          <p:cNvSpPr txBox="1">
            <a:spLocks noGrp="1"/>
          </p:cNvSpPr>
          <p:nvPr>
            <p:ph type="title" idx="4294967295"/>
          </p:nvPr>
        </p:nvSpPr>
        <p:spPr>
          <a:xfrm>
            <a:off x="1640792" y="0"/>
            <a:ext cx="7046009" cy="13234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Sunlight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Appearances: 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must be reported</a:t>
            </a:r>
            <a:endParaRPr kumimoji="0" lang="en-US" sz="3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 page 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3889" y="1785257"/>
            <a:ext cx="7782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/>
              <a:t> State operated campuses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/>
              <a:t> SUNY System Administration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/>
              <a:t> Construction Fund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/>
              <a:t> Charter Schools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/>
              <a:t> Board of Trustees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/>
              <a:t> Statutory Colleges</a:t>
            </a:r>
          </a:p>
        </p:txBody>
      </p:sp>
      <p:sp>
        <p:nvSpPr>
          <p:cNvPr id="6" name="Title 5"/>
          <p:cNvSpPr txBox="1">
            <a:spLocks noGrp="1"/>
          </p:cNvSpPr>
          <p:nvPr>
            <p:ph type="title" idx="4294967295"/>
          </p:nvPr>
        </p:nvSpPr>
        <p:spPr>
          <a:xfrm>
            <a:off x="903889" y="0"/>
            <a:ext cx="7782912" cy="12926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Entities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MUST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report Appearances under 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Sunlight</a:t>
            </a:r>
            <a:endParaRPr kumimoji="0" lang="en-US" sz="1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2219</TotalTime>
  <Words>3366</Words>
  <Application>Microsoft Office PowerPoint</Application>
  <PresentationFormat>On-screen Show (4:3)</PresentationFormat>
  <Paragraphs>339</Paragraphs>
  <Slides>60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AauxPro OT</vt:lpstr>
      <vt:lpstr>Arial</vt:lpstr>
      <vt:lpstr>Calibri</vt:lpstr>
      <vt:lpstr>Wingdings</vt:lpstr>
      <vt:lpstr>Office Theme</vt:lpstr>
      <vt:lpstr>Project Sunlight &amp;  Its Impact on SUNY  </vt:lpstr>
      <vt:lpstr>What is Project Sunlight?</vt:lpstr>
      <vt:lpstr>What is Project Sunlight contd.</vt:lpstr>
      <vt:lpstr>Covers every state agency, department, division, office and board (including SUNY &amp; CUNY)  Covers every public benefit corporation, public authority, and commissions where at least one member is appointed by the governor</vt:lpstr>
      <vt:lpstr>What does Project Sunlight REQUIRE</vt:lpstr>
      <vt:lpstr>What does Project Sunlight REQUIRE</vt:lpstr>
      <vt:lpstr>Category Most Likely to Affect SUNY:  PROCUREMENT</vt:lpstr>
      <vt:lpstr>Project Sunlight Appearances:  WHAT must be reported</vt:lpstr>
      <vt:lpstr>What Entities MUST report Appearances under Project Sunlight</vt:lpstr>
      <vt:lpstr>What Entities DO NOT report Appearances under Project Sunlight</vt:lpstr>
      <vt:lpstr>Project Sunlight:   WHO DOES NOT Report</vt:lpstr>
      <vt:lpstr>Project Sunlight:   WHO DOES NOT Report</vt:lpstr>
      <vt:lpstr>Project Sunlight:  WHEN to Report By</vt:lpstr>
      <vt:lpstr>Law only wants you to report Pre-Contract Appearances:  Once contract is in place, reporting not required unless your meeting is ‘outside the scope’ of the existing contract Why: who SUNY/ State entities contract with is already made public</vt:lpstr>
      <vt:lpstr>Project Sunlight:  What must be reported – How much $ </vt:lpstr>
      <vt:lpstr>What is a  Project Sunlight ‘Appearance’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State University of New York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Schillinger</dc:creator>
  <cp:lastModifiedBy>Mona Maharjan</cp:lastModifiedBy>
  <cp:revision>423</cp:revision>
  <dcterms:created xsi:type="dcterms:W3CDTF">2011-03-09T15:28:05Z</dcterms:created>
  <dcterms:modified xsi:type="dcterms:W3CDTF">2023-01-23T14:20:36Z</dcterms:modified>
</cp:coreProperties>
</file>