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20F50-1E65-4754-AEE1-AEB49089461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342AD-8D55-49F9-A1D7-B46692EB7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damdwild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Scoring Beech Bark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2390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Adam Wild- </a:t>
            </a:r>
            <a:r>
              <a:rPr lang="en-US" dirty="0" smtClean="0">
                <a:hlinkClick r:id="rId2"/>
              </a:rPr>
              <a:t>adamdwild@gmail.com</a:t>
            </a:r>
            <a:r>
              <a:rPr lang="en-US" dirty="0" smtClean="0"/>
              <a:t> (716)244-7723</a:t>
            </a:r>
          </a:p>
          <a:p>
            <a:r>
              <a:rPr lang="en-US" dirty="0" err="1" smtClean="0"/>
              <a:t>Mariann</a:t>
            </a:r>
            <a:r>
              <a:rPr lang="en-US" dirty="0" smtClean="0"/>
              <a:t> Johnston</a:t>
            </a:r>
            <a:r>
              <a:rPr lang="en-US" b="1" dirty="0" smtClean="0"/>
              <a:t>-</a:t>
            </a:r>
            <a:r>
              <a:rPr lang="en-US" dirty="0" smtClean="0"/>
              <a:t> mjohnston@esf.edu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Cale</a:t>
            </a:r>
            <a:r>
              <a:rPr lang="en-US" dirty="0" smtClean="0"/>
              <a:t> - jcale7@gmail.com</a:t>
            </a:r>
          </a:p>
          <a:p>
            <a:pPr algn="r"/>
            <a:r>
              <a:rPr lang="en-US" sz="1500" dirty="0" smtClean="0"/>
              <a:t>Photos taken by Adam Wild 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Score: 1</a:t>
            </a:r>
            <a:endParaRPr lang="en-US" dirty="0"/>
          </a:p>
        </p:txBody>
      </p:sp>
      <p:pic>
        <p:nvPicPr>
          <p:cNvPr id="5" name="Content Placeholder 4" descr="0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Sparse, localized </a:t>
            </a:r>
            <a:r>
              <a:rPr lang="en-US" dirty="0" err="1"/>
              <a:t>perithecia</a:t>
            </a:r>
            <a:r>
              <a:rPr lang="en-US" dirty="0"/>
              <a:t> or few widely scattered circular infections.   Sparse sunken legions. 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51816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Score: 2</a:t>
            </a:r>
            <a:endParaRPr lang="en-US" dirty="0"/>
          </a:p>
        </p:txBody>
      </p:sp>
      <p:pic>
        <p:nvPicPr>
          <p:cNvPr id="5" name="Content Placeholder 4" descr="0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Moderate, scattered fruiting on isolated circular infections.   Few sunken legions covering part of the tree.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Score: 3</a:t>
            </a:r>
            <a:endParaRPr lang="en-US" dirty="0"/>
          </a:p>
        </p:txBody>
      </p:sp>
      <p:pic>
        <p:nvPicPr>
          <p:cNvPr id="5" name="Content Placeholder 4" descr="1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Heavy</a:t>
            </a:r>
            <a:r>
              <a:rPr lang="en-US" dirty="0"/>
              <a:t>, A heavy covering of isolated circular infections with heavy fruiting; </a:t>
            </a:r>
            <a:r>
              <a:rPr lang="en-US" dirty="0" smtClean="0"/>
              <a:t>some coalescing </a:t>
            </a:r>
            <a:r>
              <a:rPr lang="en-US" dirty="0"/>
              <a:t>into larger patches.  Sunken legions covering most of the tree.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Score: 4</a:t>
            </a:r>
            <a:endParaRPr lang="en-US" dirty="0"/>
          </a:p>
        </p:txBody>
      </p:sp>
      <p:pic>
        <p:nvPicPr>
          <p:cNvPr id="5" name="Content Placeholder 4" descr="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Very Heavy, Large areas with heavy fruiting, such that part of the diseased or dead tree is conspicuously red or brownish.  Sunken legions covering the entire trunk.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Condition: 1</a:t>
            </a:r>
            <a:endParaRPr lang="en-US" dirty="0"/>
          </a:p>
        </p:txBody>
      </p:sp>
      <p:pic>
        <p:nvPicPr>
          <p:cNvPr id="5" name="Content Placeholder 4" descr="0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Good: foliage green, &lt;10% dead crown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Condition: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(No picture available)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Fair: foliage green to yellow green, 10-50% dead crown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Condition: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(No picture available)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Poor: foliage green to yellow green, &gt;50% dead crown branches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Condition: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(No picture available)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Dead: no foliage alive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25000" lnSpcReduction="20000"/>
          </a:bodyPr>
          <a:lstStyle/>
          <a:p>
            <a:r>
              <a:rPr lang="en-US" b="1" u="sng" dirty="0" smtClean="0"/>
              <a:t>Rating System:</a:t>
            </a:r>
            <a:r>
              <a:rPr lang="en-US" b="1" dirty="0" smtClean="0"/>
              <a:t> </a:t>
            </a:r>
            <a:r>
              <a:rPr lang="en-US" dirty="0" smtClean="0"/>
              <a:t> Houston’s Beech Bark Disease Indices with amendments (personal communication via John </a:t>
            </a:r>
            <a:r>
              <a:rPr lang="en-US" dirty="0" err="1" smtClean="0"/>
              <a:t>Cale</a:t>
            </a:r>
            <a:r>
              <a:rPr lang="en-US" dirty="0" smtClean="0"/>
              <a:t>, ESF PhD student jcale7@gmail.com. 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Definitions are based on a 2m tall band around the bole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 Excluding category 1, all descriptions refer to at least half the zone being as severe as</a:t>
            </a:r>
          </a:p>
          <a:p>
            <a:r>
              <a:rPr lang="en-US" dirty="0" smtClean="0"/>
              <a:t>the relevant score class is defined. For areas up to half the zone, ascribe to the next</a:t>
            </a:r>
          </a:p>
          <a:p>
            <a:r>
              <a:rPr lang="en-US" dirty="0" smtClean="0"/>
              <a:t>lower category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/>
              <a:t>Wax cover:</a:t>
            </a:r>
            <a:r>
              <a:rPr lang="en-US" dirty="0" smtClean="0"/>
              <a:t> </a:t>
            </a:r>
            <a:r>
              <a:rPr lang="en-US" i="1" dirty="0" smtClean="0"/>
              <a:t>Cryptococcus </a:t>
            </a:r>
            <a:r>
              <a:rPr lang="en-US" i="1" dirty="0" err="1" smtClean="0"/>
              <a:t>fagisuga</a:t>
            </a:r>
            <a:r>
              <a:rPr lang="en-US" i="1" dirty="0" smtClean="0"/>
              <a:t> </a:t>
            </a:r>
            <a:r>
              <a:rPr lang="en-US" dirty="0" smtClean="0"/>
              <a:t>infestation as evidenced by amount of wax secreted.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 – No colonies visible</a:t>
            </a:r>
          </a:p>
          <a:p>
            <a:r>
              <a:rPr lang="en-US" dirty="0" smtClean="0"/>
              <a:t>1 – Trace, from one colony to very light scattered individual colonies. One or two larger</a:t>
            </a:r>
          </a:p>
          <a:p>
            <a:r>
              <a:rPr lang="en-US" dirty="0" smtClean="0"/>
              <a:t>colonies only.</a:t>
            </a:r>
          </a:p>
          <a:p>
            <a:r>
              <a:rPr lang="en-US" dirty="0" smtClean="0"/>
              <a:t>2 – Light, scattered colonies. Some larger colonies may be present.</a:t>
            </a:r>
          </a:p>
          <a:p>
            <a:r>
              <a:rPr lang="en-US" dirty="0" smtClean="0"/>
              <a:t>3 – Moderate infestation, many colonies visible. Substantial number of larger colonies</a:t>
            </a:r>
          </a:p>
          <a:p>
            <a:r>
              <a:rPr lang="en-US" dirty="0" smtClean="0"/>
              <a:t>may be present.</a:t>
            </a:r>
          </a:p>
          <a:p>
            <a:r>
              <a:rPr lang="en-US" dirty="0" smtClean="0"/>
              <a:t>4 – Heavy infestation. Many large colonies present. Some colonies coalescing.</a:t>
            </a:r>
          </a:p>
          <a:p>
            <a:r>
              <a:rPr lang="en-US" dirty="0" smtClean="0"/>
              <a:t>5 – Very Heavy infestation. Much of bark conspicuously white.</a:t>
            </a:r>
          </a:p>
          <a:p>
            <a:r>
              <a:rPr lang="en-US" i="1" dirty="0" smtClean="0"/>
              <a:t> </a:t>
            </a:r>
            <a:endParaRPr lang="en-US" dirty="0" smtClean="0"/>
          </a:p>
          <a:p>
            <a:r>
              <a:rPr lang="en-US" i="1" u="sng" dirty="0" err="1" smtClean="0"/>
              <a:t>Neonectria</a:t>
            </a:r>
            <a:r>
              <a:rPr lang="en-US" i="1" u="sng" dirty="0" smtClean="0"/>
              <a:t> </a:t>
            </a:r>
            <a:r>
              <a:rPr lang="en-US" u="sng" dirty="0" smtClean="0"/>
              <a:t>Fungus:</a:t>
            </a:r>
            <a:r>
              <a:rPr lang="en-US" dirty="0" smtClean="0"/>
              <a:t> Evidenced by clearly visible red or brownish </a:t>
            </a:r>
            <a:r>
              <a:rPr lang="en-US" dirty="0" err="1" smtClean="0"/>
              <a:t>perithecia</a:t>
            </a:r>
            <a:r>
              <a:rPr lang="en-US" dirty="0" smtClean="0"/>
              <a:t> or sunken legions.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0 – Absent.   </a:t>
            </a:r>
          </a:p>
          <a:p>
            <a:r>
              <a:rPr lang="en-US" dirty="0" smtClean="0"/>
              <a:t>1 – Sparse, localized </a:t>
            </a:r>
            <a:r>
              <a:rPr lang="en-US" dirty="0" err="1" smtClean="0"/>
              <a:t>perithecia</a:t>
            </a:r>
            <a:r>
              <a:rPr lang="en-US" dirty="0" smtClean="0"/>
              <a:t> or few widely scattered circular infections.   Sparse sunken legions.  </a:t>
            </a:r>
          </a:p>
          <a:p>
            <a:r>
              <a:rPr lang="en-US" dirty="0" smtClean="0"/>
              <a:t>2 – Moderate, scattered fruiting on isolated circular infections.   Few sunken legions covering part of the tree.  </a:t>
            </a:r>
          </a:p>
          <a:p>
            <a:r>
              <a:rPr lang="en-US" dirty="0" smtClean="0"/>
              <a:t>3 – Heavy, A heavy covering of isolated circular infections with heavy fruiting; some</a:t>
            </a:r>
          </a:p>
          <a:p>
            <a:r>
              <a:rPr lang="en-US" dirty="0" smtClean="0"/>
              <a:t>coalescing into larger patches.  Sunken legions covering most of the tree.  </a:t>
            </a:r>
          </a:p>
          <a:p>
            <a:r>
              <a:rPr lang="en-US" dirty="0" smtClean="0"/>
              <a:t>4 – Very Heavy, Large areas with heavy fruiting, such that part of the diseased or dead tree is conspicuously red or brownish.  Sunken legions covering the entire trunk.  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/>
              <a:t>Tree condition: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1 – Good: foliage green, &lt;10% dead crown branches</a:t>
            </a:r>
          </a:p>
          <a:p>
            <a:r>
              <a:rPr lang="en-US" dirty="0" smtClean="0"/>
              <a:t>2 – Fair: foliage green to yellow green, 10-50% dead crown branches</a:t>
            </a:r>
          </a:p>
          <a:p>
            <a:r>
              <a:rPr lang="en-US" dirty="0" smtClean="0"/>
              <a:t>3 – Poor: foliage green to yellow green, &gt;50% dead crown branches</a:t>
            </a:r>
          </a:p>
          <a:p>
            <a:r>
              <a:rPr lang="en-US" dirty="0" smtClean="0"/>
              <a:t>4 – Dead: no foliage alive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Insect Score: 0</a:t>
            </a:r>
            <a:endParaRPr lang="en-US" dirty="0"/>
          </a:p>
        </p:txBody>
      </p:sp>
      <p:pic>
        <p:nvPicPr>
          <p:cNvPr id="4" name="Content Placeholder 3" descr="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95800" y="1752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No colonies present.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Insect Score: 1</a:t>
            </a:r>
            <a:endParaRPr lang="en-US" dirty="0"/>
          </a:p>
        </p:txBody>
      </p:sp>
      <p:pic>
        <p:nvPicPr>
          <p:cNvPr id="4" name="Content Placeholder 3" descr="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3924300" cy="5232400"/>
          </a:xfrm>
        </p:spPr>
      </p:pic>
      <p:sp>
        <p:nvSpPr>
          <p:cNvPr id="7" name="TextBox 6"/>
          <p:cNvSpPr txBox="1"/>
          <p:nvPr/>
        </p:nvSpPr>
        <p:spPr>
          <a:xfrm>
            <a:off x="5486400" y="1676400"/>
            <a:ext cx="3276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Trace</a:t>
            </a:r>
            <a:r>
              <a:rPr lang="en-US" sz="2800" dirty="0"/>
              <a:t>, from one colony to very light scattered individual colonies.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One </a:t>
            </a:r>
            <a:r>
              <a:rPr lang="en-US" sz="2800" dirty="0"/>
              <a:t>or two larger</a:t>
            </a:r>
          </a:p>
          <a:p>
            <a:r>
              <a:rPr lang="en-US" sz="2800" dirty="0"/>
              <a:t>colonies only.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95600" y="4343400"/>
            <a:ext cx="18288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Insect Score: 2</a:t>
            </a:r>
            <a:endParaRPr lang="en-US" dirty="0"/>
          </a:p>
        </p:txBody>
      </p:sp>
      <p:pic>
        <p:nvPicPr>
          <p:cNvPr id="5" name="Content Placeholder 4" descr="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Light, scattered colonies. Some larger colonies may be present.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90800" y="4572000"/>
            <a:ext cx="1066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14600" y="1524000"/>
            <a:ext cx="1066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14600" y="3657600"/>
            <a:ext cx="1066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Insect Score: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Moderate infestation, many colonies visible. Substantial number of larger </a:t>
            </a:r>
            <a:r>
              <a:rPr lang="en-US" dirty="0" smtClean="0"/>
              <a:t>colonies may </a:t>
            </a:r>
            <a:r>
              <a:rPr lang="en-US" dirty="0"/>
              <a:t>be present</a:t>
            </a:r>
          </a:p>
        </p:txBody>
      </p:sp>
      <p:pic>
        <p:nvPicPr>
          <p:cNvPr id="7" name="Content Placeholder 6" descr="0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Insect Score: 4</a:t>
            </a:r>
            <a:endParaRPr lang="en-US" dirty="0"/>
          </a:p>
        </p:txBody>
      </p:sp>
      <p:pic>
        <p:nvPicPr>
          <p:cNvPr id="6" name="Content Placeholder 5" descr="0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Heavy </a:t>
            </a:r>
            <a:r>
              <a:rPr lang="en-US" dirty="0"/>
              <a:t>infestation. Many large colonies present. Some colonies coalescing.</a:t>
            </a:r>
          </a:p>
        </p:txBody>
      </p:sp>
      <p:sp>
        <p:nvSpPr>
          <p:cNvPr id="5" name="Oval 4"/>
          <p:cNvSpPr/>
          <p:nvPr/>
        </p:nvSpPr>
        <p:spPr>
          <a:xfrm>
            <a:off x="1676400" y="3962400"/>
            <a:ext cx="1295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2362200"/>
            <a:ext cx="1295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Insect Score: 5</a:t>
            </a:r>
            <a:endParaRPr lang="en-US" dirty="0"/>
          </a:p>
        </p:txBody>
      </p:sp>
      <p:pic>
        <p:nvPicPr>
          <p:cNvPr id="5" name="Content Placeholder 4" descr="0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Very Heavy infestation. Much of bark conspicuously white.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Score: 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Absent.</a:t>
            </a:r>
            <a:endParaRPr lang="en-US" dirty="0"/>
          </a:p>
        </p:txBody>
      </p:sp>
      <p:pic>
        <p:nvPicPr>
          <p:cNvPr id="5" name="Content Placeholder 3" descr="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324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Scoring Beech Bark Disease</vt:lpstr>
      <vt:lpstr>Slide 2</vt:lpstr>
      <vt:lpstr>Scale Insect Score: 0</vt:lpstr>
      <vt:lpstr>Scale Insect Score: 1</vt:lpstr>
      <vt:lpstr>Scale Insect Score: 2</vt:lpstr>
      <vt:lpstr>Scale Insect Score: 3</vt:lpstr>
      <vt:lpstr>Scale Insect Score: 4</vt:lpstr>
      <vt:lpstr>Scale Insect Score: 5</vt:lpstr>
      <vt:lpstr>Fungal Score: 0</vt:lpstr>
      <vt:lpstr>Fungal Score: 1</vt:lpstr>
      <vt:lpstr>Fungal Score: 2</vt:lpstr>
      <vt:lpstr>Fungal Score: 3</vt:lpstr>
      <vt:lpstr>Fungal Score: 4</vt:lpstr>
      <vt:lpstr>Tree Condition: 1</vt:lpstr>
      <vt:lpstr>Tree Condition: 2</vt:lpstr>
      <vt:lpstr>Tree Condition: 3</vt:lpstr>
      <vt:lpstr>Tree Condition: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Scoring Beech Bark Disease</dc:title>
  <dc:creator>Kate M. Bussell</dc:creator>
  <cp:lastModifiedBy>Adam Wild</cp:lastModifiedBy>
  <cp:revision>10</cp:revision>
  <dcterms:created xsi:type="dcterms:W3CDTF">2012-07-27T18:24:27Z</dcterms:created>
  <dcterms:modified xsi:type="dcterms:W3CDTF">2013-02-06T05:16:14Z</dcterms:modified>
</cp:coreProperties>
</file>