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6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99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C086C51-971D-465A-A912-9E02E0718DE3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6DA7AA1-EFD7-49EA-ACBC-B6722FEC8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F718677-9DE1-4397-80E3-548990B295F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5749F19-2D2A-470F-B96B-DA74183FA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F5C691-A098-4215-AAA5-E6354C7472A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B55841-2EDB-48C8-B4FA-7308763D0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ESF Board of Trustees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SUNY Strategic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8001000" cy="47857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00500"/>
                <a:gridCol w="4000500"/>
              </a:tblGrid>
              <a:tr h="1066800">
                <a:tc gridSpan="2">
                  <a:txBody>
                    <a:bodyPr/>
                    <a:lstStyle/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Relationship of ESF Vision 2020</a:t>
                      </a:r>
                    </a:p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and</a:t>
                      </a:r>
                    </a:p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The Power of SUNY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4159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#1	Enrich Academic Excellence in Both Undergraduate and Graduate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the Seamless</a:t>
                      </a:r>
                      <a:r>
                        <a:rPr lang="en-US" baseline="0" dirty="0" smtClean="0"/>
                        <a:t> Education Pipeline</a:t>
                      </a:r>
                      <a:endParaRPr lang="en-US" dirty="0"/>
                    </a:p>
                  </a:txBody>
                  <a:tcPr/>
                </a:tc>
              </a:tr>
              <a:tr h="718393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#2	Provide an outstanding Student</a:t>
                      </a:r>
                      <a:r>
                        <a:rPr lang="en-US" baseline="0" dirty="0" smtClean="0"/>
                        <a:t>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the World</a:t>
                      </a:r>
                      <a:endParaRPr lang="en-US" dirty="0"/>
                    </a:p>
                  </a:txBody>
                  <a:tcPr/>
                </a:tc>
              </a:tr>
              <a:tr h="1026276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#3	Be the “go-to” Institution</a:t>
                      </a:r>
                      <a:r>
                        <a:rPr lang="en-US" baseline="0" dirty="0" smtClean="0"/>
                        <a:t> with a Strong and Visible Reputation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the World</a:t>
                      </a:r>
                    </a:p>
                    <a:p>
                      <a:r>
                        <a:rPr lang="en-US" dirty="0" smtClean="0"/>
                        <a:t>SUNY and a Healthier</a:t>
                      </a:r>
                      <a:r>
                        <a:rPr lang="en-US" baseline="0" dirty="0" smtClean="0"/>
                        <a:t> New York</a:t>
                      </a:r>
                      <a:endParaRPr lang="en-US" dirty="0"/>
                    </a:p>
                  </a:txBody>
                  <a:tcPr/>
                </a:tc>
              </a:tr>
              <a:tr h="416212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#4	Become Financially Secure and Independent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the Entrepreneurial Century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SUNY Strategic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8001000" cy="428067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00500"/>
                <a:gridCol w="4000500"/>
              </a:tblGrid>
              <a:tr h="990600">
                <a:tc gridSpan="2">
                  <a:txBody>
                    <a:bodyPr/>
                    <a:lstStyle/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Relationship of ESF Vision 2020</a:t>
                      </a:r>
                    </a:p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and</a:t>
                      </a:r>
                    </a:p>
                    <a:p>
                      <a:pPr marL="971550" indent="-971550" algn="ctr">
                        <a:tabLst>
                          <a:tab pos="971550" algn="l"/>
                        </a:tabLst>
                      </a:pPr>
                      <a:r>
                        <a:rPr lang="en-US" sz="2000" b="1" dirty="0" smtClean="0"/>
                        <a:t>The Power of SUNY</a:t>
                      </a:r>
                      <a:r>
                        <a:rPr lang="en-US" sz="2000" b="0" baseline="0" dirty="0" smtClean="0"/>
                        <a:t> (cont’d)</a:t>
                      </a:r>
                      <a:endParaRPr lang="en-US" sz="20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1334159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b="0" dirty="0" smtClean="0"/>
                        <a:t>Goal #5	Strategically Build and Enhance Partnerships and Collaborative Relationships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SUNY and the Vibrant Community</a:t>
                      </a:r>
                    </a:p>
                    <a:p>
                      <a:r>
                        <a:rPr lang="en-US" b="0" dirty="0" smtClean="0"/>
                        <a:t>SUNY and the Entrepreneurial Century</a:t>
                      </a:r>
                    </a:p>
                    <a:p>
                      <a:r>
                        <a:rPr lang="en-US" b="0" dirty="0" smtClean="0"/>
                        <a:t>SUNY and the Seamless Education Pipeline</a:t>
                      </a:r>
                      <a:endParaRPr lang="en-US" b="0" dirty="0"/>
                    </a:p>
                  </a:txBody>
                  <a:tcPr/>
                </a:tc>
              </a:tr>
              <a:tr h="718393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#6	Respond to the Needs of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the Entrepreneurial Century</a:t>
                      </a:r>
                    </a:p>
                    <a:p>
                      <a:r>
                        <a:rPr lang="en-US" dirty="0" smtClean="0"/>
                        <a:t>SUNY and the Seamless Education Pipeline</a:t>
                      </a:r>
                      <a:endParaRPr lang="en-US" dirty="0"/>
                    </a:p>
                  </a:txBody>
                  <a:tcPr/>
                </a:tc>
              </a:tr>
              <a:tr h="1026276">
                <a:tc>
                  <a:txBody>
                    <a:bodyPr/>
                    <a:lstStyle/>
                    <a:p>
                      <a:pPr marL="971550" indent="-971550">
                        <a:tabLst>
                          <a:tab pos="971550" algn="l"/>
                        </a:tabLst>
                      </a:pPr>
                      <a:r>
                        <a:rPr lang="en-US" dirty="0" smtClean="0"/>
                        <a:t>Goal #7	Invest in ESF’s Human Resources and Physical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SUNY and an Energy-Smart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New York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629400" cy="4937760"/>
          </a:xfrm>
        </p:spPr>
        <p:txBody>
          <a:bodyPr/>
          <a:lstStyle/>
          <a:p>
            <a:r>
              <a:rPr lang="en-US" dirty="0" smtClean="0"/>
              <a:t>SUNY and the Entrepreneurial Century</a:t>
            </a:r>
          </a:p>
          <a:p>
            <a:pPr lvl="1"/>
            <a:r>
              <a:rPr lang="en-US" dirty="0" smtClean="0"/>
              <a:t>Green Entrepreneurship courses (business plan competition)</a:t>
            </a:r>
          </a:p>
          <a:p>
            <a:pPr lvl="1"/>
            <a:r>
              <a:rPr lang="en-US" dirty="0" smtClean="0"/>
              <a:t>Potential affiliation agreement with Upstate Freshwater Institute</a:t>
            </a:r>
          </a:p>
          <a:p>
            <a:pPr lvl="1"/>
            <a:r>
              <a:rPr lang="en-US" dirty="0" smtClean="0"/>
              <a:t>SKD Environmental Systems, LLC (Sustainable </a:t>
            </a:r>
            <a:r>
              <a:rPr lang="en-US" dirty="0" err="1" smtClean="0"/>
              <a:t>Koncepts</a:t>
            </a:r>
            <a:r>
              <a:rPr lang="en-US" dirty="0" smtClean="0"/>
              <a:t> &amp; Design for Environmental Systems)</a:t>
            </a:r>
          </a:p>
          <a:p>
            <a:pPr lvl="1"/>
            <a:r>
              <a:rPr lang="en-US" dirty="0" smtClean="0"/>
              <a:t>Development of “Water Center” in conjunction with Clarkson University, Cornell, Syracuse COE, and RIT</a:t>
            </a:r>
          </a:p>
          <a:p>
            <a:pPr lvl="1"/>
            <a:r>
              <a:rPr lang="en-US" dirty="0" smtClean="0"/>
              <a:t>Impact Technologies – evaluation of 4 KW vertical axis wind turbine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impact-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5181600"/>
            <a:ext cx="1504950" cy="485775"/>
          </a:xfrm>
          <a:prstGeom prst="rect">
            <a:avLst/>
          </a:prstGeom>
        </p:spPr>
      </p:pic>
      <p:pic>
        <p:nvPicPr>
          <p:cNvPr id="5" name="Picture 4" descr="SKD-logo.jpg"/>
          <p:cNvPicPr>
            <a:picLocks noChangeAspect="1"/>
          </p:cNvPicPr>
          <p:nvPr/>
        </p:nvPicPr>
        <p:blipFill>
          <a:blip r:embed="rId3" cstate="print"/>
          <a:srcRect l="60065" b="91111"/>
          <a:stretch>
            <a:fillRect/>
          </a:stretch>
        </p:blipFill>
        <p:spPr>
          <a:xfrm>
            <a:off x="6858000" y="3276600"/>
            <a:ext cx="2116282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SUNY and the Seamless Education Pipeline</a:t>
            </a:r>
          </a:p>
          <a:p>
            <a:pPr lvl="1"/>
            <a:r>
              <a:rPr lang="en-US" dirty="0" smtClean="0"/>
              <a:t>ESF in the High School (~500 students)</a:t>
            </a:r>
          </a:p>
          <a:p>
            <a:pPr lvl="1"/>
            <a:r>
              <a:rPr lang="en-US" dirty="0" smtClean="0"/>
              <a:t>ESF Science Corps</a:t>
            </a:r>
          </a:p>
          <a:p>
            <a:pPr lvl="1"/>
            <a:r>
              <a:rPr lang="en-US" dirty="0" smtClean="0"/>
              <a:t>Sponsored Science Fairs</a:t>
            </a:r>
          </a:p>
          <a:p>
            <a:pPr lvl="1"/>
            <a:r>
              <a:rPr lang="en-US" dirty="0" smtClean="0"/>
              <a:t>Distance Learning Global Environment</a:t>
            </a:r>
          </a:p>
          <a:p>
            <a:pPr lvl="2"/>
            <a:r>
              <a:rPr lang="en-US" dirty="0" smtClean="0"/>
              <a:t>1 and 3 credit courses on climate change and renewable energy</a:t>
            </a:r>
          </a:p>
          <a:p>
            <a:pPr lvl="1"/>
            <a:r>
              <a:rPr lang="en-US" dirty="0" smtClean="0"/>
              <a:t>Northeast Adirondack Natural Science Initiative</a:t>
            </a:r>
          </a:p>
          <a:p>
            <a:pPr lvl="1"/>
            <a:r>
              <a:rPr lang="en-US" dirty="0" smtClean="0"/>
              <a:t>Non-traditional Student Programming to be offered through the New York Academy of Sciences</a:t>
            </a:r>
          </a:p>
          <a:p>
            <a:pPr lvl="1"/>
            <a:r>
              <a:rPr lang="en-US" dirty="0" smtClean="0"/>
              <a:t>Partnership for Better Education/Say Yes/SCSD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638800" cy="4937760"/>
          </a:xfrm>
        </p:spPr>
        <p:txBody>
          <a:bodyPr/>
          <a:lstStyle/>
          <a:p>
            <a:r>
              <a:rPr lang="en-US" dirty="0" smtClean="0"/>
              <a:t>SUNY and a Healthier New York</a:t>
            </a:r>
          </a:p>
          <a:p>
            <a:pPr lvl="1"/>
            <a:r>
              <a:rPr lang="en-US" dirty="0" smtClean="0"/>
              <a:t>Development of a program of study in partnerships with Upstate Medical University in Environmental Health</a:t>
            </a:r>
          </a:p>
          <a:p>
            <a:pPr lvl="1"/>
            <a:r>
              <a:rPr lang="en-US" dirty="0" smtClean="0"/>
              <a:t>Source Sentinel LLC</a:t>
            </a:r>
          </a:p>
          <a:p>
            <a:pPr lvl="1"/>
            <a:r>
              <a:rPr lang="en-US" dirty="0" smtClean="0"/>
              <a:t>Chronic Wasting Disease Studies for NYS DEC</a:t>
            </a:r>
            <a:endParaRPr lang="en-US" dirty="0"/>
          </a:p>
        </p:txBody>
      </p:sp>
      <p:pic>
        <p:nvPicPr>
          <p:cNvPr id="4" name="Picture 3" descr="SS-TIFF-LOGO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133600"/>
            <a:ext cx="1828800" cy="1655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SUNY and an Energy-Smart New York</a:t>
            </a:r>
          </a:p>
          <a:p>
            <a:pPr lvl="1"/>
            <a:r>
              <a:rPr lang="en-US" dirty="0" smtClean="0"/>
              <a:t>Biomass Boiler at Ranger School</a:t>
            </a:r>
          </a:p>
          <a:p>
            <a:pPr lvl="1"/>
            <a:r>
              <a:rPr lang="en-US" dirty="0" smtClean="0"/>
              <a:t>Three  25 KW PV installations at AEC, Tully Experiment Station, Moon Library</a:t>
            </a:r>
          </a:p>
          <a:p>
            <a:pPr lvl="1"/>
            <a:r>
              <a:rPr lang="en-US" dirty="0" smtClean="0"/>
              <a:t>Cellulosic based Biofuels (Ethanol/Butanol/Biodiesel)</a:t>
            </a:r>
          </a:p>
          <a:p>
            <a:pPr lvl="1"/>
            <a:r>
              <a:rPr lang="en-US" dirty="0" smtClean="0"/>
              <a:t>Gateway Building Innovative CHP System</a:t>
            </a:r>
          </a:p>
          <a:p>
            <a:pPr lvl="1"/>
            <a:r>
              <a:rPr lang="en-US" dirty="0" smtClean="0"/>
              <a:t>SUNY SPARE and SURE extended education programs</a:t>
            </a:r>
          </a:p>
          <a:p>
            <a:pPr lvl="1"/>
            <a:r>
              <a:rPr lang="en-US" dirty="0" smtClean="0"/>
              <a:t>NYPA Campus Energy Efficiency Study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SUNY and the Vibrant Community</a:t>
            </a:r>
          </a:p>
          <a:p>
            <a:pPr lvl="1"/>
            <a:r>
              <a:rPr lang="en-US" dirty="0" smtClean="0"/>
              <a:t>Habitat for Humanity Chapter (with SU)</a:t>
            </a:r>
          </a:p>
          <a:p>
            <a:pPr lvl="1"/>
            <a:r>
              <a:rPr lang="en-US" dirty="0" smtClean="0"/>
              <a:t>Your Town initiative</a:t>
            </a:r>
          </a:p>
          <a:p>
            <a:pPr lvl="1"/>
            <a:r>
              <a:rPr lang="en-US" dirty="0" smtClean="0"/>
              <a:t>Council for Community Design Research</a:t>
            </a:r>
          </a:p>
          <a:p>
            <a:pPr lvl="1"/>
            <a:r>
              <a:rPr lang="en-US" dirty="0" smtClean="0"/>
              <a:t>Coastal Zone Management Support to Communities through NYS DOS</a:t>
            </a:r>
          </a:p>
          <a:p>
            <a:pPr lvl="1"/>
            <a:r>
              <a:rPr lang="en-US" dirty="0" smtClean="0"/>
              <a:t>74,000 hours of Community Service in AY 2009-2010</a:t>
            </a:r>
          </a:p>
          <a:p>
            <a:pPr lvl="1"/>
            <a:r>
              <a:rPr lang="en-US" dirty="0" smtClean="0"/>
              <a:t>Carnegie Foundation Community Service Recognition (1of 10 institutions in NYS)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ESF Advances Relative to SUNY Strategic Plan – Six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553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SUNY and the World</a:t>
            </a:r>
          </a:p>
          <a:p>
            <a:pPr lvl="1"/>
            <a:r>
              <a:rPr lang="en-US" dirty="0" smtClean="0"/>
              <a:t>Engineers without Borders (joint chapter w/SU)</a:t>
            </a:r>
          </a:p>
          <a:p>
            <a:pPr lvl="1"/>
            <a:r>
              <a:rPr lang="en-US" dirty="0" smtClean="0"/>
              <a:t>Recent international cooperative agreements</a:t>
            </a:r>
          </a:p>
          <a:p>
            <a:pPr lvl="2"/>
            <a:r>
              <a:rPr lang="en-US" dirty="0" smtClean="0"/>
              <a:t>India Forest Research Institute (jointly with SU’s Maxwell School)</a:t>
            </a:r>
          </a:p>
          <a:p>
            <a:pPr lvl="2"/>
            <a:r>
              <a:rPr lang="en-US" dirty="0" smtClean="0"/>
              <a:t>University of Chile</a:t>
            </a:r>
          </a:p>
          <a:p>
            <a:pPr lvl="2"/>
            <a:r>
              <a:rPr lang="en-US" dirty="0" smtClean="0"/>
              <a:t>University of Jinan (China)</a:t>
            </a:r>
          </a:p>
          <a:p>
            <a:pPr lvl="2"/>
            <a:r>
              <a:rPr lang="en-US" dirty="0" smtClean="0"/>
              <a:t>Moscow State University</a:t>
            </a:r>
          </a:p>
          <a:p>
            <a:pPr lvl="2"/>
            <a:r>
              <a:rPr lang="en-US" dirty="0" smtClean="0"/>
              <a:t>Costa Rica </a:t>
            </a:r>
            <a:r>
              <a:rPr lang="en-US" dirty="0" err="1" smtClean="0"/>
              <a:t>Monteverde</a:t>
            </a:r>
            <a:r>
              <a:rPr lang="en-US" dirty="0" smtClean="0"/>
              <a:t> Institute</a:t>
            </a:r>
          </a:p>
          <a:p>
            <a:pPr lvl="1"/>
            <a:r>
              <a:rPr lang="en-US" dirty="0" smtClean="0"/>
              <a:t>19% of students have an international experience</a:t>
            </a:r>
          </a:p>
          <a:p>
            <a:pPr lvl="1"/>
            <a:r>
              <a:rPr lang="en-US" dirty="0" smtClean="0"/>
              <a:t>International Peace Corps Masters</a:t>
            </a:r>
          </a:p>
          <a:p>
            <a:pPr lvl="1"/>
            <a:r>
              <a:rPr lang="en-US" dirty="0" smtClean="0"/>
              <a:t>48 research projects with a research project on every continent</a:t>
            </a:r>
          </a:p>
          <a:p>
            <a:pPr lvl="1"/>
            <a:r>
              <a:rPr lang="en-US" dirty="0" smtClean="0"/>
              <a:t>NSF sponsored Climate Change &amp; Anthropogenic Influences in Mongolia by Dr. Myron Mitchell</a:t>
            </a:r>
          </a:p>
          <a:p>
            <a:pPr lvl="1"/>
            <a:r>
              <a:rPr lang="en-US" dirty="0" smtClean="0"/>
              <a:t>LA semester abroad</a:t>
            </a:r>
          </a:p>
          <a:p>
            <a:pPr lvl="1"/>
            <a:r>
              <a:rPr lang="en-US" dirty="0" smtClean="0"/>
              <a:t>ESF short-term international courses</a:t>
            </a:r>
            <a:endParaRPr lang="en-US" dirty="0"/>
          </a:p>
        </p:txBody>
      </p:sp>
      <p:pic>
        <p:nvPicPr>
          <p:cNvPr id="4" name="Picture 3" descr="My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343400"/>
            <a:ext cx="1403396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58000" y="5943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Dr. Myron Mitchell</a:t>
            </a:r>
            <a:endParaRPr lang="en-US" sz="1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525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ESF Board of Trustees Meeting</vt:lpstr>
      <vt:lpstr>SUNY Strategic Plan</vt:lpstr>
      <vt:lpstr>SUNY Strategic Plan</vt:lpstr>
      <vt:lpstr>ESF Advances Relative to SUNY Strategic Plan – Six Big Ideas</vt:lpstr>
      <vt:lpstr>ESF Advances Relative to SUNY Strategic Plan – Six Big Ideas</vt:lpstr>
      <vt:lpstr>ESF Advances Relative to SUNY Strategic Plan – Six Big Ideas</vt:lpstr>
      <vt:lpstr>ESF Advances Relative to SUNY Strategic Plan – Six Big Ideas</vt:lpstr>
      <vt:lpstr>ESF Advances Relative to SUNY Strategic Plan – Six Big Ideas</vt:lpstr>
      <vt:lpstr>ESF Advances Relative to SUNY Strategic Plan – Six Big Ideas</vt:lpstr>
    </vt:vector>
  </TitlesOfParts>
  <Company>SUNY ESF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ESF Board of Trustees Meeting</dc:title>
  <dc:creator>rasquier</dc:creator>
  <cp:lastModifiedBy>rasquier</cp:lastModifiedBy>
  <cp:revision>185</cp:revision>
  <dcterms:created xsi:type="dcterms:W3CDTF">2011-01-04T20:37:31Z</dcterms:created>
  <dcterms:modified xsi:type="dcterms:W3CDTF">2011-04-13T18:11:15Z</dcterms:modified>
</cp:coreProperties>
</file>