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9" r:id="rId3"/>
    <p:sldId id="365" r:id="rId4"/>
    <p:sldId id="272" r:id="rId5"/>
    <p:sldId id="298" r:id="rId6"/>
    <p:sldId id="299" r:id="rId7"/>
    <p:sldId id="294" r:id="rId8"/>
    <p:sldId id="368" r:id="rId9"/>
    <p:sldId id="369" r:id="rId10"/>
    <p:sldId id="370" r:id="rId11"/>
    <p:sldId id="300" r:id="rId12"/>
    <p:sldId id="308" r:id="rId13"/>
    <p:sldId id="360" r:id="rId14"/>
    <p:sldId id="302" r:id="rId15"/>
    <p:sldId id="376" r:id="rId16"/>
    <p:sldId id="295" r:id="rId17"/>
    <p:sldId id="309" r:id="rId18"/>
    <p:sldId id="297" r:id="rId19"/>
    <p:sldId id="372" r:id="rId20"/>
    <p:sldId id="304" r:id="rId21"/>
    <p:sldId id="301" r:id="rId22"/>
    <p:sldId id="361" r:id="rId23"/>
    <p:sldId id="362" r:id="rId24"/>
    <p:sldId id="363" r:id="rId25"/>
    <p:sldId id="373" r:id="rId26"/>
    <p:sldId id="374" r:id="rId27"/>
    <p:sldId id="305" r:id="rId28"/>
    <p:sldId id="367" r:id="rId29"/>
    <p:sldId id="371" r:id="rId30"/>
    <p:sldId id="377" r:id="rId3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13" autoAdjust="0"/>
  </p:normalViewPr>
  <p:slideViewPr>
    <p:cSldViewPr snapToGrid="0">
      <p:cViewPr>
        <p:scale>
          <a:sx n="100" d="100"/>
          <a:sy n="100" d="100"/>
        </p:scale>
        <p:origin x="-21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r">
              <a:defRPr sz="1200"/>
            </a:lvl1pPr>
          </a:lstStyle>
          <a:p>
            <a:fld id="{BEBA9B3F-CACF-4DEF-A912-586BCE6DB0C0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9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r">
              <a:defRPr sz="1200"/>
            </a:lvl1pPr>
          </a:lstStyle>
          <a:p>
            <a:fld id="{9F8D0C85-439D-4999-B615-09A75EEB7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/>
          <a:lstStyle>
            <a:lvl1pPr algn="r">
              <a:defRPr sz="1200"/>
            </a:lvl1pPr>
          </a:lstStyle>
          <a:p>
            <a:fld id="{93E79930-BCF6-4F04-8AF1-3D962D6228E6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27" tIns="46464" rIns="92927" bIns="464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927" tIns="46464" rIns="92927" bIns="464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927" tIns="46464" rIns="92927" bIns="46464" rtlCol="0" anchor="b"/>
          <a:lstStyle>
            <a:lvl1pPr algn="r">
              <a:defRPr sz="1200"/>
            </a:lvl1pPr>
          </a:lstStyle>
          <a:p>
            <a:fld id="{FC516311-A054-4EC4-BEF8-CA29A1288A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Note student number reflects traditional students only</a:t>
            </a:r>
          </a:p>
          <a:p>
            <a:endParaRPr lang="en-US" smtClean="0"/>
          </a:p>
          <a:p>
            <a:r>
              <a:rPr lang="en-US" smtClean="0"/>
              <a:t>Estimate an additional 1000+ non-traditional students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793341-4ABB-440B-B263-BB61C2E367F9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65,600 NSF of growth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FD301B-CE4C-4A48-913F-EA5E75FD3CC0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Space/seat utilization = right sized classrooms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FB8D9C-9E86-461A-828C-A5477B3D86AF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Several options studied</a:t>
            </a:r>
          </a:p>
          <a:p>
            <a:endParaRPr lang="en-US" smtClean="0"/>
          </a:p>
          <a:p>
            <a:r>
              <a:rPr lang="en-US" smtClean="0"/>
              <a:t>55,732 NSF</a:t>
            </a:r>
          </a:p>
          <a:p>
            <a:endParaRPr lang="en-US" smtClean="0"/>
          </a:p>
          <a:p>
            <a:r>
              <a:rPr lang="en-US" smtClean="0"/>
              <a:t>101,331 GSF</a:t>
            </a:r>
          </a:p>
          <a:p>
            <a:endParaRPr lang="en-US" smtClean="0"/>
          </a:p>
          <a:p>
            <a:r>
              <a:rPr lang="en-US" smtClean="0"/>
              <a:t>The ARB will be 55,732 NSF of program space that will ultimately promote award winning research, funding for future research programs, while expanding for student enrollment and faculty growth.</a:t>
            </a:r>
          </a:p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8ED6D9-02C3-4B6C-949B-4E5B246331B8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Anticipated completion 2020 (with Moon library rehab)</a:t>
            </a:r>
          </a:p>
          <a:p>
            <a:endParaRPr lang="en-US" smtClean="0"/>
          </a:p>
          <a:p>
            <a:r>
              <a:rPr lang="en-US" smtClean="0"/>
              <a:t>The New Student Center will provide approximately 22,000 NSF of program space and will ultimately generate collaborative space for students, faculty and staff to gather, study and  socialize.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ED69A2-B086-40B0-8A63-DA211C186A43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Lots of constituents and stakeholders involved (faculty, students, staff, visitors, moms and dads)</a:t>
            </a:r>
          </a:p>
          <a:p>
            <a:endParaRPr lang="en-US" smtClean="0"/>
          </a:p>
          <a:p>
            <a:r>
              <a:rPr lang="en-US" smtClean="0"/>
              <a:t>~120 attendees</a:t>
            </a:r>
          </a:p>
          <a:p>
            <a:endParaRPr lang="en-US" smtClean="0"/>
          </a:p>
          <a:p>
            <a:r>
              <a:rPr lang="en-US" smtClean="0"/>
              <a:t>Each program, department and several offices on campus represented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D81F6B-0BB2-438A-A15F-8296416205B0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FC84C457-308E-4029-B51F-383F848A55FD}" type="datetimeFigureOut">
              <a:rPr lang="en-US" smtClean="0"/>
              <a:pPr/>
              <a:t>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BBEE8CFB-F6C3-432B-B419-A822CCB67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February </a:t>
            </a:r>
            <a:r>
              <a:rPr lang="en-US" sz="2400" dirty="0" smtClean="0"/>
              <a:t>3, </a:t>
            </a:r>
            <a:r>
              <a:rPr lang="en-US" sz="2400" dirty="0" smtClean="0"/>
              <a:t>2010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Faculty Meeting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4172"/>
            <a:ext cx="6248400" cy="51567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/>
              <a:t>Combined Program Study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542925" y="4800600"/>
            <a:ext cx="8601075" cy="1866014"/>
          </a:xfrm>
        </p:spPr>
        <p:txBody>
          <a:bodyPr/>
          <a:lstStyle/>
          <a:p>
            <a:r>
              <a:rPr lang="en-US" sz="2400" dirty="0" smtClean="0"/>
              <a:t>Existing Buildings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Rehab and Update Existing Buildings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Increase space utilization to 65% (Currently ~50%)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Increase seat utilization to 75% (Currently ~48%)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Building Expansions</a:t>
            </a:r>
          </a:p>
        </p:txBody>
      </p:sp>
      <p:sp>
        <p:nvSpPr>
          <p:cNvPr id="4" name="Rectangle 1031"/>
          <p:cNvSpPr txBox="1">
            <a:spLocks noChangeArrowheads="1"/>
          </p:cNvSpPr>
          <p:nvPr/>
        </p:nvSpPr>
        <p:spPr bwMode="auto">
          <a:xfrm>
            <a:off x="287744" y="636107"/>
            <a:ext cx="405034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827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Where is this space?</a:t>
            </a:r>
          </a:p>
        </p:txBody>
      </p:sp>
      <p:pic>
        <p:nvPicPr>
          <p:cNvPr id="13317" name="Picture 5" descr="C:\Documents and Settings\Tim\Desktop\ESF\Projects\CampusMP\King_King\Graphics\Gate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" y="1619250"/>
            <a:ext cx="39227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C:\Documents and Settings\Tim\Desktop\ESF\Projects\CampusMP\King_King\Graphics\AR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6363" y="1619250"/>
            <a:ext cx="3910012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0" y="4340225"/>
            <a:ext cx="4957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Gateway Building and Moon Student Center</a:t>
            </a:r>
          </a:p>
        </p:txBody>
      </p:sp>
      <p:sp>
        <p:nvSpPr>
          <p:cNvPr id="13320" name="TextBox 2"/>
          <p:cNvSpPr txBox="1">
            <a:spLocks noChangeArrowheads="1"/>
          </p:cNvSpPr>
          <p:nvPr/>
        </p:nvSpPr>
        <p:spPr bwMode="auto">
          <a:xfrm>
            <a:off x="5172075" y="4340225"/>
            <a:ext cx="3924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Academic Research Building</a:t>
            </a:r>
          </a:p>
        </p:txBody>
      </p:sp>
      <p:sp>
        <p:nvSpPr>
          <p:cNvPr id="14" name="Content Placeholder 11"/>
          <p:cNvSpPr txBox="1">
            <a:spLocks/>
          </p:cNvSpPr>
          <p:nvPr/>
        </p:nvSpPr>
        <p:spPr bwMode="auto">
          <a:xfrm>
            <a:off x="9448800" y="44958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Content Placeholder 11"/>
          <p:cNvSpPr txBox="1">
            <a:spLocks/>
          </p:cNvSpPr>
          <p:nvPr/>
        </p:nvSpPr>
        <p:spPr bwMode="auto">
          <a:xfrm>
            <a:off x="553558" y="1066357"/>
            <a:ext cx="37313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Proposed Buildings</a:t>
            </a:r>
          </a:p>
        </p:txBody>
      </p:sp>
      <p:sp>
        <p:nvSpPr>
          <p:cNvPr id="13323" name="TextBox 2"/>
          <p:cNvSpPr txBox="1">
            <a:spLocks noChangeArrowheads="1"/>
          </p:cNvSpPr>
          <p:nvPr/>
        </p:nvSpPr>
        <p:spPr bwMode="auto">
          <a:xfrm>
            <a:off x="5254625" y="900113"/>
            <a:ext cx="3889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i="1"/>
              <a:t>Concept graphics provided by King &amp; King Assoc.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2008 Combined Site and Program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956392"/>
            <a:ext cx="6248400" cy="416977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600"/>
              </a:spcBef>
              <a:buNone/>
            </a:pPr>
            <a:r>
              <a:rPr lang="en-US" sz="2400" b="1" dirty="0" smtClean="0"/>
              <a:t>Gateway Building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Defined requirements of Gateway Building (Community Outreach and Technology Transfer Center)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33,659 GSF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Meeting and conference facilities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LEED Platinum certification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Flexible space for multiple functions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Display and dedicated museum space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Include parking facility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Outreach and Instructional Quality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feb-2.jpg"/>
          <p:cNvPicPr>
            <a:picLocks noChangeAspect="1"/>
          </p:cNvPicPr>
          <p:nvPr/>
        </p:nvPicPr>
        <p:blipFill>
          <a:blip r:embed="rId2" cstate="print"/>
          <a:srcRect l="49693" t="46690" r="25948"/>
          <a:stretch>
            <a:fillRect/>
          </a:stretch>
        </p:blipFill>
        <p:spPr>
          <a:xfrm>
            <a:off x="2590800" y="304800"/>
            <a:ext cx="4495800" cy="6365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686676" cy="623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05150" y="447675"/>
            <a:ext cx="332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Gateway Building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of Gateway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Gateway Building $28.3M</a:t>
            </a:r>
          </a:p>
          <a:p>
            <a:pPr lvl="1"/>
            <a:r>
              <a:rPr lang="en-US" dirty="0" smtClean="0"/>
              <a:t>ESF secured $6.3M from NYS Senate</a:t>
            </a:r>
          </a:p>
          <a:p>
            <a:pPr lvl="1"/>
            <a:r>
              <a:rPr lang="en-US" dirty="0" smtClean="0"/>
              <a:t>$22M of supplemental financing provided by joint support of NYS Senate and Assembly Central New York delegation</a:t>
            </a:r>
          </a:p>
          <a:p>
            <a:r>
              <a:rPr lang="en-US" dirty="0" smtClean="0"/>
              <a:t>Parking and Site Modifications $1.8M</a:t>
            </a:r>
          </a:p>
          <a:p>
            <a:pPr lvl="1"/>
            <a:r>
              <a:rPr lang="en-US" dirty="0" smtClean="0"/>
              <a:t>Part of the $28.3M Gateway Building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scape and Paving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" y="825877"/>
            <a:ext cx="8801891" cy="580643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6350" y="0"/>
            <a:ext cx="7867650" cy="8286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Parking and Site Modifications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eb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321" t="4437" r="2573" b="35138"/>
          <a:stretch>
            <a:fillRect/>
          </a:stretch>
        </p:blipFill>
        <p:spPr>
          <a:xfrm>
            <a:off x="1917405" y="914400"/>
            <a:ext cx="32004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80073" y="2379921"/>
            <a:ext cx="3540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 Academic/Research Building</a:t>
            </a:r>
            <a:endParaRPr kumimoji="0" lang="en-US" sz="4400" b="0" i="0" u="none" strike="noStrike" kern="1200" cap="small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36535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2008 Combined Site and Program Study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Academic Research Building</a:t>
            </a:r>
            <a:endParaRPr lang="en-US" dirty="0"/>
          </a:p>
        </p:txBody>
      </p:sp>
      <p:pic>
        <p:nvPicPr>
          <p:cNvPr id="4" name="Content Placeholder 3" descr="feb-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4" t="8288" r="51736" b="19885"/>
          <a:stretch>
            <a:fillRect/>
          </a:stretch>
        </p:blipFill>
        <p:spPr>
          <a:xfrm>
            <a:off x="2743200" y="1600200"/>
            <a:ext cx="5105400" cy="5009072"/>
          </a:xfrm>
        </p:spPr>
      </p:pic>
      <p:sp>
        <p:nvSpPr>
          <p:cNvPr id="5" name="TextBox 4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Academic Research Building</a:t>
            </a:r>
            <a:endParaRPr lang="en-US" dirty="0"/>
          </a:p>
        </p:txBody>
      </p:sp>
      <p:pic>
        <p:nvPicPr>
          <p:cNvPr id="4" name="Content Placeholder 3" descr="feb-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222" t="9921" r="3704" b="38487"/>
          <a:stretch>
            <a:fillRect/>
          </a:stretch>
        </p:blipFill>
        <p:spPr>
          <a:xfrm>
            <a:off x="1828800" y="1828800"/>
            <a:ext cx="73152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7078" y="228600"/>
            <a:ext cx="8272131" cy="622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Research Building (ARB)</a:t>
            </a:r>
          </a:p>
        </p:txBody>
      </p:sp>
      <p:pic>
        <p:nvPicPr>
          <p:cNvPr id="21507" name="Picture 4" descr="C:\Documents and Settings\Tim\Desktop\ESF\Projects\CampusMP\King_King\Graphics\A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6098"/>
            <a:ext cx="4991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Documents and Settings\Tim\Desktop\ESF\Projects\CampusMP\King_King\Graphics\AR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8738" y="825500"/>
            <a:ext cx="3957637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0" y="3275013"/>
            <a:ext cx="4343400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5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Building Program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EFB Administrative/Faculty Offices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Graduate student offices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Dry/Wet Research Labs </a:t>
            </a:r>
          </a:p>
          <a:p>
            <a:pPr marL="1028700" lvl="2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(180</a:t>
            </a: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</a:rPr>
              <a:t>+/-</a:t>
            </a: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NSF per researcher)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Greenhouses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Study/Collaborative Space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Insect Museum, Mycological Collection and Vascular Plant Herbarium Display</a:t>
            </a:r>
          </a:p>
          <a:p>
            <a:pPr marL="571500" lvl="1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Parking Facility </a:t>
            </a:r>
          </a:p>
          <a:p>
            <a:pPr marL="1028700" lvl="2" indent="-285750" eaLnBrk="1" hangingPunct="1">
              <a:spcBef>
                <a:spcPts val="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(240+/- spaces)</a:t>
            </a: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542925" y="5922963"/>
            <a:ext cx="3889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Anticipated Completion: 2014</a:t>
            </a:r>
          </a:p>
        </p:txBody>
      </p:sp>
      <p:sp>
        <p:nvSpPr>
          <p:cNvPr id="21511" name="TextBox 2"/>
          <p:cNvSpPr txBox="1">
            <a:spLocks noChangeArrowheads="1"/>
          </p:cNvSpPr>
          <p:nvPr/>
        </p:nvSpPr>
        <p:spPr bwMode="auto">
          <a:xfrm>
            <a:off x="0" y="5467461"/>
            <a:ext cx="3889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i="1"/>
              <a:t>Concept graphics provided by King &amp; King Assoc.</a:t>
            </a:r>
          </a:p>
        </p:txBody>
      </p:sp>
      <p:sp>
        <p:nvSpPr>
          <p:cNvPr id="21512" name="TextBox 2"/>
          <p:cNvSpPr txBox="1">
            <a:spLocks noChangeArrowheads="1"/>
          </p:cNvSpPr>
          <p:nvPr/>
        </p:nvSpPr>
        <p:spPr bwMode="auto">
          <a:xfrm rot="-204041">
            <a:off x="817563" y="973138"/>
            <a:ext cx="2562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E. Raynor Ave.</a:t>
            </a:r>
          </a:p>
        </p:txBody>
      </p:sp>
      <p:sp>
        <p:nvSpPr>
          <p:cNvPr id="21513" name="TextBox 2"/>
          <p:cNvSpPr txBox="1">
            <a:spLocks noChangeArrowheads="1"/>
          </p:cNvSpPr>
          <p:nvPr/>
        </p:nvSpPr>
        <p:spPr bwMode="auto">
          <a:xfrm rot="-204041">
            <a:off x="1055688" y="4478338"/>
            <a:ext cx="2562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Standart St.</a:t>
            </a:r>
          </a:p>
        </p:txBody>
      </p:sp>
      <p:sp>
        <p:nvSpPr>
          <p:cNvPr id="21514" name="TextBox 2"/>
          <p:cNvSpPr txBox="1">
            <a:spLocks noChangeArrowheads="1"/>
          </p:cNvSpPr>
          <p:nvPr/>
        </p:nvSpPr>
        <p:spPr bwMode="auto">
          <a:xfrm rot="5162235">
            <a:off x="2666206" y="2526507"/>
            <a:ext cx="2562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Stadium Pl.</a:t>
            </a:r>
          </a:p>
        </p:txBody>
      </p:sp>
      <p:sp>
        <p:nvSpPr>
          <p:cNvPr id="21515" name="TextBox 2"/>
          <p:cNvSpPr txBox="1">
            <a:spLocks noChangeArrowheads="1"/>
          </p:cNvSpPr>
          <p:nvPr/>
        </p:nvSpPr>
        <p:spPr bwMode="auto">
          <a:xfrm rot="5162235">
            <a:off x="-795337" y="2754313"/>
            <a:ext cx="2562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Henry St.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Report of the President </a:t>
            </a:r>
            <a:r>
              <a:rPr lang="en-US" dirty="0" smtClean="0"/>
              <a:t>– Neil Murphy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57400" y="4495800"/>
            <a:ext cx="6781800" cy="1981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ESF Capital Plan</a:t>
            </a: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of New Academic Research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Academic/Research Building $86M</a:t>
            </a:r>
          </a:p>
          <a:p>
            <a:pPr lvl="1"/>
            <a:r>
              <a:rPr lang="en-US" dirty="0" smtClean="0"/>
              <a:t>ESF secured $44m from NYS Senate and Assembly</a:t>
            </a:r>
          </a:p>
          <a:p>
            <a:pPr lvl="1"/>
            <a:r>
              <a:rPr lang="en-US" dirty="0" smtClean="0"/>
              <a:t>Current request for $42M advanced to 6 members of CNY legislative delegation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ESF Advocacy for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Student Residence - $30M</a:t>
            </a:r>
          </a:p>
          <a:p>
            <a:pPr lvl="1"/>
            <a:r>
              <a:rPr lang="en-US" sz="1900" dirty="0" smtClean="0"/>
              <a:t>ESF College Foundation Board</a:t>
            </a:r>
          </a:p>
          <a:p>
            <a:pPr lvl="2"/>
            <a:r>
              <a:rPr lang="en-US" sz="1700" dirty="0" smtClean="0"/>
              <a:t>Approved moving ahead</a:t>
            </a:r>
          </a:p>
          <a:p>
            <a:pPr lvl="2"/>
            <a:r>
              <a:rPr lang="en-US" sz="1700" dirty="0" smtClean="0"/>
              <a:t>Retained development team</a:t>
            </a:r>
          </a:p>
          <a:p>
            <a:pPr lvl="2"/>
            <a:r>
              <a:rPr lang="en-US" sz="1700" dirty="0" smtClean="0"/>
              <a:t>Financing provided by tax exempt bonds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Biotechnology Research Center - $22M</a:t>
            </a:r>
          </a:p>
          <a:p>
            <a:pPr lvl="1"/>
            <a:r>
              <a:rPr lang="en-US" sz="1900" dirty="0" smtClean="0"/>
              <a:t>Dr. Greg Eastwood former president of UMU and ESF secured $5M of GENYSIS funding through DASNY help from NYS Senate and $15M of funding from Executive Branch</a:t>
            </a:r>
          </a:p>
          <a:p>
            <a:pPr lvl="1"/>
            <a:r>
              <a:rPr lang="en-US" sz="1900" dirty="0" smtClean="0"/>
              <a:t>$2M provided by UMU from SUCF fund balance</a:t>
            </a:r>
          </a:p>
          <a:p>
            <a:pPr lvl="1"/>
            <a:r>
              <a:rPr lang="en-US" sz="1900" dirty="0" smtClean="0"/>
              <a:t>$0.5M of support provided by BMS</a:t>
            </a:r>
            <a:endParaRPr lang="en-US" sz="1900" dirty="0"/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PROJ\8044\8-26-09 Meeting\Backgrounds for Handouts\8-20-09-Rendering 2 Dark Gray Entranc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9144001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H:\PROJ\8044\8-26-09 Meeting\Backgrounds for Handouts\West 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28600"/>
            <a:ext cx="3429000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8978" y="228600"/>
            <a:ext cx="4880344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Residence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82363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CNY BRC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2528"/>
            <a:ext cx="9067800" cy="582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1507" y="228601"/>
            <a:ext cx="8325293" cy="7602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CNY BRC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2"/>
          <p:cNvGrpSpPr>
            <a:grpSpLocks noChangeAspect="1"/>
          </p:cNvGrpSpPr>
          <p:nvPr/>
        </p:nvGrpSpPr>
        <p:grpSpPr bwMode="auto">
          <a:xfrm>
            <a:off x="5094288" y="1657350"/>
            <a:ext cx="4002087" cy="4962525"/>
            <a:chOff x="3112" y="1022"/>
            <a:chExt cx="2648" cy="3283"/>
          </a:xfrm>
        </p:grpSpPr>
        <p:sp>
          <p:nvSpPr>
            <p:cNvPr id="23574" name="AutoShape 71"/>
            <p:cNvSpPr>
              <a:spLocks noChangeAspect="1" noChangeArrowheads="1" noTextEdit="1"/>
            </p:cNvSpPr>
            <p:nvPr/>
          </p:nvSpPr>
          <p:spPr bwMode="auto">
            <a:xfrm>
              <a:off x="3112" y="1022"/>
              <a:ext cx="2648" cy="3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Rectangle 73"/>
            <p:cNvSpPr>
              <a:spLocks noChangeArrowheads="1"/>
            </p:cNvSpPr>
            <p:nvPr/>
          </p:nvSpPr>
          <p:spPr bwMode="auto">
            <a:xfrm>
              <a:off x="3552" y="1181"/>
              <a:ext cx="737" cy="262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Line 74"/>
            <p:cNvSpPr>
              <a:spLocks noChangeShapeType="1"/>
            </p:cNvSpPr>
            <p:nvPr/>
          </p:nvSpPr>
          <p:spPr bwMode="auto">
            <a:xfrm>
              <a:off x="3552" y="3513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Line 75"/>
            <p:cNvSpPr>
              <a:spLocks noChangeShapeType="1"/>
            </p:cNvSpPr>
            <p:nvPr/>
          </p:nvSpPr>
          <p:spPr bwMode="auto">
            <a:xfrm>
              <a:off x="3552" y="3222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Line 76"/>
            <p:cNvSpPr>
              <a:spLocks noChangeShapeType="1"/>
            </p:cNvSpPr>
            <p:nvPr/>
          </p:nvSpPr>
          <p:spPr bwMode="auto">
            <a:xfrm>
              <a:off x="3552" y="2930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Line 77"/>
            <p:cNvSpPr>
              <a:spLocks noChangeShapeType="1"/>
            </p:cNvSpPr>
            <p:nvPr/>
          </p:nvSpPr>
          <p:spPr bwMode="auto">
            <a:xfrm>
              <a:off x="3552" y="2639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Line 78"/>
            <p:cNvSpPr>
              <a:spLocks noChangeShapeType="1"/>
            </p:cNvSpPr>
            <p:nvPr/>
          </p:nvSpPr>
          <p:spPr bwMode="auto">
            <a:xfrm>
              <a:off x="3552" y="2347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Line 79"/>
            <p:cNvSpPr>
              <a:spLocks noChangeShapeType="1"/>
            </p:cNvSpPr>
            <p:nvPr/>
          </p:nvSpPr>
          <p:spPr bwMode="auto">
            <a:xfrm>
              <a:off x="3552" y="2056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Line 80"/>
            <p:cNvSpPr>
              <a:spLocks noChangeShapeType="1"/>
            </p:cNvSpPr>
            <p:nvPr/>
          </p:nvSpPr>
          <p:spPr bwMode="auto">
            <a:xfrm>
              <a:off x="3552" y="1764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Line 81"/>
            <p:cNvSpPr>
              <a:spLocks noChangeShapeType="1"/>
            </p:cNvSpPr>
            <p:nvPr/>
          </p:nvSpPr>
          <p:spPr bwMode="auto">
            <a:xfrm>
              <a:off x="3552" y="1473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Line 82"/>
            <p:cNvSpPr>
              <a:spLocks noChangeShapeType="1"/>
            </p:cNvSpPr>
            <p:nvPr/>
          </p:nvSpPr>
          <p:spPr bwMode="auto">
            <a:xfrm>
              <a:off x="3552" y="1181"/>
              <a:ext cx="737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Rectangle 83"/>
            <p:cNvSpPr>
              <a:spLocks noChangeArrowheads="1"/>
            </p:cNvSpPr>
            <p:nvPr/>
          </p:nvSpPr>
          <p:spPr bwMode="auto">
            <a:xfrm>
              <a:off x="3552" y="1181"/>
              <a:ext cx="737" cy="2624"/>
            </a:xfrm>
            <a:prstGeom prst="rect">
              <a:avLst/>
            </a:prstGeom>
            <a:noFill/>
            <a:ln w="5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Rectangle 84"/>
            <p:cNvSpPr>
              <a:spLocks noChangeArrowheads="1"/>
            </p:cNvSpPr>
            <p:nvPr/>
          </p:nvSpPr>
          <p:spPr bwMode="auto">
            <a:xfrm>
              <a:off x="3772" y="3414"/>
              <a:ext cx="297" cy="391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Rectangle 86"/>
            <p:cNvSpPr>
              <a:spLocks noChangeArrowheads="1"/>
            </p:cNvSpPr>
            <p:nvPr/>
          </p:nvSpPr>
          <p:spPr bwMode="auto">
            <a:xfrm>
              <a:off x="3772" y="3324"/>
              <a:ext cx="297" cy="88"/>
            </a:xfrm>
            <a:prstGeom prst="rect">
              <a:avLst/>
            </a:pr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Rectangle 87"/>
            <p:cNvSpPr>
              <a:spLocks noChangeArrowheads="1"/>
            </p:cNvSpPr>
            <p:nvPr/>
          </p:nvSpPr>
          <p:spPr bwMode="auto">
            <a:xfrm>
              <a:off x="3772" y="3175"/>
              <a:ext cx="297" cy="14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Rectangle 88"/>
            <p:cNvSpPr>
              <a:spLocks noChangeArrowheads="1"/>
            </p:cNvSpPr>
            <p:nvPr/>
          </p:nvSpPr>
          <p:spPr bwMode="auto">
            <a:xfrm>
              <a:off x="3772" y="2768"/>
              <a:ext cx="297" cy="407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Rectangle 89"/>
            <p:cNvSpPr>
              <a:spLocks noChangeArrowheads="1"/>
            </p:cNvSpPr>
            <p:nvPr/>
          </p:nvSpPr>
          <p:spPr bwMode="auto">
            <a:xfrm>
              <a:off x="3772" y="2702"/>
              <a:ext cx="297" cy="66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Rectangle 90"/>
            <p:cNvSpPr>
              <a:spLocks noChangeArrowheads="1"/>
            </p:cNvSpPr>
            <p:nvPr/>
          </p:nvSpPr>
          <p:spPr bwMode="auto">
            <a:xfrm>
              <a:off x="3772" y="2521"/>
              <a:ext cx="297" cy="18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Rectangle 91"/>
            <p:cNvSpPr>
              <a:spLocks noChangeArrowheads="1"/>
            </p:cNvSpPr>
            <p:nvPr/>
          </p:nvSpPr>
          <p:spPr bwMode="auto">
            <a:xfrm>
              <a:off x="3772" y="1772"/>
              <a:ext cx="297" cy="74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Line 92"/>
            <p:cNvSpPr>
              <a:spLocks noChangeShapeType="1"/>
            </p:cNvSpPr>
            <p:nvPr/>
          </p:nvSpPr>
          <p:spPr bwMode="auto">
            <a:xfrm>
              <a:off x="3552" y="1181"/>
              <a:ext cx="1" cy="26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Line 93"/>
            <p:cNvSpPr>
              <a:spLocks noChangeShapeType="1"/>
            </p:cNvSpPr>
            <p:nvPr/>
          </p:nvSpPr>
          <p:spPr bwMode="auto">
            <a:xfrm>
              <a:off x="3524" y="3805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Line 94"/>
            <p:cNvSpPr>
              <a:spLocks noChangeShapeType="1"/>
            </p:cNvSpPr>
            <p:nvPr/>
          </p:nvSpPr>
          <p:spPr bwMode="auto">
            <a:xfrm>
              <a:off x="3524" y="351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6" name="Line 95"/>
            <p:cNvSpPr>
              <a:spLocks noChangeShapeType="1"/>
            </p:cNvSpPr>
            <p:nvPr/>
          </p:nvSpPr>
          <p:spPr bwMode="auto">
            <a:xfrm>
              <a:off x="3524" y="3222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7" name="Line 96"/>
            <p:cNvSpPr>
              <a:spLocks noChangeShapeType="1"/>
            </p:cNvSpPr>
            <p:nvPr/>
          </p:nvSpPr>
          <p:spPr bwMode="auto">
            <a:xfrm>
              <a:off x="3524" y="2930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Line 97"/>
            <p:cNvSpPr>
              <a:spLocks noChangeShapeType="1"/>
            </p:cNvSpPr>
            <p:nvPr/>
          </p:nvSpPr>
          <p:spPr bwMode="auto">
            <a:xfrm>
              <a:off x="3524" y="2639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Line 98"/>
            <p:cNvSpPr>
              <a:spLocks noChangeShapeType="1"/>
            </p:cNvSpPr>
            <p:nvPr/>
          </p:nvSpPr>
          <p:spPr bwMode="auto">
            <a:xfrm>
              <a:off x="3524" y="2347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0" name="Line 99"/>
            <p:cNvSpPr>
              <a:spLocks noChangeShapeType="1"/>
            </p:cNvSpPr>
            <p:nvPr/>
          </p:nvSpPr>
          <p:spPr bwMode="auto">
            <a:xfrm>
              <a:off x="3524" y="2056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Line 100"/>
            <p:cNvSpPr>
              <a:spLocks noChangeShapeType="1"/>
            </p:cNvSpPr>
            <p:nvPr/>
          </p:nvSpPr>
          <p:spPr bwMode="auto">
            <a:xfrm>
              <a:off x="3524" y="1764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2" name="Line 101"/>
            <p:cNvSpPr>
              <a:spLocks noChangeShapeType="1"/>
            </p:cNvSpPr>
            <p:nvPr/>
          </p:nvSpPr>
          <p:spPr bwMode="auto">
            <a:xfrm>
              <a:off x="3524" y="147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3" name="Line 102"/>
            <p:cNvSpPr>
              <a:spLocks noChangeShapeType="1"/>
            </p:cNvSpPr>
            <p:nvPr/>
          </p:nvSpPr>
          <p:spPr bwMode="auto">
            <a:xfrm>
              <a:off x="3524" y="1181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4" name="Line 103"/>
            <p:cNvSpPr>
              <a:spLocks noChangeShapeType="1"/>
            </p:cNvSpPr>
            <p:nvPr/>
          </p:nvSpPr>
          <p:spPr bwMode="auto">
            <a:xfrm>
              <a:off x="3552" y="3805"/>
              <a:ext cx="7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5" name="Line 104"/>
            <p:cNvSpPr>
              <a:spLocks noChangeShapeType="1"/>
            </p:cNvSpPr>
            <p:nvPr/>
          </p:nvSpPr>
          <p:spPr bwMode="auto">
            <a:xfrm flipV="1">
              <a:off x="3552" y="380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6" name="Line 105"/>
            <p:cNvSpPr>
              <a:spLocks noChangeShapeType="1"/>
            </p:cNvSpPr>
            <p:nvPr/>
          </p:nvSpPr>
          <p:spPr bwMode="auto">
            <a:xfrm flipV="1">
              <a:off x="4289" y="3805"/>
              <a:ext cx="1" cy="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7" name="Rectangle 106"/>
            <p:cNvSpPr>
              <a:spLocks noChangeArrowheads="1"/>
            </p:cNvSpPr>
            <p:nvPr/>
          </p:nvSpPr>
          <p:spPr bwMode="auto">
            <a:xfrm>
              <a:off x="3431" y="3755"/>
              <a:ext cx="4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0</a:t>
              </a:r>
              <a:endParaRPr lang="en-US"/>
            </a:p>
          </p:txBody>
        </p:sp>
        <p:sp>
          <p:nvSpPr>
            <p:cNvPr id="23608" name="Rectangle 107"/>
            <p:cNvSpPr>
              <a:spLocks noChangeArrowheads="1"/>
            </p:cNvSpPr>
            <p:nvPr/>
          </p:nvSpPr>
          <p:spPr bwMode="auto">
            <a:xfrm>
              <a:off x="3260" y="3464"/>
              <a:ext cx="22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5,000</a:t>
              </a:r>
              <a:endParaRPr lang="en-US"/>
            </a:p>
          </p:txBody>
        </p:sp>
        <p:sp>
          <p:nvSpPr>
            <p:cNvPr id="23609" name="Rectangle 108"/>
            <p:cNvSpPr>
              <a:spLocks noChangeArrowheads="1"/>
            </p:cNvSpPr>
            <p:nvPr/>
          </p:nvSpPr>
          <p:spPr bwMode="auto">
            <a:xfrm>
              <a:off x="3211" y="3172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10,000</a:t>
              </a:r>
              <a:endParaRPr lang="en-US"/>
            </a:p>
          </p:txBody>
        </p:sp>
        <p:sp>
          <p:nvSpPr>
            <p:cNvPr id="23610" name="Rectangle 109"/>
            <p:cNvSpPr>
              <a:spLocks noChangeArrowheads="1"/>
            </p:cNvSpPr>
            <p:nvPr/>
          </p:nvSpPr>
          <p:spPr bwMode="auto">
            <a:xfrm>
              <a:off x="3211" y="2881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15,000</a:t>
              </a:r>
              <a:endParaRPr lang="en-US"/>
            </a:p>
          </p:txBody>
        </p:sp>
        <p:sp>
          <p:nvSpPr>
            <p:cNvPr id="23611" name="Rectangle 110"/>
            <p:cNvSpPr>
              <a:spLocks noChangeArrowheads="1"/>
            </p:cNvSpPr>
            <p:nvPr/>
          </p:nvSpPr>
          <p:spPr bwMode="auto">
            <a:xfrm>
              <a:off x="3211" y="2589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20,000</a:t>
              </a:r>
              <a:endParaRPr lang="en-US"/>
            </a:p>
          </p:txBody>
        </p:sp>
        <p:sp>
          <p:nvSpPr>
            <p:cNvPr id="23612" name="Rectangle 111"/>
            <p:cNvSpPr>
              <a:spLocks noChangeArrowheads="1"/>
            </p:cNvSpPr>
            <p:nvPr/>
          </p:nvSpPr>
          <p:spPr bwMode="auto">
            <a:xfrm>
              <a:off x="3211" y="2298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25,000</a:t>
              </a:r>
              <a:endParaRPr lang="en-US"/>
            </a:p>
          </p:txBody>
        </p:sp>
        <p:sp>
          <p:nvSpPr>
            <p:cNvPr id="23613" name="Rectangle 112"/>
            <p:cNvSpPr>
              <a:spLocks noChangeArrowheads="1"/>
            </p:cNvSpPr>
            <p:nvPr/>
          </p:nvSpPr>
          <p:spPr bwMode="auto">
            <a:xfrm>
              <a:off x="3211" y="2006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30,000</a:t>
              </a:r>
              <a:endParaRPr lang="en-US"/>
            </a:p>
          </p:txBody>
        </p:sp>
        <p:sp>
          <p:nvSpPr>
            <p:cNvPr id="23614" name="Rectangle 113"/>
            <p:cNvSpPr>
              <a:spLocks noChangeArrowheads="1"/>
            </p:cNvSpPr>
            <p:nvPr/>
          </p:nvSpPr>
          <p:spPr bwMode="auto">
            <a:xfrm>
              <a:off x="3211" y="1715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35,000</a:t>
              </a:r>
              <a:endParaRPr lang="en-US"/>
            </a:p>
          </p:txBody>
        </p:sp>
        <p:sp>
          <p:nvSpPr>
            <p:cNvPr id="23615" name="Rectangle 114"/>
            <p:cNvSpPr>
              <a:spLocks noChangeArrowheads="1"/>
            </p:cNvSpPr>
            <p:nvPr/>
          </p:nvSpPr>
          <p:spPr bwMode="auto">
            <a:xfrm>
              <a:off x="3211" y="1423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40,000</a:t>
              </a:r>
              <a:endParaRPr lang="en-US"/>
            </a:p>
          </p:txBody>
        </p:sp>
        <p:sp>
          <p:nvSpPr>
            <p:cNvPr id="23616" name="Rectangle 115"/>
            <p:cNvSpPr>
              <a:spLocks noChangeArrowheads="1"/>
            </p:cNvSpPr>
            <p:nvPr/>
          </p:nvSpPr>
          <p:spPr bwMode="auto">
            <a:xfrm>
              <a:off x="3211" y="1132"/>
              <a:ext cx="27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latin typeface="Arial" pitchFamily="34" charset="0"/>
                </a:rPr>
                <a:t>45,000</a:t>
              </a:r>
              <a:endParaRPr lang="en-US"/>
            </a:p>
          </p:txBody>
        </p:sp>
        <p:sp>
          <p:nvSpPr>
            <p:cNvPr id="23617" name="Rectangle 116"/>
            <p:cNvSpPr>
              <a:spLocks noChangeArrowheads="1"/>
            </p:cNvSpPr>
            <p:nvPr/>
          </p:nvSpPr>
          <p:spPr bwMode="auto">
            <a:xfrm>
              <a:off x="3612" y="3882"/>
              <a:ext cx="60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1">
                  <a:latin typeface="Arial" pitchFamily="34" charset="0"/>
                </a:rPr>
                <a:t>Student Union</a:t>
              </a:r>
              <a:endParaRPr lang="en-US"/>
            </a:p>
          </p:txBody>
        </p:sp>
        <p:sp>
          <p:nvSpPr>
            <p:cNvPr id="23618" name="Rectangle 117"/>
            <p:cNvSpPr>
              <a:spLocks noChangeArrowheads="1"/>
            </p:cNvSpPr>
            <p:nvPr/>
          </p:nvSpPr>
          <p:spPr bwMode="auto">
            <a:xfrm>
              <a:off x="3788" y="3992"/>
              <a:ext cx="26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1">
                  <a:latin typeface="Arial" pitchFamily="34" charset="0"/>
                </a:rPr>
                <a:t>Space</a:t>
              </a:r>
              <a:endParaRPr lang="en-US"/>
            </a:p>
          </p:txBody>
        </p:sp>
        <p:sp>
          <p:nvSpPr>
            <p:cNvPr id="23619" name="Rectangle 118"/>
            <p:cNvSpPr>
              <a:spLocks noChangeArrowheads="1"/>
            </p:cNvSpPr>
            <p:nvPr/>
          </p:nvSpPr>
          <p:spPr bwMode="auto">
            <a:xfrm>
              <a:off x="3667" y="4102"/>
              <a:ext cx="49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i="1">
                  <a:latin typeface="Arial" pitchFamily="34" charset="0"/>
                </a:rPr>
                <a:t>Distribution</a:t>
              </a:r>
              <a:endParaRPr lang="en-US"/>
            </a:p>
          </p:txBody>
        </p:sp>
        <p:sp>
          <p:nvSpPr>
            <p:cNvPr id="23620" name="Rectangle 119"/>
            <p:cNvSpPr>
              <a:spLocks noChangeArrowheads="1"/>
            </p:cNvSpPr>
            <p:nvPr/>
          </p:nvSpPr>
          <p:spPr bwMode="auto">
            <a:xfrm>
              <a:off x="4454" y="1198"/>
              <a:ext cx="44" cy="4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1" name="Rectangle 120"/>
            <p:cNvSpPr>
              <a:spLocks noChangeArrowheads="1"/>
            </p:cNvSpPr>
            <p:nvPr/>
          </p:nvSpPr>
          <p:spPr bwMode="auto">
            <a:xfrm>
              <a:off x="4514" y="1170"/>
              <a:ext cx="59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Building Support</a:t>
              </a:r>
              <a:endParaRPr lang="en-US"/>
            </a:p>
          </p:txBody>
        </p:sp>
        <p:sp>
          <p:nvSpPr>
            <p:cNvPr id="23622" name="Rectangle 121"/>
            <p:cNvSpPr>
              <a:spLocks noChangeArrowheads="1"/>
            </p:cNvSpPr>
            <p:nvPr/>
          </p:nvSpPr>
          <p:spPr bwMode="auto">
            <a:xfrm>
              <a:off x="4454" y="1352"/>
              <a:ext cx="44" cy="4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3" name="Rectangle 122"/>
            <p:cNvSpPr>
              <a:spLocks noChangeArrowheads="1"/>
            </p:cNvSpPr>
            <p:nvPr/>
          </p:nvSpPr>
          <p:spPr bwMode="auto">
            <a:xfrm>
              <a:off x="4514" y="1324"/>
              <a:ext cx="582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General Building</a:t>
              </a:r>
              <a:endParaRPr lang="en-US"/>
            </a:p>
          </p:txBody>
        </p:sp>
        <p:sp>
          <p:nvSpPr>
            <p:cNvPr id="23624" name="Rectangle 123"/>
            <p:cNvSpPr>
              <a:spLocks noChangeArrowheads="1"/>
            </p:cNvSpPr>
            <p:nvPr/>
          </p:nvSpPr>
          <p:spPr bwMode="auto">
            <a:xfrm>
              <a:off x="4454" y="1511"/>
              <a:ext cx="44" cy="44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5" name="Rectangle 124"/>
            <p:cNvSpPr>
              <a:spLocks noChangeArrowheads="1"/>
            </p:cNvSpPr>
            <p:nvPr/>
          </p:nvSpPr>
          <p:spPr bwMode="auto">
            <a:xfrm>
              <a:off x="4514" y="1484"/>
              <a:ext cx="94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Student Mailboxes/Lockers</a:t>
              </a:r>
              <a:endParaRPr lang="en-US"/>
            </a:p>
          </p:txBody>
        </p:sp>
        <p:sp>
          <p:nvSpPr>
            <p:cNvPr id="23626" name="Rectangle 125"/>
            <p:cNvSpPr>
              <a:spLocks noChangeArrowheads="1"/>
            </p:cNvSpPr>
            <p:nvPr/>
          </p:nvSpPr>
          <p:spPr bwMode="auto">
            <a:xfrm>
              <a:off x="4454" y="1665"/>
              <a:ext cx="44" cy="44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7" name="Rectangle 126"/>
            <p:cNvSpPr>
              <a:spLocks noChangeArrowheads="1"/>
            </p:cNvSpPr>
            <p:nvPr/>
          </p:nvSpPr>
          <p:spPr bwMode="auto">
            <a:xfrm>
              <a:off x="4514" y="1638"/>
              <a:ext cx="84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Student Center Lounges</a:t>
              </a:r>
              <a:endParaRPr lang="en-US"/>
            </a:p>
          </p:txBody>
        </p:sp>
        <p:sp>
          <p:nvSpPr>
            <p:cNvPr id="23628" name="Rectangle 127"/>
            <p:cNvSpPr>
              <a:spLocks noChangeArrowheads="1"/>
            </p:cNvSpPr>
            <p:nvPr/>
          </p:nvSpPr>
          <p:spPr bwMode="auto">
            <a:xfrm>
              <a:off x="4454" y="1825"/>
              <a:ext cx="44" cy="44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9" name="Rectangle 128"/>
            <p:cNvSpPr>
              <a:spLocks noChangeArrowheads="1"/>
            </p:cNvSpPr>
            <p:nvPr/>
          </p:nvSpPr>
          <p:spPr bwMode="auto">
            <a:xfrm>
              <a:off x="4514" y="1797"/>
              <a:ext cx="775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Student Organizations</a:t>
              </a:r>
              <a:endParaRPr lang="en-US"/>
            </a:p>
          </p:txBody>
        </p:sp>
        <p:sp>
          <p:nvSpPr>
            <p:cNvPr id="23630" name="Rectangle 129"/>
            <p:cNvSpPr>
              <a:spLocks noChangeArrowheads="1"/>
            </p:cNvSpPr>
            <p:nvPr/>
          </p:nvSpPr>
          <p:spPr bwMode="auto">
            <a:xfrm>
              <a:off x="4454" y="1979"/>
              <a:ext cx="44" cy="44"/>
            </a:xfrm>
            <a:prstGeom prst="rect">
              <a:avLst/>
            </a:pr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1" name="Rectangle 130"/>
            <p:cNvSpPr>
              <a:spLocks noChangeArrowheads="1"/>
            </p:cNvSpPr>
            <p:nvPr/>
          </p:nvSpPr>
          <p:spPr bwMode="auto">
            <a:xfrm>
              <a:off x="4514" y="1951"/>
              <a:ext cx="15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Café</a:t>
              </a:r>
              <a:endParaRPr lang="en-US"/>
            </a:p>
          </p:txBody>
        </p:sp>
        <p:sp>
          <p:nvSpPr>
            <p:cNvPr id="23632" name="Rectangle 133"/>
            <p:cNvSpPr>
              <a:spLocks noChangeArrowheads="1"/>
            </p:cNvSpPr>
            <p:nvPr/>
          </p:nvSpPr>
          <p:spPr bwMode="auto">
            <a:xfrm>
              <a:off x="4454" y="2124"/>
              <a:ext cx="44" cy="44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3" name="Rectangle 134"/>
            <p:cNvSpPr>
              <a:spLocks noChangeArrowheads="1"/>
            </p:cNvSpPr>
            <p:nvPr/>
          </p:nvSpPr>
          <p:spPr bwMode="auto">
            <a:xfrm>
              <a:off x="4514" y="2097"/>
              <a:ext cx="122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1">
                  <a:latin typeface="Arial" pitchFamily="34" charset="0"/>
                </a:rPr>
                <a:t>Student Services Offices &amp; Support</a:t>
              </a: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95" y="228600"/>
            <a:ext cx="8165805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 Combined Site and Program Study</a:t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Center </a:t>
            </a:r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 rot="16200000">
            <a:off x="4847431" y="4429919"/>
            <a:ext cx="2201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22,000 NSF</a:t>
            </a: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000" b="1" i="1" dirty="0">
                <a:solidFill>
                  <a:schemeClr val="accent3"/>
                </a:solidFill>
              </a:rPr>
              <a:t>(36,300 GSF)</a:t>
            </a:r>
          </a:p>
        </p:txBody>
      </p:sp>
      <p:grpSp>
        <p:nvGrpSpPr>
          <p:cNvPr id="4" name="Group 139"/>
          <p:cNvGrpSpPr>
            <a:grpSpLocks/>
          </p:cNvGrpSpPr>
          <p:nvPr/>
        </p:nvGrpSpPr>
        <p:grpSpPr bwMode="auto">
          <a:xfrm>
            <a:off x="656994" y="1979650"/>
            <a:ext cx="3915006" cy="738188"/>
            <a:chOff x="542924" y="1385888"/>
            <a:chExt cx="4029077" cy="738664"/>
          </a:xfrm>
        </p:grpSpPr>
        <p:sp>
          <p:nvSpPr>
            <p:cNvPr id="23572" name="Rectangle 50"/>
            <p:cNvSpPr>
              <a:spLocks noChangeArrowheads="1"/>
            </p:cNvSpPr>
            <p:nvPr/>
          </p:nvSpPr>
          <p:spPr bwMode="auto">
            <a:xfrm>
              <a:off x="542924" y="1645921"/>
              <a:ext cx="223430" cy="218599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336" name="Rectangle 51"/>
            <p:cNvSpPr>
              <a:spLocks noChangeArrowheads="1"/>
            </p:cNvSpPr>
            <p:nvPr/>
          </p:nvSpPr>
          <p:spPr bwMode="auto">
            <a:xfrm>
              <a:off x="895349" y="1385888"/>
              <a:ext cx="367665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Student Services Offices and Support</a:t>
              </a:r>
            </a:p>
          </p:txBody>
        </p:sp>
      </p:grpSp>
      <p:grpSp>
        <p:nvGrpSpPr>
          <p:cNvPr id="5" name="Group 135"/>
          <p:cNvGrpSpPr>
            <a:grpSpLocks/>
          </p:cNvGrpSpPr>
          <p:nvPr/>
        </p:nvGrpSpPr>
        <p:grpSpPr bwMode="auto">
          <a:xfrm>
            <a:off x="656994" y="2765463"/>
            <a:ext cx="3915006" cy="369887"/>
            <a:chOff x="542924" y="2719388"/>
            <a:chExt cx="4029076" cy="369332"/>
          </a:xfrm>
        </p:grpSpPr>
        <p:sp>
          <p:nvSpPr>
            <p:cNvPr id="23570" name="Rectangle 56"/>
            <p:cNvSpPr>
              <a:spLocks noChangeArrowheads="1"/>
            </p:cNvSpPr>
            <p:nvPr/>
          </p:nvSpPr>
          <p:spPr bwMode="auto">
            <a:xfrm>
              <a:off x="542924" y="2794755"/>
              <a:ext cx="218599" cy="218599"/>
            </a:xfrm>
            <a:prstGeom prst="rect">
              <a:avLst/>
            </a:pr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332" name="Rectangle 57"/>
            <p:cNvSpPr>
              <a:spLocks noChangeArrowheads="1"/>
            </p:cNvSpPr>
            <p:nvPr/>
          </p:nvSpPr>
          <p:spPr bwMode="auto">
            <a:xfrm>
              <a:off x="895349" y="2719388"/>
              <a:ext cx="36766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Café/Dining Service</a:t>
              </a:r>
            </a:p>
          </p:txBody>
        </p:sp>
      </p:grp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657129" y="3211550"/>
            <a:ext cx="3919634" cy="1108075"/>
            <a:chOff x="542924" y="3090864"/>
            <a:chExt cx="4033592" cy="1106334"/>
          </a:xfrm>
        </p:grpSpPr>
        <p:sp>
          <p:nvSpPr>
            <p:cNvPr id="23568" name="Rectangle 58"/>
            <p:cNvSpPr>
              <a:spLocks noChangeArrowheads="1"/>
            </p:cNvSpPr>
            <p:nvPr/>
          </p:nvSpPr>
          <p:spPr bwMode="auto">
            <a:xfrm>
              <a:off x="542924" y="3166230"/>
              <a:ext cx="218599" cy="21859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330" name="Rectangle 59"/>
            <p:cNvSpPr>
              <a:spLocks noChangeArrowheads="1"/>
            </p:cNvSpPr>
            <p:nvPr/>
          </p:nvSpPr>
          <p:spPr bwMode="auto">
            <a:xfrm>
              <a:off x="895328" y="3090864"/>
              <a:ext cx="3681188" cy="1106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Student Organizations (Clubs, Yearbook, Newspaper, etc.)</a:t>
              </a:r>
            </a:p>
          </p:txBody>
        </p:sp>
      </p:grpSp>
      <p:grpSp>
        <p:nvGrpSpPr>
          <p:cNvPr id="7" name="Group 137"/>
          <p:cNvGrpSpPr>
            <a:grpSpLocks/>
          </p:cNvGrpSpPr>
          <p:nvPr/>
        </p:nvGrpSpPr>
        <p:grpSpPr bwMode="auto">
          <a:xfrm>
            <a:off x="656994" y="4414875"/>
            <a:ext cx="3915006" cy="369888"/>
            <a:chOff x="542924" y="3462338"/>
            <a:chExt cx="4029076" cy="369332"/>
          </a:xfrm>
        </p:grpSpPr>
        <p:sp>
          <p:nvSpPr>
            <p:cNvPr id="23566" name="Rectangle 60"/>
            <p:cNvSpPr>
              <a:spLocks noChangeArrowheads="1"/>
            </p:cNvSpPr>
            <p:nvPr/>
          </p:nvSpPr>
          <p:spPr bwMode="auto">
            <a:xfrm>
              <a:off x="542924" y="3537705"/>
              <a:ext cx="218599" cy="218599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328" name="Rectangle 61"/>
            <p:cNvSpPr>
              <a:spLocks noChangeArrowheads="1"/>
            </p:cNvSpPr>
            <p:nvPr/>
          </p:nvSpPr>
          <p:spPr bwMode="auto">
            <a:xfrm>
              <a:off x="895349" y="3462338"/>
              <a:ext cx="36766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Lounges</a:t>
              </a:r>
            </a:p>
          </p:txBody>
        </p:sp>
      </p:grpSp>
      <p:grpSp>
        <p:nvGrpSpPr>
          <p:cNvPr id="8" name="Group 138"/>
          <p:cNvGrpSpPr>
            <a:grpSpLocks/>
          </p:cNvGrpSpPr>
          <p:nvPr/>
        </p:nvGrpSpPr>
        <p:grpSpPr bwMode="auto">
          <a:xfrm>
            <a:off x="656994" y="4860963"/>
            <a:ext cx="3915006" cy="369887"/>
            <a:chOff x="542924" y="3811588"/>
            <a:chExt cx="4029076" cy="369332"/>
          </a:xfrm>
        </p:grpSpPr>
        <p:sp>
          <p:nvSpPr>
            <p:cNvPr id="23564" name="Rectangle 63"/>
            <p:cNvSpPr>
              <a:spLocks noChangeArrowheads="1"/>
            </p:cNvSpPr>
            <p:nvPr/>
          </p:nvSpPr>
          <p:spPr bwMode="auto">
            <a:xfrm>
              <a:off x="542924" y="3886955"/>
              <a:ext cx="218599" cy="218599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3326" name="Rectangle 65"/>
            <p:cNvSpPr>
              <a:spLocks noChangeArrowheads="1"/>
            </p:cNvSpPr>
            <p:nvPr/>
          </p:nvSpPr>
          <p:spPr bwMode="auto">
            <a:xfrm>
              <a:off x="895349" y="3811588"/>
              <a:ext cx="36766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Mailboxes/Lockers</a:t>
              </a:r>
            </a:p>
          </p:txBody>
        </p:sp>
      </p:grpSp>
      <p:sp>
        <p:nvSpPr>
          <p:cNvPr id="23562" name="TextBox 2"/>
          <p:cNvSpPr txBox="1">
            <a:spLocks noChangeArrowheads="1"/>
          </p:cNvSpPr>
          <p:nvPr/>
        </p:nvSpPr>
        <p:spPr bwMode="auto">
          <a:xfrm>
            <a:off x="5254625" y="6596063"/>
            <a:ext cx="3889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i="1"/>
              <a:t>Information provided by King &amp; King Assoc.</a:t>
            </a:r>
          </a:p>
        </p:txBody>
      </p:sp>
      <p:sp>
        <p:nvSpPr>
          <p:cNvPr id="83" name="Rectangle 3"/>
          <p:cNvSpPr txBox="1">
            <a:spLocks noChangeArrowheads="1"/>
          </p:cNvSpPr>
          <p:nvPr/>
        </p:nvSpPr>
        <p:spPr bwMode="auto">
          <a:xfrm>
            <a:off x="148856" y="1512925"/>
            <a:ext cx="5108944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5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Preliminary Building Program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ampusAerialPh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8563"/>
            <a:ext cx="914400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2427768" y="175437"/>
            <a:ext cx="6248400" cy="9197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Existing Campus Buildings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2030818" y="946299"/>
            <a:ext cx="6581553" cy="49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Update and Modernize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1507" y="1977656"/>
            <a:ext cx="3349256" cy="17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5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Potential Strategies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Improved energy systems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Increased space utilization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816548" y="1765004"/>
            <a:ext cx="4093535" cy="25943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342900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Preliminary Rehab Schedule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Illick, Phase 1: 2014-2016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Illick, Phase 2: 2016-2018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Moon: 2018-2020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Old Greenhouses: 2019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Marshall: 2020-2021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Bray: 2021-2022</a:t>
            </a:r>
          </a:p>
          <a:p>
            <a:pPr marL="800100" lvl="1" indent="-342900" eaLnBrk="1" hangingPunct="1">
              <a:spcBef>
                <a:spcPts val="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Walters, major: 2022-2024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Adirondack Ecological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7777" y="2286000"/>
            <a:ext cx="6539023" cy="3840163"/>
          </a:xfrm>
        </p:spPr>
        <p:txBody>
          <a:bodyPr/>
          <a:lstStyle/>
          <a:p>
            <a:r>
              <a:rPr lang="en-US" dirty="0" smtClean="0"/>
              <a:t>AEC Stone Garage $2.5M</a:t>
            </a:r>
          </a:p>
          <a:p>
            <a:pPr lvl="1"/>
            <a:r>
              <a:rPr lang="en-US" dirty="0" smtClean="0"/>
              <a:t>ESF secured $2.5M from NYS Senate and Assembly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  <p:pic>
        <p:nvPicPr>
          <p:cNvPr id="5" name="Content Placeholder 4" descr="Stone Garage East 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7451" y="3348831"/>
            <a:ext cx="4043916" cy="303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039833" y="377456"/>
            <a:ext cx="3689498" cy="22062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Campus Workshops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>
                <a:solidFill>
                  <a:schemeClr val="accent4"/>
                </a:solidFill>
              </a:rPr>
              <a:t>Sustainability Master Plan</a:t>
            </a:r>
            <a:endParaRPr b="1" dirty="0" smtClean="0">
              <a:solidFill>
                <a:schemeClr val="accent4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2695" y="5784110"/>
            <a:ext cx="1813063" cy="59542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Sacred Spaces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10" descr="C:\TEMP\WORKSHOP MAP sacred places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6450" y="2640013"/>
            <a:ext cx="7067550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Documents and Settings\Tim\Desktop\ESF\Projects\CampusMP\Images\Workshop1\Session1\IMG_3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396" y="197959"/>
            <a:ext cx="4283022" cy="299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032" y="132907"/>
            <a:ext cx="6248400" cy="65390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The Future Framework</a:t>
            </a:r>
          </a:p>
        </p:txBody>
      </p:sp>
      <p:pic>
        <p:nvPicPr>
          <p:cNvPr id="18435" name="Picture 4" descr="CMp_Final Master Pl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896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_SustainabilityPlanningTimelin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38601" y="652129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ndara" pitchFamily="34" charset="0"/>
              </a:rPr>
              <a:t>and approved by ESF Board of Trustees</a:t>
            </a:r>
            <a:endParaRPr lang="en-US" sz="14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2902" y="659218"/>
            <a:ext cx="3083441" cy="3402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075" y="5929422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ndara" pitchFamily="34" charset="0"/>
              </a:rPr>
              <a:t>and approved by ESF Board of Trustees</a:t>
            </a:r>
            <a:endParaRPr lang="en-US" sz="14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8568" y="5936511"/>
            <a:ext cx="3108250" cy="3402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74604" y="4586176"/>
            <a:ext cx="3802912" cy="3402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</a:t>
            </a:r>
            <a:endParaRPr lang="en-US" dirty="0"/>
          </a:p>
        </p:txBody>
      </p:sp>
      <p:pic>
        <p:nvPicPr>
          <p:cNvPr id="5" name="Content Placeholder 4" descr="strategic-plan-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903062"/>
            <a:ext cx="6096000" cy="460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ESF Strategic Planning (completed 2003)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ESF BOT/Admin/Faculty/Staff/Students/SU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Physical facilities identified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Targets to achieve by 2020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Additions to several campus buildings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Surge space to facilitate the renovation of older campus facilities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A student center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A residential building exclusively for ESF students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A biotechnology research center to be operated in cooperation with Upstate Medical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 smtClean="0"/>
              <a:t>Physical facilities identified (cont’d)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Targets to achieve by 2020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At least one new academic building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Additional parking space and facilities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Expanded campus dining facilities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Larger meeting and conference facilities</a:t>
            </a:r>
          </a:p>
          <a:p>
            <a:pPr lvl="3">
              <a:spcBef>
                <a:spcPts val="600"/>
              </a:spcBef>
            </a:pPr>
            <a:r>
              <a:rPr lang="en-US" dirty="0" smtClean="0"/>
              <a:t>Improved campus roads and walkways, designed for both safety and ease of maintenance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Endorsement by ESF Board of Trustees in 2003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b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9935"/>
          <a:stretch>
            <a:fillRect/>
          </a:stretch>
        </p:blipFill>
        <p:spPr>
          <a:xfrm>
            <a:off x="2971800" y="304800"/>
            <a:ext cx="4943802" cy="638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429000" y="1600200"/>
            <a:ext cx="19812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234" y="1828800"/>
            <a:ext cx="923330" cy="358140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 Capital Plan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2" y="228600"/>
            <a:ext cx="5178056" cy="1143000"/>
          </a:xfrm>
          <a:solidFill>
            <a:schemeClr val="bg2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3600" dirty="0" smtClean="0"/>
              <a:t>2008 Combined Site and Program Study</a:t>
            </a:r>
            <a:endParaRPr lang="en-US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 txBox="1">
            <a:spLocks noChangeArrowheads="1"/>
          </p:cNvSpPr>
          <p:nvPr/>
        </p:nvSpPr>
        <p:spPr bwMode="auto">
          <a:xfrm>
            <a:off x="590550" y="370294"/>
            <a:ext cx="85534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How much is ESF projected to grow by 2020?</a:t>
            </a:r>
          </a:p>
        </p:txBody>
      </p:sp>
      <p:pic>
        <p:nvPicPr>
          <p:cNvPr id="10244" name="Picture 7" descr="C:\Documents and Settings\Tim\Desktop\ESF\Projects\CampusMP\King_King\Graphics\Students and Facul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2050"/>
            <a:ext cx="72580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7258050" y="2076450"/>
            <a:ext cx="2152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2,241 Students </a:t>
            </a:r>
            <a:r>
              <a:rPr lang="en-US"/>
              <a:t>(+375)</a:t>
            </a:r>
          </a:p>
        </p:txBody>
      </p:sp>
      <p:sp>
        <p:nvSpPr>
          <p:cNvPr id="10246" name="TextBox 2"/>
          <p:cNvSpPr txBox="1">
            <a:spLocks noChangeArrowheads="1"/>
          </p:cNvSpPr>
          <p:nvPr/>
        </p:nvSpPr>
        <p:spPr bwMode="auto">
          <a:xfrm>
            <a:off x="7258050" y="5162550"/>
            <a:ext cx="1838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146 Faculty </a:t>
            </a:r>
            <a:r>
              <a:rPr lang="en-US"/>
              <a:t>(+14)</a:t>
            </a:r>
          </a:p>
        </p:txBody>
      </p:sp>
      <p:sp>
        <p:nvSpPr>
          <p:cNvPr id="10247" name="TextBox 2"/>
          <p:cNvSpPr txBox="1">
            <a:spLocks noChangeArrowheads="1"/>
          </p:cNvSpPr>
          <p:nvPr/>
        </p:nvSpPr>
        <p:spPr bwMode="auto">
          <a:xfrm>
            <a:off x="5254625" y="6596063"/>
            <a:ext cx="3889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i="1"/>
              <a:t>Information provided by King &amp; King Assoc.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5"/>
          <p:cNvSpPr>
            <a:spLocks noChangeArrowheads="1"/>
          </p:cNvSpPr>
          <p:nvPr/>
        </p:nvSpPr>
        <p:spPr bwMode="auto">
          <a:xfrm>
            <a:off x="0" y="1162050"/>
            <a:ext cx="9144000" cy="56959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1031"/>
          <p:cNvSpPr txBox="1">
            <a:spLocks noChangeArrowheads="1"/>
          </p:cNvSpPr>
          <p:nvPr/>
        </p:nvSpPr>
        <p:spPr bwMode="auto">
          <a:xfrm>
            <a:off x="245214" y="295866"/>
            <a:ext cx="85534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827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How much space do we need?</a:t>
            </a: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5900738" y="1236663"/>
            <a:ext cx="3101975" cy="1111250"/>
            <a:chOff x="5195607" y="-1685365"/>
            <a:chExt cx="3101975" cy="1111624"/>
          </a:xfrm>
        </p:grpSpPr>
        <p:sp>
          <p:nvSpPr>
            <p:cNvPr id="11340" name="Rectangle 7"/>
            <p:cNvSpPr>
              <a:spLocks noChangeArrowheads="1"/>
            </p:cNvSpPr>
            <p:nvPr/>
          </p:nvSpPr>
          <p:spPr bwMode="auto">
            <a:xfrm>
              <a:off x="5195607" y="-1685365"/>
              <a:ext cx="3101975" cy="111162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41" name="Rectangle 8"/>
            <p:cNvSpPr>
              <a:spLocks noChangeArrowheads="1"/>
            </p:cNvSpPr>
            <p:nvPr/>
          </p:nvSpPr>
          <p:spPr bwMode="auto">
            <a:xfrm>
              <a:off x="5300382" y="-1628215"/>
              <a:ext cx="114300" cy="114300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2" name="Rectangle 9"/>
            <p:cNvSpPr>
              <a:spLocks noChangeArrowheads="1"/>
            </p:cNvSpPr>
            <p:nvPr/>
          </p:nvSpPr>
          <p:spPr bwMode="auto">
            <a:xfrm>
              <a:off x="5462307" y="-1685365"/>
              <a:ext cx="95726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vacated space</a:t>
              </a:r>
              <a:endParaRPr lang="en-US" sz="1600"/>
            </a:p>
          </p:txBody>
        </p:sp>
        <p:sp>
          <p:nvSpPr>
            <p:cNvPr id="11343" name="Rectangle 10"/>
            <p:cNvSpPr>
              <a:spLocks noChangeArrowheads="1"/>
            </p:cNvSpPr>
            <p:nvPr/>
          </p:nvSpPr>
          <p:spPr bwMode="auto">
            <a:xfrm>
              <a:off x="5300382" y="-1425015"/>
              <a:ext cx="114300" cy="11430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4" name="Rectangle 11"/>
            <p:cNvSpPr>
              <a:spLocks noChangeArrowheads="1"/>
            </p:cNvSpPr>
            <p:nvPr/>
          </p:nvSpPr>
          <p:spPr bwMode="auto">
            <a:xfrm>
              <a:off x="5462307" y="-1482165"/>
              <a:ext cx="11890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building</a:t>
              </a:r>
              <a:r>
                <a:rPr lang="en-US" sz="1400">
                  <a:solidFill>
                    <a:srgbClr val="FFFFFF"/>
                  </a:solidFill>
                </a:rPr>
                <a:t> support</a:t>
              </a:r>
              <a:endParaRPr lang="en-US"/>
            </a:p>
          </p:txBody>
        </p:sp>
        <p:sp>
          <p:nvSpPr>
            <p:cNvPr id="11345" name="Rectangle 12"/>
            <p:cNvSpPr>
              <a:spLocks noChangeArrowheads="1"/>
            </p:cNvSpPr>
            <p:nvPr/>
          </p:nvSpPr>
          <p:spPr bwMode="auto">
            <a:xfrm>
              <a:off x="5300382" y="-1202765"/>
              <a:ext cx="114300" cy="114300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6" name="Rectangle 13"/>
            <p:cNvSpPr>
              <a:spLocks noChangeArrowheads="1"/>
            </p:cNvSpPr>
            <p:nvPr/>
          </p:nvSpPr>
          <p:spPr bwMode="auto">
            <a:xfrm>
              <a:off x="5462307" y="-1259915"/>
              <a:ext cx="788988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general use</a:t>
              </a:r>
              <a:endParaRPr lang="en-US" sz="1200"/>
            </a:p>
          </p:txBody>
        </p:sp>
        <p:sp>
          <p:nvSpPr>
            <p:cNvPr id="11347" name="Rectangle 14"/>
            <p:cNvSpPr>
              <a:spLocks noChangeArrowheads="1"/>
            </p:cNvSpPr>
            <p:nvPr/>
          </p:nvSpPr>
          <p:spPr bwMode="auto">
            <a:xfrm>
              <a:off x="5300382" y="-991628"/>
              <a:ext cx="114300" cy="11430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8" name="Rectangle 15"/>
            <p:cNvSpPr>
              <a:spLocks noChangeArrowheads="1"/>
            </p:cNvSpPr>
            <p:nvPr/>
          </p:nvSpPr>
          <p:spPr bwMode="auto">
            <a:xfrm>
              <a:off x="5462307" y="-1048778"/>
              <a:ext cx="7429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special use</a:t>
              </a:r>
              <a:endParaRPr lang="en-US" sz="1600"/>
            </a:p>
          </p:txBody>
        </p:sp>
        <p:sp>
          <p:nvSpPr>
            <p:cNvPr id="11349" name="Rectangle 16"/>
            <p:cNvSpPr>
              <a:spLocks noChangeArrowheads="1"/>
            </p:cNvSpPr>
            <p:nvPr/>
          </p:nvSpPr>
          <p:spPr bwMode="auto">
            <a:xfrm>
              <a:off x="5300382" y="-778903"/>
              <a:ext cx="114300" cy="114300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50" name="Rectangle 17"/>
            <p:cNvSpPr>
              <a:spLocks noChangeArrowheads="1"/>
            </p:cNvSpPr>
            <p:nvPr/>
          </p:nvSpPr>
          <p:spPr bwMode="auto">
            <a:xfrm>
              <a:off x="5462307" y="-836053"/>
              <a:ext cx="803275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study space</a:t>
              </a:r>
              <a:endParaRPr lang="en-US" sz="1600"/>
            </a:p>
          </p:txBody>
        </p:sp>
        <p:sp>
          <p:nvSpPr>
            <p:cNvPr id="11351" name="Rectangle 18"/>
            <p:cNvSpPr>
              <a:spLocks noChangeArrowheads="1"/>
            </p:cNvSpPr>
            <p:nvPr/>
          </p:nvSpPr>
          <p:spPr bwMode="auto">
            <a:xfrm>
              <a:off x="6929157" y="-1628215"/>
              <a:ext cx="114300" cy="11430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52" name="Rectangle 19"/>
            <p:cNvSpPr>
              <a:spLocks noChangeArrowheads="1"/>
            </p:cNvSpPr>
            <p:nvPr/>
          </p:nvSpPr>
          <p:spPr bwMode="auto">
            <a:xfrm>
              <a:off x="7091082" y="-1685365"/>
              <a:ext cx="43815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offices</a:t>
              </a:r>
              <a:endParaRPr lang="en-US" sz="1600"/>
            </a:p>
          </p:txBody>
        </p:sp>
        <p:sp>
          <p:nvSpPr>
            <p:cNvPr id="11353" name="Rectangle 20"/>
            <p:cNvSpPr>
              <a:spLocks noChangeArrowheads="1"/>
            </p:cNvSpPr>
            <p:nvPr/>
          </p:nvSpPr>
          <p:spPr bwMode="auto">
            <a:xfrm>
              <a:off x="6929157" y="-1425015"/>
              <a:ext cx="114300" cy="11430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54" name="Rectangle 21"/>
            <p:cNvSpPr>
              <a:spLocks noChangeArrowheads="1"/>
            </p:cNvSpPr>
            <p:nvPr/>
          </p:nvSpPr>
          <p:spPr bwMode="auto">
            <a:xfrm>
              <a:off x="7091082" y="-1482165"/>
              <a:ext cx="898525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research labs</a:t>
              </a:r>
              <a:endParaRPr lang="en-US" sz="1600"/>
            </a:p>
          </p:txBody>
        </p:sp>
        <p:sp>
          <p:nvSpPr>
            <p:cNvPr id="11355" name="Rectangle 22"/>
            <p:cNvSpPr>
              <a:spLocks noChangeArrowheads="1"/>
            </p:cNvSpPr>
            <p:nvPr/>
          </p:nvSpPr>
          <p:spPr bwMode="auto">
            <a:xfrm>
              <a:off x="6929157" y="-1202765"/>
              <a:ext cx="114300" cy="114300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56" name="Rectangle 23"/>
            <p:cNvSpPr>
              <a:spLocks noChangeArrowheads="1"/>
            </p:cNvSpPr>
            <p:nvPr/>
          </p:nvSpPr>
          <p:spPr bwMode="auto">
            <a:xfrm>
              <a:off x="7091082" y="-1259915"/>
              <a:ext cx="89376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teaching labs</a:t>
              </a:r>
              <a:endParaRPr lang="en-US" sz="1600"/>
            </a:p>
          </p:txBody>
        </p:sp>
        <p:sp>
          <p:nvSpPr>
            <p:cNvPr id="11357" name="Rectangle 24"/>
            <p:cNvSpPr>
              <a:spLocks noChangeArrowheads="1"/>
            </p:cNvSpPr>
            <p:nvPr/>
          </p:nvSpPr>
          <p:spPr bwMode="auto">
            <a:xfrm>
              <a:off x="6929157" y="-991628"/>
              <a:ext cx="114300" cy="1143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58" name="Rectangle 25"/>
            <p:cNvSpPr>
              <a:spLocks noChangeArrowheads="1"/>
            </p:cNvSpPr>
            <p:nvPr/>
          </p:nvSpPr>
          <p:spPr bwMode="auto">
            <a:xfrm>
              <a:off x="7091082" y="-1048778"/>
              <a:ext cx="744538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classrooms</a:t>
              </a:r>
              <a:endParaRPr lang="en-US" sz="1600"/>
            </a:p>
          </p:txBody>
        </p:sp>
      </p:grpSp>
      <p:grpSp>
        <p:nvGrpSpPr>
          <p:cNvPr id="5" name="Group 122"/>
          <p:cNvGrpSpPr>
            <a:grpSpLocks/>
          </p:cNvGrpSpPr>
          <p:nvPr/>
        </p:nvGrpSpPr>
        <p:grpSpPr bwMode="auto">
          <a:xfrm>
            <a:off x="5321300" y="2216150"/>
            <a:ext cx="3622675" cy="4618038"/>
            <a:chOff x="5589590" y="2076451"/>
            <a:chExt cx="3763963" cy="4797425"/>
          </a:xfrm>
        </p:grpSpPr>
        <p:sp>
          <p:nvSpPr>
            <p:cNvPr id="11273" name="Text Box 26"/>
            <p:cNvSpPr txBox="1">
              <a:spLocks noChangeArrowheads="1"/>
            </p:cNvSpPr>
            <p:nvPr/>
          </p:nvSpPr>
          <p:spPr bwMode="auto">
            <a:xfrm>
              <a:off x="6777880" y="2559050"/>
              <a:ext cx="1047750" cy="584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rIns="0">
              <a:spAutoFit/>
            </a:bodyPr>
            <a:lstStyle/>
            <a:p>
              <a:pPr marL="166688" indent="-166688" eaLnBrk="1" hangingPunct="1">
                <a:lnSpc>
                  <a:spcPct val="85000"/>
                </a:lnSpc>
                <a:spcBef>
                  <a:spcPct val="25000"/>
                </a:spcBef>
                <a:tabLst>
                  <a:tab pos="2344738" algn="l"/>
                </a:tabLst>
              </a:pPr>
              <a:r>
                <a:rPr lang="en-US" sz="1200" b="1" i="1">
                  <a:solidFill>
                    <a:srgbClr val="FFCC00"/>
                  </a:solidFill>
                </a:rPr>
                <a:t>65,600 NSF</a:t>
              </a:r>
              <a:r>
                <a:rPr lang="en-US" sz="1000" b="1" i="1">
                  <a:solidFill>
                    <a:srgbClr val="FFCC00"/>
                  </a:solidFill>
                </a:rPr>
                <a:t> </a:t>
              </a:r>
            </a:p>
            <a:p>
              <a:pPr marL="166688" indent="-166688" eaLnBrk="1" hangingPunct="1">
                <a:lnSpc>
                  <a:spcPct val="85000"/>
                </a:lnSpc>
                <a:spcBef>
                  <a:spcPct val="25000"/>
                </a:spcBef>
                <a:tabLst>
                  <a:tab pos="2344738" algn="l"/>
                </a:tabLst>
              </a:pPr>
              <a:r>
                <a:rPr lang="en-US" sz="1000" b="1" i="1">
                  <a:solidFill>
                    <a:srgbClr val="FFCC00"/>
                  </a:solidFill>
                </a:rPr>
                <a:t>Total Program</a:t>
              </a:r>
            </a:p>
            <a:p>
              <a:pPr marL="166688" indent="-166688" eaLnBrk="1" hangingPunct="1">
                <a:lnSpc>
                  <a:spcPct val="85000"/>
                </a:lnSpc>
                <a:spcBef>
                  <a:spcPct val="25000"/>
                </a:spcBef>
                <a:tabLst>
                  <a:tab pos="2344738" algn="l"/>
                </a:tabLst>
              </a:pPr>
              <a:r>
                <a:rPr lang="en-US" sz="1000" b="1" i="1">
                  <a:solidFill>
                    <a:srgbClr val="FFCC00"/>
                  </a:solidFill>
                </a:rPr>
                <a:t>Growth</a:t>
              </a:r>
            </a:p>
          </p:txBody>
        </p:sp>
        <p:sp>
          <p:nvSpPr>
            <p:cNvPr id="11274" name="Line 27"/>
            <p:cNvSpPr>
              <a:spLocks noChangeShapeType="1"/>
            </p:cNvSpPr>
            <p:nvPr/>
          </p:nvSpPr>
          <p:spPr bwMode="auto">
            <a:xfrm flipH="1">
              <a:off x="7077075" y="2541588"/>
              <a:ext cx="1033462" cy="0"/>
            </a:xfrm>
            <a:prstGeom prst="line">
              <a:avLst/>
            </a:prstGeom>
            <a:noFill/>
            <a:ln w="15875">
              <a:solidFill>
                <a:srgbClr val="FF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28"/>
            <p:cNvSpPr>
              <a:spLocks noChangeShapeType="1"/>
            </p:cNvSpPr>
            <p:nvPr/>
          </p:nvSpPr>
          <p:spPr bwMode="auto">
            <a:xfrm flipH="1">
              <a:off x="7069137" y="3146425"/>
              <a:ext cx="979488" cy="0"/>
            </a:xfrm>
            <a:prstGeom prst="line">
              <a:avLst/>
            </a:prstGeom>
            <a:noFill/>
            <a:ln w="15875">
              <a:solidFill>
                <a:srgbClr val="FFCC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AutoShape 29"/>
            <p:cNvSpPr>
              <a:spLocks noChangeArrowheads="1"/>
            </p:cNvSpPr>
            <p:nvPr/>
          </p:nvSpPr>
          <p:spPr bwMode="auto">
            <a:xfrm>
              <a:off x="7897024" y="2544763"/>
              <a:ext cx="192087" cy="606425"/>
            </a:xfrm>
            <a:prstGeom prst="upDownArrow">
              <a:avLst>
                <a:gd name="adj1" fmla="val 43806"/>
                <a:gd name="adj2" fmla="val 64515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6" name="Group 38"/>
            <p:cNvGrpSpPr>
              <a:grpSpLocks noChangeAspect="1"/>
            </p:cNvGrpSpPr>
            <p:nvPr/>
          </p:nvGrpSpPr>
          <p:grpSpPr bwMode="auto">
            <a:xfrm>
              <a:off x="5589590" y="2076451"/>
              <a:ext cx="3763963" cy="4797425"/>
              <a:chOff x="3461" y="1308"/>
              <a:chExt cx="2371" cy="3022"/>
            </a:xfrm>
          </p:grpSpPr>
          <p:sp>
            <p:nvSpPr>
              <p:cNvPr id="11278" name="Line 42"/>
              <p:cNvSpPr>
                <a:spLocks noChangeShapeType="1"/>
              </p:cNvSpPr>
              <p:nvPr/>
            </p:nvSpPr>
            <p:spPr bwMode="auto">
              <a:xfrm>
                <a:off x="3838" y="3642"/>
                <a:ext cx="1891" cy="1"/>
              </a:xfrm>
              <a:prstGeom prst="line">
                <a:avLst/>
              </a:prstGeom>
              <a:noFill/>
              <a:ln w="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Line 43"/>
              <p:cNvSpPr>
                <a:spLocks noChangeShapeType="1"/>
              </p:cNvSpPr>
              <p:nvPr/>
            </p:nvSpPr>
            <p:spPr bwMode="auto">
              <a:xfrm>
                <a:off x="3838" y="3126"/>
                <a:ext cx="1891" cy="1"/>
              </a:xfrm>
              <a:prstGeom prst="line">
                <a:avLst/>
              </a:prstGeom>
              <a:noFill/>
              <a:ln w="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Line 44"/>
              <p:cNvSpPr>
                <a:spLocks noChangeShapeType="1"/>
              </p:cNvSpPr>
              <p:nvPr/>
            </p:nvSpPr>
            <p:spPr bwMode="auto">
              <a:xfrm>
                <a:off x="3838" y="2605"/>
                <a:ext cx="1891" cy="1"/>
              </a:xfrm>
              <a:prstGeom prst="line">
                <a:avLst/>
              </a:prstGeom>
              <a:noFill/>
              <a:ln w="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Line 45"/>
              <p:cNvSpPr>
                <a:spLocks noChangeShapeType="1"/>
              </p:cNvSpPr>
              <p:nvPr/>
            </p:nvSpPr>
            <p:spPr bwMode="auto">
              <a:xfrm>
                <a:off x="3838" y="2084"/>
                <a:ext cx="1891" cy="1"/>
              </a:xfrm>
              <a:prstGeom prst="line">
                <a:avLst/>
              </a:prstGeom>
              <a:noFill/>
              <a:ln w="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46"/>
              <p:cNvSpPr>
                <a:spLocks noChangeShapeType="1"/>
              </p:cNvSpPr>
              <p:nvPr/>
            </p:nvSpPr>
            <p:spPr bwMode="auto">
              <a:xfrm>
                <a:off x="3838" y="1568"/>
                <a:ext cx="1891" cy="1"/>
              </a:xfrm>
              <a:prstGeom prst="line">
                <a:avLst/>
              </a:prstGeom>
              <a:noFill/>
              <a:ln w="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Rectangle 47"/>
              <p:cNvSpPr>
                <a:spLocks noChangeArrowheads="1"/>
              </p:cNvSpPr>
              <p:nvPr/>
            </p:nvSpPr>
            <p:spPr bwMode="auto">
              <a:xfrm>
                <a:off x="4121" y="3988"/>
                <a:ext cx="382" cy="17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Rectangle 48"/>
              <p:cNvSpPr>
                <a:spLocks noChangeArrowheads="1"/>
              </p:cNvSpPr>
              <p:nvPr/>
            </p:nvSpPr>
            <p:spPr bwMode="auto">
              <a:xfrm>
                <a:off x="5069" y="3979"/>
                <a:ext cx="377" cy="1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Rectangle 49"/>
              <p:cNvSpPr>
                <a:spLocks noChangeArrowheads="1"/>
              </p:cNvSpPr>
              <p:nvPr/>
            </p:nvSpPr>
            <p:spPr bwMode="auto">
              <a:xfrm>
                <a:off x="4121" y="3750"/>
                <a:ext cx="382" cy="238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Rectangle 50"/>
              <p:cNvSpPr>
                <a:spLocks noChangeArrowheads="1"/>
              </p:cNvSpPr>
              <p:nvPr/>
            </p:nvSpPr>
            <p:spPr bwMode="auto">
              <a:xfrm>
                <a:off x="5069" y="3669"/>
                <a:ext cx="377" cy="310"/>
              </a:xfrm>
              <a:prstGeom prst="rect">
                <a:avLst/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Rectangle 51"/>
              <p:cNvSpPr>
                <a:spLocks noChangeArrowheads="1"/>
              </p:cNvSpPr>
              <p:nvPr/>
            </p:nvSpPr>
            <p:spPr bwMode="auto">
              <a:xfrm>
                <a:off x="4121" y="3117"/>
                <a:ext cx="382" cy="63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Rectangle 52"/>
              <p:cNvSpPr>
                <a:spLocks noChangeArrowheads="1"/>
              </p:cNvSpPr>
              <p:nvPr/>
            </p:nvSpPr>
            <p:spPr bwMode="auto">
              <a:xfrm>
                <a:off x="5069" y="2915"/>
                <a:ext cx="377" cy="75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Rectangle 53"/>
              <p:cNvSpPr>
                <a:spLocks noChangeArrowheads="1"/>
              </p:cNvSpPr>
              <p:nvPr/>
            </p:nvSpPr>
            <p:spPr bwMode="auto">
              <a:xfrm>
                <a:off x="4121" y="2542"/>
                <a:ext cx="382" cy="575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Rectangle 54"/>
              <p:cNvSpPr>
                <a:spLocks noChangeArrowheads="1"/>
              </p:cNvSpPr>
              <p:nvPr/>
            </p:nvSpPr>
            <p:spPr bwMode="auto">
              <a:xfrm>
                <a:off x="5069" y="2255"/>
                <a:ext cx="377" cy="660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Rectangle 55"/>
              <p:cNvSpPr>
                <a:spLocks noChangeArrowheads="1"/>
              </p:cNvSpPr>
              <p:nvPr/>
            </p:nvSpPr>
            <p:spPr bwMode="auto">
              <a:xfrm>
                <a:off x="4121" y="2394"/>
                <a:ext cx="382" cy="148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Rectangle 56"/>
              <p:cNvSpPr>
                <a:spLocks noChangeArrowheads="1"/>
              </p:cNvSpPr>
              <p:nvPr/>
            </p:nvSpPr>
            <p:spPr bwMode="auto">
              <a:xfrm>
                <a:off x="5069" y="2071"/>
                <a:ext cx="377" cy="184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Rectangle 57"/>
              <p:cNvSpPr>
                <a:spLocks noChangeArrowheads="1"/>
              </p:cNvSpPr>
              <p:nvPr/>
            </p:nvSpPr>
            <p:spPr bwMode="auto">
              <a:xfrm>
                <a:off x="4121" y="2255"/>
                <a:ext cx="382" cy="139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Rectangle 58"/>
              <p:cNvSpPr>
                <a:spLocks noChangeArrowheads="1"/>
              </p:cNvSpPr>
              <p:nvPr/>
            </p:nvSpPr>
            <p:spPr bwMode="auto">
              <a:xfrm>
                <a:off x="5069" y="1932"/>
                <a:ext cx="377" cy="139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Rectangle 59"/>
              <p:cNvSpPr>
                <a:spLocks noChangeArrowheads="1"/>
              </p:cNvSpPr>
              <p:nvPr/>
            </p:nvSpPr>
            <p:spPr bwMode="auto">
              <a:xfrm>
                <a:off x="4121" y="2197"/>
                <a:ext cx="382" cy="58"/>
              </a:xfrm>
              <a:prstGeom prst="rect">
                <a:avLst/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Rectangle 60"/>
              <p:cNvSpPr>
                <a:spLocks noChangeArrowheads="1"/>
              </p:cNvSpPr>
              <p:nvPr/>
            </p:nvSpPr>
            <p:spPr bwMode="auto">
              <a:xfrm>
                <a:off x="5069" y="1797"/>
                <a:ext cx="377" cy="135"/>
              </a:xfrm>
              <a:prstGeom prst="rect">
                <a:avLst/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Rectangle 61"/>
              <p:cNvSpPr>
                <a:spLocks noChangeArrowheads="1"/>
              </p:cNvSpPr>
              <p:nvPr/>
            </p:nvSpPr>
            <p:spPr bwMode="auto">
              <a:xfrm>
                <a:off x="4121" y="2031"/>
                <a:ext cx="382" cy="166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Rectangle 62"/>
              <p:cNvSpPr>
                <a:spLocks noChangeArrowheads="1"/>
              </p:cNvSpPr>
              <p:nvPr/>
            </p:nvSpPr>
            <p:spPr bwMode="auto">
              <a:xfrm>
                <a:off x="5069" y="1595"/>
                <a:ext cx="377" cy="20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9" name="Rectangle 63"/>
              <p:cNvSpPr>
                <a:spLocks noChangeArrowheads="1"/>
              </p:cNvSpPr>
              <p:nvPr/>
            </p:nvSpPr>
            <p:spPr bwMode="auto">
              <a:xfrm>
                <a:off x="4121" y="1981"/>
                <a:ext cx="382" cy="50"/>
              </a:xfrm>
              <a:prstGeom prst="rect">
                <a:avLst/>
              </a:prstGeom>
              <a:noFill/>
              <a:ln w="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Line 64"/>
              <p:cNvSpPr>
                <a:spLocks noChangeShapeType="1"/>
              </p:cNvSpPr>
              <p:nvPr/>
            </p:nvSpPr>
            <p:spPr bwMode="auto">
              <a:xfrm>
                <a:off x="3838" y="1308"/>
                <a:ext cx="1" cy="285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Line 65"/>
              <p:cNvSpPr>
                <a:spLocks noChangeShapeType="1"/>
              </p:cNvSpPr>
              <p:nvPr/>
            </p:nvSpPr>
            <p:spPr bwMode="auto">
              <a:xfrm>
                <a:off x="3816" y="4163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Line 66"/>
              <p:cNvSpPr>
                <a:spLocks noChangeShapeType="1"/>
              </p:cNvSpPr>
              <p:nvPr/>
            </p:nvSpPr>
            <p:spPr bwMode="auto">
              <a:xfrm>
                <a:off x="3816" y="3642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Line 67"/>
              <p:cNvSpPr>
                <a:spLocks noChangeShapeType="1"/>
              </p:cNvSpPr>
              <p:nvPr/>
            </p:nvSpPr>
            <p:spPr bwMode="auto">
              <a:xfrm>
                <a:off x="3816" y="3126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Line 68"/>
              <p:cNvSpPr>
                <a:spLocks noChangeShapeType="1"/>
              </p:cNvSpPr>
              <p:nvPr/>
            </p:nvSpPr>
            <p:spPr bwMode="auto">
              <a:xfrm>
                <a:off x="3816" y="2605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5" name="Line 69"/>
              <p:cNvSpPr>
                <a:spLocks noChangeShapeType="1"/>
              </p:cNvSpPr>
              <p:nvPr/>
            </p:nvSpPr>
            <p:spPr bwMode="auto">
              <a:xfrm>
                <a:off x="3816" y="2084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Line 70"/>
              <p:cNvSpPr>
                <a:spLocks noChangeShapeType="1"/>
              </p:cNvSpPr>
              <p:nvPr/>
            </p:nvSpPr>
            <p:spPr bwMode="auto">
              <a:xfrm>
                <a:off x="3816" y="1568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Line 71"/>
              <p:cNvSpPr>
                <a:spLocks noChangeShapeType="1"/>
              </p:cNvSpPr>
              <p:nvPr/>
            </p:nvSpPr>
            <p:spPr bwMode="auto">
              <a:xfrm>
                <a:off x="3838" y="4163"/>
                <a:ext cx="189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Line 72"/>
              <p:cNvSpPr>
                <a:spLocks noChangeShapeType="1"/>
              </p:cNvSpPr>
              <p:nvPr/>
            </p:nvSpPr>
            <p:spPr bwMode="auto">
              <a:xfrm flipV="1">
                <a:off x="3838" y="416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Line 73"/>
              <p:cNvSpPr>
                <a:spLocks noChangeShapeType="1"/>
              </p:cNvSpPr>
              <p:nvPr/>
            </p:nvSpPr>
            <p:spPr bwMode="auto">
              <a:xfrm flipV="1">
                <a:off x="4786" y="416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Line 74"/>
              <p:cNvSpPr>
                <a:spLocks noChangeShapeType="1"/>
              </p:cNvSpPr>
              <p:nvPr/>
            </p:nvSpPr>
            <p:spPr bwMode="auto">
              <a:xfrm flipV="1">
                <a:off x="5729" y="4163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Rectangle 75"/>
              <p:cNvSpPr>
                <a:spLocks noChangeArrowheads="1"/>
              </p:cNvSpPr>
              <p:nvPr/>
            </p:nvSpPr>
            <p:spPr bwMode="auto">
              <a:xfrm>
                <a:off x="3542" y="1389"/>
                <a:ext cx="2259" cy="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900" b="1" i="1">
                    <a:solidFill>
                      <a:srgbClr val="FFFFFF"/>
                    </a:solidFill>
                    <a:latin typeface="Arial" pitchFamily="34" charset="0"/>
                  </a:rPr>
                  <a:t>Current Space Distribution vs. Preliminary Proposed Distribution</a:t>
                </a:r>
                <a:endParaRPr lang="en-US"/>
              </a:p>
            </p:txBody>
          </p:sp>
          <p:sp>
            <p:nvSpPr>
              <p:cNvPr id="11312" name="Rectangle 76"/>
              <p:cNvSpPr>
                <a:spLocks noChangeArrowheads="1"/>
              </p:cNvSpPr>
              <p:nvPr/>
            </p:nvSpPr>
            <p:spPr bwMode="auto">
              <a:xfrm>
                <a:off x="4211" y="4033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33,353</a:t>
                </a:r>
                <a:endParaRPr lang="en-US"/>
              </a:p>
            </p:txBody>
          </p:sp>
          <p:sp>
            <p:nvSpPr>
              <p:cNvPr id="11313" name="Rectangle 77"/>
              <p:cNvSpPr>
                <a:spLocks noChangeArrowheads="1"/>
              </p:cNvSpPr>
              <p:nvPr/>
            </p:nvSpPr>
            <p:spPr bwMode="auto">
              <a:xfrm>
                <a:off x="5158" y="4028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35,624</a:t>
                </a:r>
                <a:endParaRPr lang="en-US"/>
              </a:p>
            </p:txBody>
          </p:sp>
          <p:sp>
            <p:nvSpPr>
              <p:cNvPr id="11314" name="Rectangle 78"/>
              <p:cNvSpPr>
                <a:spLocks noChangeArrowheads="1"/>
              </p:cNvSpPr>
              <p:nvPr/>
            </p:nvSpPr>
            <p:spPr bwMode="auto">
              <a:xfrm>
                <a:off x="4211" y="3826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46,174</a:t>
                </a:r>
                <a:endParaRPr lang="en-US"/>
              </a:p>
            </p:txBody>
          </p:sp>
          <p:sp>
            <p:nvSpPr>
              <p:cNvPr id="11315" name="Rectangle 79"/>
              <p:cNvSpPr>
                <a:spLocks noChangeArrowheads="1"/>
              </p:cNvSpPr>
              <p:nvPr/>
            </p:nvSpPr>
            <p:spPr bwMode="auto">
              <a:xfrm>
                <a:off x="5158" y="3782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59,729</a:t>
                </a:r>
                <a:endParaRPr lang="en-US"/>
              </a:p>
            </p:txBody>
          </p:sp>
          <p:sp>
            <p:nvSpPr>
              <p:cNvPr id="11316" name="Rectangle 80"/>
              <p:cNvSpPr>
                <a:spLocks noChangeArrowheads="1"/>
              </p:cNvSpPr>
              <p:nvPr/>
            </p:nvSpPr>
            <p:spPr bwMode="auto">
              <a:xfrm>
                <a:off x="4193" y="3391"/>
                <a:ext cx="29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122,209</a:t>
                </a:r>
                <a:endParaRPr lang="en-US"/>
              </a:p>
            </p:txBody>
          </p:sp>
          <p:sp>
            <p:nvSpPr>
              <p:cNvPr id="11317" name="Rectangle 81"/>
              <p:cNvSpPr>
                <a:spLocks noChangeArrowheads="1"/>
              </p:cNvSpPr>
              <p:nvPr/>
            </p:nvSpPr>
            <p:spPr bwMode="auto">
              <a:xfrm>
                <a:off x="5141" y="3252"/>
                <a:ext cx="29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145,004</a:t>
                </a:r>
                <a:endParaRPr lang="en-US"/>
              </a:p>
            </p:txBody>
          </p:sp>
          <p:sp>
            <p:nvSpPr>
              <p:cNvPr id="11318" name="Rectangle 82"/>
              <p:cNvSpPr>
                <a:spLocks noChangeArrowheads="1"/>
              </p:cNvSpPr>
              <p:nvPr/>
            </p:nvSpPr>
            <p:spPr bwMode="auto">
              <a:xfrm>
                <a:off x="4193" y="2789"/>
                <a:ext cx="29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110,497</a:t>
                </a:r>
                <a:endParaRPr lang="en-US"/>
              </a:p>
            </p:txBody>
          </p:sp>
          <p:sp>
            <p:nvSpPr>
              <p:cNvPr id="11319" name="Rectangle 83"/>
              <p:cNvSpPr>
                <a:spLocks noChangeArrowheads="1"/>
              </p:cNvSpPr>
              <p:nvPr/>
            </p:nvSpPr>
            <p:spPr bwMode="auto">
              <a:xfrm>
                <a:off x="5141" y="2542"/>
                <a:ext cx="29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127,571</a:t>
                </a:r>
                <a:endParaRPr lang="en-US"/>
              </a:p>
            </p:txBody>
          </p:sp>
          <p:sp>
            <p:nvSpPr>
              <p:cNvPr id="11320" name="Rectangle 84"/>
              <p:cNvSpPr>
                <a:spLocks noChangeArrowheads="1"/>
              </p:cNvSpPr>
              <p:nvPr/>
            </p:nvSpPr>
            <p:spPr bwMode="auto">
              <a:xfrm>
                <a:off x="4211" y="2426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28,314</a:t>
                </a:r>
                <a:endParaRPr lang="en-US"/>
              </a:p>
            </p:txBody>
          </p:sp>
          <p:sp>
            <p:nvSpPr>
              <p:cNvPr id="11321" name="Rectangle 85"/>
              <p:cNvSpPr>
                <a:spLocks noChangeArrowheads="1"/>
              </p:cNvSpPr>
              <p:nvPr/>
            </p:nvSpPr>
            <p:spPr bwMode="auto">
              <a:xfrm>
                <a:off x="5158" y="2120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35,065</a:t>
                </a:r>
                <a:endParaRPr lang="en-US"/>
              </a:p>
            </p:txBody>
          </p:sp>
          <p:sp>
            <p:nvSpPr>
              <p:cNvPr id="11322" name="Rectangle 86"/>
              <p:cNvSpPr>
                <a:spLocks noChangeArrowheads="1"/>
              </p:cNvSpPr>
              <p:nvPr/>
            </p:nvSpPr>
            <p:spPr bwMode="auto">
              <a:xfrm>
                <a:off x="4211" y="2282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26,851</a:t>
                </a:r>
                <a:endParaRPr lang="en-US"/>
              </a:p>
            </p:txBody>
          </p:sp>
          <p:sp>
            <p:nvSpPr>
              <p:cNvPr id="11323" name="Rectangle 87"/>
              <p:cNvSpPr>
                <a:spLocks noChangeArrowheads="1"/>
              </p:cNvSpPr>
              <p:nvPr/>
            </p:nvSpPr>
            <p:spPr bwMode="auto">
              <a:xfrm>
                <a:off x="5158" y="1959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26,851</a:t>
                </a:r>
                <a:endParaRPr lang="en-US"/>
              </a:p>
            </p:txBody>
          </p:sp>
          <p:sp>
            <p:nvSpPr>
              <p:cNvPr id="11324" name="Rectangle 88"/>
              <p:cNvSpPr>
                <a:spLocks noChangeArrowheads="1"/>
              </p:cNvSpPr>
              <p:nvPr/>
            </p:nvSpPr>
            <p:spPr bwMode="auto">
              <a:xfrm>
                <a:off x="4211" y="2183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11,053</a:t>
                </a:r>
                <a:endParaRPr lang="en-US"/>
              </a:p>
            </p:txBody>
          </p:sp>
          <p:sp>
            <p:nvSpPr>
              <p:cNvPr id="11325" name="Rectangle 89"/>
              <p:cNvSpPr>
                <a:spLocks noChangeArrowheads="1"/>
              </p:cNvSpPr>
              <p:nvPr/>
            </p:nvSpPr>
            <p:spPr bwMode="auto">
              <a:xfrm>
                <a:off x="5158" y="1824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26,072</a:t>
                </a:r>
                <a:endParaRPr lang="en-US"/>
              </a:p>
            </p:txBody>
          </p:sp>
          <p:sp>
            <p:nvSpPr>
              <p:cNvPr id="11326" name="Rectangle 90"/>
              <p:cNvSpPr>
                <a:spLocks noChangeArrowheads="1"/>
              </p:cNvSpPr>
              <p:nvPr/>
            </p:nvSpPr>
            <p:spPr bwMode="auto">
              <a:xfrm>
                <a:off x="4211" y="2071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32,389</a:t>
                </a:r>
                <a:endParaRPr lang="en-US"/>
              </a:p>
            </p:txBody>
          </p:sp>
          <p:sp>
            <p:nvSpPr>
              <p:cNvPr id="11327" name="Rectangle 91"/>
              <p:cNvSpPr>
                <a:spLocks noChangeArrowheads="1"/>
              </p:cNvSpPr>
              <p:nvPr/>
            </p:nvSpPr>
            <p:spPr bwMode="auto">
              <a:xfrm>
                <a:off x="5158" y="1653"/>
                <a:ext cx="25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333333"/>
                    </a:solidFill>
                    <a:latin typeface="Arial" pitchFamily="34" charset="0"/>
                  </a:rPr>
                  <a:t>39,029</a:t>
                </a:r>
                <a:endParaRPr lang="en-US"/>
              </a:p>
            </p:txBody>
          </p:sp>
          <p:sp>
            <p:nvSpPr>
              <p:cNvPr id="11328" name="Rectangle 92"/>
              <p:cNvSpPr>
                <a:spLocks noChangeArrowheads="1"/>
              </p:cNvSpPr>
              <p:nvPr/>
            </p:nvSpPr>
            <p:spPr bwMode="auto">
              <a:xfrm>
                <a:off x="4229" y="1963"/>
                <a:ext cx="216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 b="1">
                    <a:solidFill>
                      <a:srgbClr val="FFFFFF"/>
                    </a:solidFill>
                    <a:latin typeface="Arial" pitchFamily="34" charset="0"/>
                  </a:rPr>
                  <a:t>9,247</a:t>
                </a:r>
                <a:endParaRPr lang="en-US"/>
              </a:p>
            </p:txBody>
          </p:sp>
          <p:sp>
            <p:nvSpPr>
              <p:cNvPr id="11329" name="Rectangle 93"/>
              <p:cNvSpPr>
                <a:spLocks noChangeArrowheads="1"/>
              </p:cNvSpPr>
              <p:nvPr/>
            </p:nvSpPr>
            <p:spPr bwMode="auto">
              <a:xfrm>
                <a:off x="3749" y="4127"/>
                <a:ext cx="72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Arial" pitchFamily="34" charset="0"/>
                  </a:rPr>
                  <a:t>0</a:t>
                </a:r>
                <a:endParaRPr lang="en-US"/>
              </a:p>
            </p:txBody>
          </p:sp>
          <p:sp>
            <p:nvSpPr>
              <p:cNvPr id="11330" name="Rectangle 94"/>
              <p:cNvSpPr>
                <a:spLocks noChangeArrowheads="1"/>
              </p:cNvSpPr>
              <p:nvPr/>
            </p:nvSpPr>
            <p:spPr bwMode="auto">
              <a:xfrm>
                <a:off x="3551" y="3606"/>
                <a:ext cx="292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Arial" pitchFamily="34" charset="0"/>
                  </a:rPr>
                  <a:t>100,000</a:t>
                </a:r>
                <a:endParaRPr lang="en-US"/>
              </a:p>
            </p:txBody>
          </p:sp>
          <p:sp>
            <p:nvSpPr>
              <p:cNvPr id="11331" name="Rectangle 95"/>
              <p:cNvSpPr>
                <a:spLocks noChangeArrowheads="1"/>
              </p:cNvSpPr>
              <p:nvPr/>
            </p:nvSpPr>
            <p:spPr bwMode="auto">
              <a:xfrm>
                <a:off x="3551" y="3090"/>
                <a:ext cx="292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Arial" pitchFamily="34" charset="0"/>
                  </a:rPr>
                  <a:t>200,000</a:t>
                </a:r>
                <a:endParaRPr lang="en-US"/>
              </a:p>
            </p:txBody>
          </p:sp>
          <p:sp>
            <p:nvSpPr>
              <p:cNvPr id="11332" name="Rectangle 96"/>
              <p:cNvSpPr>
                <a:spLocks noChangeArrowheads="1"/>
              </p:cNvSpPr>
              <p:nvPr/>
            </p:nvSpPr>
            <p:spPr bwMode="auto">
              <a:xfrm>
                <a:off x="3551" y="2569"/>
                <a:ext cx="292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Arial" pitchFamily="34" charset="0"/>
                  </a:rPr>
                  <a:t>300,000</a:t>
                </a:r>
                <a:endParaRPr lang="en-US"/>
              </a:p>
            </p:txBody>
          </p:sp>
          <p:sp>
            <p:nvSpPr>
              <p:cNvPr id="11333" name="Rectangle 97"/>
              <p:cNvSpPr>
                <a:spLocks noChangeArrowheads="1"/>
              </p:cNvSpPr>
              <p:nvPr/>
            </p:nvSpPr>
            <p:spPr bwMode="auto">
              <a:xfrm>
                <a:off x="3551" y="2049"/>
                <a:ext cx="292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Arial" pitchFamily="34" charset="0"/>
                  </a:rPr>
                  <a:t>400,000</a:t>
                </a:r>
                <a:endParaRPr lang="en-US"/>
              </a:p>
            </p:txBody>
          </p:sp>
          <p:sp>
            <p:nvSpPr>
              <p:cNvPr id="11334" name="Rectangle 98"/>
              <p:cNvSpPr>
                <a:spLocks noChangeArrowheads="1"/>
              </p:cNvSpPr>
              <p:nvPr/>
            </p:nvSpPr>
            <p:spPr bwMode="auto">
              <a:xfrm>
                <a:off x="3551" y="1532"/>
                <a:ext cx="292" cy="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800">
                    <a:solidFill>
                      <a:srgbClr val="FFFFFF"/>
                    </a:solidFill>
                    <a:latin typeface="Arial" pitchFamily="34" charset="0"/>
                  </a:rPr>
                  <a:t>500,000</a:t>
                </a:r>
                <a:endParaRPr lang="en-US"/>
              </a:p>
            </p:txBody>
          </p:sp>
          <p:sp>
            <p:nvSpPr>
              <p:cNvPr id="11335" name="Rectangle 99"/>
              <p:cNvSpPr>
                <a:spLocks noChangeArrowheads="1"/>
              </p:cNvSpPr>
              <p:nvPr/>
            </p:nvSpPr>
            <p:spPr bwMode="auto">
              <a:xfrm>
                <a:off x="3919" y="4204"/>
                <a:ext cx="898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 i="1">
                    <a:solidFill>
                      <a:srgbClr val="FFFFFF"/>
                    </a:solidFill>
                    <a:latin typeface="Arial" pitchFamily="34" charset="0"/>
                  </a:rPr>
                  <a:t>Current Distribution</a:t>
                </a:r>
                <a:endParaRPr lang="en-US"/>
              </a:p>
            </p:txBody>
          </p:sp>
          <p:sp>
            <p:nvSpPr>
              <p:cNvPr id="11336" name="Rectangle 100"/>
              <p:cNvSpPr>
                <a:spLocks noChangeArrowheads="1"/>
              </p:cNvSpPr>
              <p:nvPr/>
            </p:nvSpPr>
            <p:spPr bwMode="auto">
              <a:xfrm>
                <a:off x="4817" y="4204"/>
                <a:ext cx="1015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 i="1">
                    <a:solidFill>
                      <a:srgbClr val="FFFFFF"/>
                    </a:solidFill>
                    <a:latin typeface="Arial" pitchFamily="34" charset="0"/>
                  </a:rPr>
                  <a:t> Proposed Distribution</a:t>
                </a:r>
                <a:endParaRPr lang="en-US"/>
              </a:p>
            </p:txBody>
          </p:sp>
          <p:sp>
            <p:nvSpPr>
              <p:cNvPr id="11337" name="Rectangle 101"/>
              <p:cNvSpPr>
                <a:spLocks noChangeArrowheads="1"/>
              </p:cNvSpPr>
              <p:nvPr/>
            </p:nvSpPr>
            <p:spPr bwMode="auto">
              <a:xfrm rot="-5400000">
                <a:off x="3182" y="2677"/>
                <a:ext cx="628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rgbClr val="FFFFFF"/>
                    </a:solidFill>
                    <a:latin typeface="Arial" pitchFamily="34" charset="0"/>
                  </a:rPr>
                  <a:t>n e t   s q u a r e   f e e t</a:t>
                </a:r>
                <a:endParaRPr lang="en-US"/>
              </a:p>
            </p:txBody>
          </p:sp>
          <p:sp>
            <p:nvSpPr>
              <p:cNvPr id="11338" name="Rectangle 120"/>
              <p:cNvSpPr>
                <a:spLocks noChangeArrowheads="1"/>
              </p:cNvSpPr>
              <p:nvPr/>
            </p:nvSpPr>
            <p:spPr bwMode="auto">
              <a:xfrm rot="-5400000">
                <a:off x="3342" y="3312"/>
                <a:ext cx="1374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700" b="1">
                    <a:solidFill>
                      <a:srgbClr val="FFFFFF"/>
                    </a:solidFill>
                    <a:latin typeface="Optima"/>
                  </a:rPr>
                  <a:t>420,124 NSF</a:t>
                </a:r>
                <a:endParaRPr lang="en-US"/>
              </a:p>
            </p:txBody>
          </p:sp>
          <p:sp>
            <p:nvSpPr>
              <p:cNvPr id="11339" name="Rectangle 121"/>
              <p:cNvSpPr>
                <a:spLocks noChangeArrowheads="1"/>
              </p:cNvSpPr>
              <p:nvPr/>
            </p:nvSpPr>
            <p:spPr bwMode="auto">
              <a:xfrm rot="-5400000">
                <a:off x="4276" y="3311"/>
                <a:ext cx="1374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700" b="1">
                    <a:solidFill>
                      <a:srgbClr val="FFFFFF"/>
                    </a:solidFill>
                    <a:latin typeface="Optima"/>
                  </a:rPr>
                  <a:t>495,000 NSF</a:t>
                </a:r>
                <a:endParaRPr lang="en-US"/>
              </a:p>
            </p:txBody>
          </p:sp>
        </p:grpSp>
      </p:grpSp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7029450" y="720725"/>
            <a:ext cx="21145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100" i="1"/>
              <a:t>Information provided by </a:t>
            </a:r>
          </a:p>
          <a:p>
            <a:pPr algn="r"/>
            <a:r>
              <a:rPr lang="en-US" sz="1100" i="1"/>
              <a:t>King &amp; King Assoc.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46566" y="1266825"/>
            <a:ext cx="4950933" cy="566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‘Right-Size’ and Update Classroom Space</a:t>
            </a:r>
            <a:endParaRPr lang="en-US" sz="2000" i="1" dirty="0">
              <a:solidFill>
                <a:schemeClr val="bg1"/>
              </a:solidFill>
            </a:endParaRP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i="1" dirty="0">
                <a:solidFill>
                  <a:srgbClr val="FFFF00"/>
                </a:solidFill>
              </a:rPr>
              <a:t>(+3,000 NSF)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endParaRPr lang="en-US" sz="2000" b="1" dirty="0">
              <a:solidFill>
                <a:schemeClr val="bg1"/>
              </a:solidFill>
            </a:endParaRP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Teaching Lab Expansion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i="1" dirty="0">
                <a:solidFill>
                  <a:srgbClr val="FF99CC"/>
                </a:solidFill>
              </a:rPr>
              <a:t>(+13,600 NSF)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endParaRPr lang="en-US" sz="2000" b="1" dirty="0">
              <a:solidFill>
                <a:schemeClr val="bg1"/>
              </a:solidFill>
            </a:endParaRP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Research Lab Expansion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i="1" dirty="0">
                <a:solidFill>
                  <a:srgbClr val="FF0000"/>
                </a:solidFill>
              </a:rPr>
              <a:t>(+21,000 NSF)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endParaRPr lang="en-US" sz="2000" b="1" dirty="0">
              <a:solidFill>
                <a:schemeClr val="bg1"/>
              </a:solidFill>
            </a:endParaRP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Expand Office Space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i="1" dirty="0">
                <a:solidFill>
                  <a:srgbClr val="3366FF"/>
                </a:solidFill>
              </a:rPr>
              <a:t>(+10,000 NSF)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endParaRPr lang="en-US" i="1" dirty="0">
              <a:solidFill>
                <a:srgbClr val="3366FF"/>
              </a:solidFill>
            </a:endParaRP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Add Study/Collaborative Space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i="1" dirty="0">
                <a:solidFill>
                  <a:srgbClr val="FF9933"/>
                </a:solidFill>
              </a:rPr>
              <a:t>(+6,700 NSF)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endParaRPr lang="en-US" sz="2000" b="1" dirty="0">
              <a:solidFill>
                <a:srgbClr val="FF9933"/>
              </a:solidFill>
            </a:endParaRP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sz="2000" b="1" dirty="0">
                <a:solidFill>
                  <a:schemeClr val="bg1"/>
                </a:solidFill>
              </a:rPr>
              <a:t>Add Lounge/Dining Space</a:t>
            </a:r>
          </a:p>
          <a:p>
            <a:pPr marL="166688" indent="-166688" eaLnBrk="1" hangingPunct="1">
              <a:lnSpc>
                <a:spcPct val="85000"/>
              </a:lnSpc>
              <a:spcBef>
                <a:spcPct val="25000"/>
              </a:spcBef>
              <a:tabLst>
                <a:tab pos="2344738" algn="l"/>
              </a:tabLst>
            </a:pPr>
            <a:r>
              <a:rPr lang="en-US" i="1" dirty="0">
                <a:solidFill>
                  <a:srgbClr val="CC99FF"/>
                </a:solidFill>
              </a:rPr>
              <a:t>(+15,000 NSF)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</Template>
  <TotalTime>1374</TotalTime>
  <Words>1000</Words>
  <Application>Microsoft Office PowerPoint</Application>
  <PresentationFormat>On-screen Show (4:3)</PresentationFormat>
  <Paragraphs>246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Mod</vt:lpstr>
      <vt:lpstr>Faculty Meeting</vt:lpstr>
      <vt:lpstr>Report of the President – Neil Murphy</vt:lpstr>
      <vt:lpstr>Slide 3</vt:lpstr>
      <vt:lpstr>Strategic Plan</vt:lpstr>
      <vt:lpstr>Strategic Plan</vt:lpstr>
      <vt:lpstr>Strategic Plan</vt:lpstr>
      <vt:lpstr>2008 Combined Site and Program Study</vt:lpstr>
      <vt:lpstr>Slide 8</vt:lpstr>
      <vt:lpstr>Slide 9</vt:lpstr>
      <vt:lpstr>Combined Program Study</vt:lpstr>
      <vt:lpstr>2008 Combined Site and Program Study</vt:lpstr>
      <vt:lpstr>Slide 12</vt:lpstr>
      <vt:lpstr>Slide 13</vt:lpstr>
      <vt:lpstr>Status of Gateway Building</vt:lpstr>
      <vt:lpstr>Parking and Site Modifications</vt:lpstr>
      <vt:lpstr>2008 Combined Site and Program Study</vt:lpstr>
      <vt:lpstr>Academic Research Building</vt:lpstr>
      <vt:lpstr>Academic Research Building</vt:lpstr>
      <vt:lpstr>Academic Research Building (ARB)</vt:lpstr>
      <vt:lpstr>Status of New Academic Research Building</vt:lpstr>
      <vt:lpstr>ESF Advocacy for Funding</vt:lpstr>
      <vt:lpstr>Student Residence</vt:lpstr>
      <vt:lpstr>CNY BRC</vt:lpstr>
      <vt:lpstr>CNY BRC</vt:lpstr>
      <vt:lpstr>2008 Combined Site and Program Study Student Center </vt:lpstr>
      <vt:lpstr>Existing Campus Buildings</vt:lpstr>
      <vt:lpstr>Adirondack Ecological Center</vt:lpstr>
      <vt:lpstr>Campus Workshops Sustainability Master Plan</vt:lpstr>
      <vt:lpstr>The Future Framework</vt:lpstr>
      <vt:lpstr>Slide 30</vt:lpstr>
    </vt:vector>
  </TitlesOfParts>
  <Company>SUNY ESF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rasquier</dc:creator>
  <cp:lastModifiedBy>rasquier</cp:lastModifiedBy>
  <cp:revision>189</cp:revision>
  <dcterms:created xsi:type="dcterms:W3CDTF">2009-12-23T20:50:48Z</dcterms:created>
  <dcterms:modified xsi:type="dcterms:W3CDTF">2010-02-03T13:53:46Z</dcterms:modified>
</cp:coreProperties>
</file>