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sldIdLst>
    <p:sldId id="256" r:id="rId3"/>
    <p:sldId id="306" r:id="rId4"/>
    <p:sldId id="307" r:id="rId5"/>
    <p:sldId id="308" r:id="rId6"/>
    <p:sldId id="309" r:id="rId7"/>
    <p:sldId id="257" r:id="rId8"/>
    <p:sldId id="262" r:id="rId9"/>
    <p:sldId id="259" r:id="rId10"/>
    <p:sldId id="258" r:id="rId11"/>
    <p:sldId id="260" r:id="rId12"/>
    <p:sldId id="261" r:id="rId13"/>
    <p:sldId id="263" r:id="rId14"/>
    <p:sldId id="311" r:id="rId15"/>
    <p:sldId id="295" r:id="rId16"/>
    <p:sldId id="296" r:id="rId17"/>
    <p:sldId id="269" r:id="rId18"/>
    <p:sldId id="283" r:id="rId19"/>
    <p:sldId id="935" r:id="rId20"/>
    <p:sldId id="305" r:id="rId21"/>
    <p:sldId id="31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85216"/>
  </p:normalViewPr>
  <p:slideViewPr>
    <p:cSldViewPr snapToGrid="0" snapToObjects="1">
      <p:cViewPr varScale="1">
        <p:scale>
          <a:sx n="89" d="100"/>
          <a:sy n="89"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3F719-7899-5744-A3DF-8DC4A3A8DC9F}" type="datetimeFigureOut">
              <a:rPr lang="en-US" smtClean="0"/>
              <a:t>12/13/2019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60A3F-AFA8-2C41-B34E-957D442B9206}" type="slidenum">
              <a:rPr lang="en-US" smtClean="0"/>
              <a:t>‹#›</a:t>
            </a:fld>
            <a:endParaRPr lang="en-US"/>
          </a:p>
        </p:txBody>
      </p:sp>
    </p:spTree>
    <p:extLst>
      <p:ext uri="{BB962C8B-B14F-4D97-AF65-F5344CB8AC3E}">
        <p14:creationId xmlns:p14="http://schemas.microsoft.com/office/powerpoint/2010/main" val="140399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d7c5dc385_2_107: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5d7c5dc385_2_107: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 will take one moment to say that he next four talks will focus on uncertainty.  We’ll have three talks on forest carbon, and one on forest soils.</a:t>
            </a:r>
            <a:endParaRPr dirty="0"/>
          </a:p>
        </p:txBody>
      </p:sp>
      <p:sp>
        <p:nvSpPr>
          <p:cNvPr id="160" name="Google Shape;160;g5d7c5dc385_2_107: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73583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absolute error is less than 1/10 of an inch</a:t>
            </a:r>
          </a:p>
        </p:txBody>
      </p:sp>
      <p:sp>
        <p:nvSpPr>
          <p:cNvPr id="4" name="Slide Number Placeholder 3"/>
          <p:cNvSpPr>
            <a:spLocks noGrp="1"/>
          </p:cNvSpPr>
          <p:nvPr>
            <p:ph type="sldNum" sz="quarter" idx="5"/>
          </p:nvPr>
        </p:nvSpPr>
        <p:spPr/>
        <p:txBody>
          <a:bodyPr/>
          <a:lstStyle/>
          <a:p>
            <a:fld id="{D1E60A3F-AFA8-2C41-B34E-957D442B9206}" type="slidenum">
              <a:rPr lang="en-US" smtClean="0"/>
              <a:t>15</a:t>
            </a:fld>
            <a:endParaRPr lang="en-US"/>
          </a:p>
        </p:txBody>
      </p:sp>
    </p:spTree>
    <p:extLst>
      <p:ext uri="{BB962C8B-B14F-4D97-AF65-F5344CB8AC3E}">
        <p14:creationId xmlns:p14="http://schemas.microsoft.com/office/powerpoint/2010/main" val="237967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d7c5dc385_2_196:notes"/>
          <p:cNvSpPr txBox="1">
            <a:spLocks noGrp="1"/>
          </p:cNvSpPr>
          <p:nvPr>
            <p:ph type="body" idx="1"/>
          </p:nvPr>
        </p:nvSpPr>
        <p:spPr>
          <a:xfrm>
            <a:off x="685800" y="4387136"/>
            <a:ext cx="548640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0" name="Google Shape;270;g5d7c5dc385_2_196: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2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d7c5dc385_2_296: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5d7c5dc385_2_296: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386" name="Google Shape;386;g5d7c5dc385_2_296: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2227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charset="0"/>
                <a:ea typeface="ＭＳ Ｐゴシック" charset="-128"/>
              </a:rPr>
              <a:t>A shameless plug for the QUEST </a:t>
            </a:r>
            <a:r>
              <a:rPr lang="en-US" altLang="x-none" dirty="0" err="1">
                <a:latin typeface="Times" charset="0"/>
                <a:ea typeface="ＭＳ Ｐゴシック" charset="-128"/>
              </a:rPr>
              <a:t>ResearchCoordination</a:t>
            </a:r>
            <a:r>
              <a:rPr lang="en-US" altLang="x-none" dirty="0">
                <a:latin typeface="Times" charset="0"/>
                <a:ea typeface="ＭＳ Ｐゴシック" charset="-128"/>
              </a:rPr>
              <a:t> Network.</a:t>
            </a:r>
          </a:p>
        </p:txBody>
      </p:sp>
      <p:sp>
        <p:nvSpPr>
          <p:cNvPr id="156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r"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1F5E073-C226-7648-AE40-BE866E5F75C3}" type="slidenum">
              <a:rPr kumimoji="0" lang="en-US" altLang="x-none" sz="1200" b="0" i="0" u="none" strike="noStrike" kern="1200" cap="none" spc="0" normalizeH="0" baseline="0" noProof="0">
                <a:ln>
                  <a:noFill/>
                </a:ln>
                <a:solidFill>
                  <a:srgbClr val="000000"/>
                </a:solidFill>
                <a:effectLst/>
                <a:uLnTx/>
                <a:uFillTx/>
                <a:latin typeface="Times"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x-none" sz="12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Tree>
    <p:extLst>
      <p:ext uri="{BB962C8B-B14F-4D97-AF65-F5344CB8AC3E}">
        <p14:creationId xmlns:p14="http://schemas.microsoft.com/office/powerpoint/2010/main" val="225808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d7c5dc385_2_325:notes"/>
          <p:cNvSpPr txBox="1">
            <a:spLocks noGrp="1"/>
          </p:cNvSpPr>
          <p:nvPr>
            <p:ph type="body" idx="1"/>
          </p:nvPr>
        </p:nvSpPr>
        <p:spPr>
          <a:xfrm>
            <a:off x="685800" y="4387136"/>
            <a:ext cx="548640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g5d7c5dc385_2_325: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923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d7c5dc385_2_107: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5d7c5dc385_2_107: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next four talks will focus on uncertainty. Following NASA’s carbon cycle, we’re moving to the USDA Forest Service Inventory and Analysis program, We’ll have three talks on forest carbon, and a fourth one on soils.</a:t>
            </a:r>
            <a:endParaRPr dirty="0"/>
          </a:p>
        </p:txBody>
      </p:sp>
      <p:sp>
        <p:nvSpPr>
          <p:cNvPr id="160" name="Google Shape;160;g5d7c5dc385_2_107: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24871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d7c5dc385_2_118: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5d7c5dc385_2_118: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We need</a:t>
            </a:r>
            <a:endParaRPr dirty="0"/>
          </a:p>
        </p:txBody>
      </p:sp>
      <p:sp>
        <p:nvSpPr>
          <p:cNvPr id="171" name="Google Shape;171;g5d7c5dc385_2_118: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35347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d7c5dc385_2_137: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d7c5dc385_2_137: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USDA FS FIA program is amazing; I appreciate it more now that I’m learning what countries are going through to try to </a:t>
            </a:r>
          </a:p>
          <a:p>
            <a:pPr marL="0" marR="0" lvl="0" indent="0" algn="l" rtl="0">
              <a:lnSpc>
                <a:spcPct val="100000"/>
              </a:lnSpc>
              <a:spcBef>
                <a:spcPts val="0"/>
              </a:spcBef>
              <a:spcAft>
                <a:spcPts val="0"/>
              </a:spcAft>
              <a:buClr>
                <a:schemeClr val="dk1"/>
              </a:buClr>
              <a:buSzPts val="1200"/>
              <a:buFont typeface="Calibri"/>
              <a:buNone/>
            </a:pPr>
            <a:r>
              <a:rPr lang="en-US" dirty="0"/>
              <a:t>A QC crew follows them</a:t>
            </a:r>
            <a:endParaRPr dirty="0"/>
          </a:p>
        </p:txBody>
      </p:sp>
      <p:sp>
        <p:nvSpPr>
          <p:cNvPr id="192" name="Google Shape;192;g5d7c5dc385_2_137: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55233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d7c5dc385_2_145: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5d7c5dc385_2_145: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1" name="Google Shape;201;g5d7c5dc385_2_145: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84665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e5dd7a06a_1_10: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5e5dd7a06a_1_10: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1440 plots (24%</a:t>
            </a:r>
            <a:r>
              <a:rPr lang="en-US" baseline="0" dirty="0"/>
              <a:t> of plots)</a:t>
            </a:r>
          </a:p>
          <a:p>
            <a:pPr marL="0" marR="0" lvl="0" indent="0" algn="l" rtl="0">
              <a:lnSpc>
                <a:spcPct val="100000"/>
              </a:lnSpc>
              <a:spcBef>
                <a:spcPts val="0"/>
              </a:spcBef>
              <a:spcAft>
                <a:spcPts val="0"/>
              </a:spcAft>
              <a:buClr>
                <a:schemeClr val="dk1"/>
              </a:buClr>
              <a:buSzPts val="1200"/>
              <a:buFont typeface="Calibri"/>
              <a:buNone/>
            </a:pPr>
            <a:r>
              <a:rPr lang="en-US" baseline="0" dirty="0"/>
              <a:t>The primary purpose of these checks is quality control, not the quantification of measurement uncertainty.</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08" name="Google Shape;208;g5e5dd7a06a_1_10: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65978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 that you can see the magnitude of this gold mine of information</a:t>
            </a:r>
          </a:p>
        </p:txBody>
      </p:sp>
      <p:sp>
        <p:nvSpPr>
          <p:cNvPr id="4" name="Slide Number Placeholder 3"/>
          <p:cNvSpPr>
            <a:spLocks noGrp="1"/>
          </p:cNvSpPr>
          <p:nvPr>
            <p:ph type="sldNum" sz="quarter" idx="5"/>
          </p:nvPr>
        </p:nvSpPr>
        <p:spPr/>
        <p:txBody>
          <a:bodyPr/>
          <a:lstStyle/>
          <a:p>
            <a:fld id="{D1E60A3F-AFA8-2C41-B34E-957D442B9206}" type="slidenum">
              <a:rPr lang="en-US" smtClean="0"/>
              <a:t>6</a:t>
            </a:fld>
            <a:endParaRPr lang="en-US"/>
          </a:p>
        </p:txBody>
      </p:sp>
    </p:spTree>
    <p:extLst>
      <p:ext uri="{BB962C8B-B14F-4D97-AF65-F5344CB8AC3E}">
        <p14:creationId xmlns:p14="http://schemas.microsoft.com/office/powerpoint/2010/main" val="95845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Battles said these diameter errors are too small--</a:t>
            </a:r>
          </a:p>
          <a:p>
            <a:endParaRPr lang="en-US" dirty="0"/>
          </a:p>
        </p:txBody>
      </p:sp>
      <p:sp>
        <p:nvSpPr>
          <p:cNvPr id="4" name="Slide Number Placeholder 3"/>
          <p:cNvSpPr>
            <a:spLocks noGrp="1"/>
          </p:cNvSpPr>
          <p:nvPr>
            <p:ph type="sldNum" sz="quarter" idx="5"/>
          </p:nvPr>
        </p:nvSpPr>
        <p:spPr/>
        <p:txBody>
          <a:bodyPr/>
          <a:lstStyle/>
          <a:p>
            <a:fld id="{D1E60A3F-AFA8-2C41-B34E-957D442B9206}" type="slidenum">
              <a:rPr lang="en-US" smtClean="0"/>
              <a:t>7</a:t>
            </a:fld>
            <a:endParaRPr lang="en-US"/>
          </a:p>
        </p:txBody>
      </p:sp>
    </p:spTree>
    <p:extLst>
      <p:ext uri="{BB962C8B-B14F-4D97-AF65-F5344CB8AC3E}">
        <p14:creationId xmlns:p14="http://schemas.microsoft.com/office/powerpoint/2010/main" val="184742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Trees are &gt; 5” DBH.  Saplings are 1-5”</a:t>
            </a:r>
          </a:p>
        </p:txBody>
      </p:sp>
      <p:sp>
        <p:nvSpPr>
          <p:cNvPr id="4" name="Slide Number Placeholder 3"/>
          <p:cNvSpPr>
            <a:spLocks noGrp="1"/>
          </p:cNvSpPr>
          <p:nvPr>
            <p:ph type="sldNum" sz="quarter" idx="5"/>
          </p:nvPr>
        </p:nvSpPr>
        <p:spPr/>
        <p:txBody>
          <a:bodyPr/>
          <a:lstStyle/>
          <a:p>
            <a:fld id="{D1E60A3F-AFA8-2C41-B34E-957D442B9206}" type="slidenum">
              <a:rPr lang="en-US" smtClean="0"/>
              <a:t>8</a:t>
            </a:fld>
            <a:endParaRPr lang="en-US"/>
          </a:p>
        </p:txBody>
      </p:sp>
    </p:spTree>
    <p:extLst>
      <p:ext uri="{BB962C8B-B14F-4D97-AF65-F5344CB8AC3E}">
        <p14:creationId xmlns:p14="http://schemas.microsoft.com/office/powerpoint/2010/main" val="254677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d7c5dc385_2_152:notes"/>
          <p:cNvSpPr>
            <a:spLocks noGrp="1" noRot="1" noChangeAspect="1"/>
          </p:cNvSpPr>
          <p:nvPr>
            <p:ph type="sldImg" idx="2"/>
          </p:nvPr>
        </p:nvSpPr>
        <p:spPr>
          <a:xfrm>
            <a:off x="11191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5d7c5dc385_2_152:notes"/>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g5d7c5dc385_2_152:notes"/>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40483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9D5377-1052-1042-8B7B-491B5BCDA2E5}"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340665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D5377-1052-1042-8B7B-491B5BCDA2E5}"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414896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D5377-1052-1042-8B7B-491B5BCDA2E5}"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199503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EF73CC-409C-EE4A-B1BD-C51EF0E1B637}" type="slidenum">
              <a:rPr lang="en-US" altLang="x-none"/>
              <a:pPr/>
              <a:t>‹#›</a:t>
            </a:fld>
            <a:endParaRPr lang="en-US" altLang="x-none"/>
          </a:p>
        </p:txBody>
      </p:sp>
    </p:spTree>
    <p:extLst>
      <p:ext uri="{BB962C8B-B14F-4D97-AF65-F5344CB8AC3E}">
        <p14:creationId xmlns:p14="http://schemas.microsoft.com/office/powerpoint/2010/main" val="280823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9E664E-AE1D-1B45-8E85-60F4F0155F54}" type="slidenum">
              <a:rPr lang="en-US" altLang="x-none"/>
              <a:pPr/>
              <a:t>‹#›</a:t>
            </a:fld>
            <a:endParaRPr lang="en-US" altLang="x-none"/>
          </a:p>
        </p:txBody>
      </p:sp>
    </p:spTree>
    <p:extLst>
      <p:ext uri="{BB962C8B-B14F-4D97-AF65-F5344CB8AC3E}">
        <p14:creationId xmlns:p14="http://schemas.microsoft.com/office/powerpoint/2010/main" val="257948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4859E2-AB60-9647-81BF-623419B4CD9A}" type="slidenum">
              <a:rPr lang="en-US" altLang="x-none"/>
              <a:pPr/>
              <a:t>‹#›</a:t>
            </a:fld>
            <a:endParaRPr lang="en-US" altLang="x-none"/>
          </a:p>
        </p:txBody>
      </p:sp>
    </p:spTree>
    <p:extLst>
      <p:ext uri="{BB962C8B-B14F-4D97-AF65-F5344CB8AC3E}">
        <p14:creationId xmlns:p14="http://schemas.microsoft.com/office/powerpoint/2010/main" val="169287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E864AA-6135-0E4D-8412-71DD604DF081}" type="slidenum">
              <a:rPr lang="en-US" altLang="x-none"/>
              <a:pPr/>
              <a:t>‹#›</a:t>
            </a:fld>
            <a:endParaRPr lang="en-US" altLang="x-none"/>
          </a:p>
        </p:txBody>
      </p:sp>
    </p:spTree>
    <p:extLst>
      <p:ext uri="{BB962C8B-B14F-4D97-AF65-F5344CB8AC3E}">
        <p14:creationId xmlns:p14="http://schemas.microsoft.com/office/powerpoint/2010/main" val="338262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7655B17-6CD4-A349-A4D6-4C7A5E5BE693}" type="slidenum">
              <a:rPr lang="en-US" altLang="x-none"/>
              <a:pPr/>
              <a:t>‹#›</a:t>
            </a:fld>
            <a:endParaRPr lang="en-US" altLang="x-none"/>
          </a:p>
        </p:txBody>
      </p:sp>
    </p:spTree>
    <p:extLst>
      <p:ext uri="{BB962C8B-B14F-4D97-AF65-F5344CB8AC3E}">
        <p14:creationId xmlns:p14="http://schemas.microsoft.com/office/powerpoint/2010/main" val="2304591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147C19D-C636-5D47-8F82-7C960A17B701}" type="slidenum">
              <a:rPr lang="en-US" altLang="x-none"/>
              <a:pPr/>
              <a:t>‹#›</a:t>
            </a:fld>
            <a:endParaRPr lang="en-US" altLang="x-none"/>
          </a:p>
        </p:txBody>
      </p:sp>
    </p:spTree>
    <p:extLst>
      <p:ext uri="{BB962C8B-B14F-4D97-AF65-F5344CB8AC3E}">
        <p14:creationId xmlns:p14="http://schemas.microsoft.com/office/powerpoint/2010/main" val="1185442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62C1540-853D-9243-BC90-CCD686001675}" type="slidenum">
              <a:rPr lang="en-US" altLang="x-none"/>
              <a:pPr/>
              <a:t>‹#›</a:t>
            </a:fld>
            <a:endParaRPr lang="en-US" altLang="x-none"/>
          </a:p>
        </p:txBody>
      </p:sp>
    </p:spTree>
    <p:extLst>
      <p:ext uri="{BB962C8B-B14F-4D97-AF65-F5344CB8AC3E}">
        <p14:creationId xmlns:p14="http://schemas.microsoft.com/office/powerpoint/2010/main" val="299283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205A3E-373B-B547-855C-8621A3014D6B}" type="slidenum">
              <a:rPr lang="en-US" altLang="x-none"/>
              <a:pPr/>
              <a:t>‹#›</a:t>
            </a:fld>
            <a:endParaRPr lang="en-US" altLang="x-none"/>
          </a:p>
        </p:txBody>
      </p:sp>
    </p:spTree>
    <p:extLst>
      <p:ext uri="{BB962C8B-B14F-4D97-AF65-F5344CB8AC3E}">
        <p14:creationId xmlns:p14="http://schemas.microsoft.com/office/powerpoint/2010/main" val="18466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D5377-1052-1042-8B7B-491B5BCDA2E5}"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1778586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0DDB04-8034-C349-9290-827B3A9DEF3E}" type="slidenum">
              <a:rPr lang="en-US" altLang="x-none"/>
              <a:pPr/>
              <a:t>‹#›</a:t>
            </a:fld>
            <a:endParaRPr lang="en-US" altLang="x-none"/>
          </a:p>
        </p:txBody>
      </p:sp>
    </p:spTree>
    <p:extLst>
      <p:ext uri="{BB962C8B-B14F-4D97-AF65-F5344CB8AC3E}">
        <p14:creationId xmlns:p14="http://schemas.microsoft.com/office/powerpoint/2010/main" val="64140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94FFF4-0B89-C041-8567-6154DF25D585}" type="slidenum">
              <a:rPr lang="en-US" altLang="x-none"/>
              <a:pPr/>
              <a:t>‹#›</a:t>
            </a:fld>
            <a:endParaRPr lang="en-US" altLang="x-none"/>
          </a:p>
        </p:txBody>
      </p:sp>
    </p:spTree>
    <p:extLst>
      <p:ext uri="{BB962C8B-B14F-4D97-AF65-F5344CB8AC3E}">
        <p14:creationId xmlns:p14="http://schemas.microsoft.com/office/powerpoint/2010/main" val="58289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20FEEC-8E29-E044-9BB0-664657277B03}" type="slidenum">
              <a:rPr lang="en-US" altLang="x-none"/>
              <a:pPr/>
              <a:t>‹#›</a:t>
            </a:fld>
            <a:endParaRPr lang="en-US" altLang="x-none"/>
          </a:p>
        </p:txBody>
      </p:sp>
    </p:spTree>
    <p:extLst>
      <p:ext uri="{BB962C8B-B14F-4D97-AF65-F5344CB8AC3E}">
        <p14:creationId xmlns:p14="http://schemas.microsoft.com/office/powerpoint/2010/main" val="4019224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55FE5A-0BA7-C54D-9EE6-942AD90209ED}" type="slidenum">
              <a:rPr lang="en-US" altLang="x-none"/>
              <a:pPr/>
              <a:t>‹#›</a:t>
            </a:fld>
            <a:endParaRPr lang="en-US" altLang="x-none"/>
          </a:p>
        </p:txBody>
      </p:sp>
    </p:spTree>
    <p:extLst>
      <p:ext uri="{BB962C8B-B14F-4D97-AF65-F5344CB8AC3E}">
        <p14:creationId xmlns:p14="http://schemas.microsoft.com/office/powerpoint/2010/main" val="267426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9D5377-1052-1042-8B7B-491B5BCDA2E5}"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383644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9D5377-1052-1042-8B7B-491B5BCDA2E5}"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218372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9D5377-1052-1042-8B7B-491B5BCDA2E5}" type="datetimeFigureOut">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357978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9D5377-1052-1042-8B7B-491B5BCDA2E5}" type="datetimeFigureOut">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118134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D5377-1052-1042-8B7B-491B5BCDA2E5}" type="datetimeFigureOut">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107958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9D5377-1052-1042-8B7B-491B5BCDA2E5}"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390164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9D5377-1052-1042-8B7B-491B5BCDA2E5}"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DA496-C699-5C4B-9334-DA492E0985DF}" type="slidenum">
              <a:rPr lang="en-US" smtClean="0"/>
              <a:t>‹#›</a:t>
            </a:fld>
            <a:endParaRPr lang="en-US"/>
          </a:p>
        </p:txBody>
      </p:sp>
    </p:spTree>
    <p:extLst>
      <p:ext uri="{BB962C8B-B14F-4D97-AF65-F5344CB8AC3E}">
        <p14:creationId xmlns:p14="http://schemas.microsoft.com/office/powerpoint/2010/main" val="301394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D5377-1052-1042-8B7B-491B5BCDA2E5}" type="datetimeFigureOut">
              <a:rPr lang="en-US" smtClean="0"/>
              <a:t>12/13/2019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DA496-C699-5C4B-9334-DA492E0985DF}" type="slidenum">
              <a:rPr lang="en-US" smtClean="0"/>
              <a:t>‹#›</a:t>
            </a:fld>
            <a:endParaRPr lang="en-US"/>
          </a:p>
        </p:txBody>
      </p:sp>
    </p:spTree>
    <p:extLst>
      <p:ext uri="{BB962C8B-B14F-4D97-AF65-F5344CB8AC3E}">
        <p14:creationId xmlns:p14="http://schemas.microsoft.com/office/powerpoint/2010/main" val="2588207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C214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2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2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36047CF-E6BB-4249-8944-C8B2FFD60AA4}" type="slidenum">
              <a:rPr lang="en-US" altLang="x-none"/>
              <a:pPr/>
              <a:t>‹#›</a:t>
            </a:fld>
            <a:endParaRPr lang="en-US" altLang="x-none"/>
          </a:p>
        </p:txBody>
      </p:sp>
    </p:spTree>
    <p:extLst>
      <p:ext uri="{BB962C8B-B14F-4D97-AF65-F5344CB8AC3E}">
        <p14:creationId xmlns:p14="http://schemas.microsoft.com/office/powerpoint/2010/main" val="252091932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28" charset="-128"/>
          <a:cs typeface="ＭＳ Ｐゴシック" pitchFamily="28" charset="-128"/>
        </a:defRPr>
      </a:lvl1pPr>
      <a:lvl2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5pPr>
      <a:lvl6pPr marL="457200" algn="ctr" rtl="0" eaLnBrk="0" fontAlgn="base" hangingPunct="0">
        <a:spcBef>
          <a:spcPct val="0"/>
        </a:spcBef>
        <a:spcAft>
          <a:spcPct val="0"/>
        </a:spcAft>
        <a:defRPr sz="4400">
          <a:solidFill>
            <a:schemeClr val="tx2"/>
          </a:solidFill>
          <a:latin typeface="Times" pitchFamily="-105" charset="0"/>
        </a:defRPr>
      </a:lvl6pPr>
      <a:lvl7pPr marL="914400" algn="ctr" rtl="0" eaLnBrk="0" fontAlgn="base" hangingPunct="0">
        <a:spcBef>
          <a:spcPct val="0"/>
        </a:spcBef>
        <a:spcAft>
          <a:spcPct val="0"/>
        </a:spcAft>
        <a:defRPr sz="4400">
          <a:solidFill>
            <a:schemeClr val="tx2"/>
          </a:solidFill>
          <a:latin typeface="Times" pitchFamily="-105" charset="0"/>
        </a:defRPr>
      </a:lvl7pPr>
      <a:lvl8pPr marL="1371600" algn="ctr" rtl="0" eaLnBrk="0" fontAlgn="base" hangingPunct="0">
        <a:spcBef>
          <a:spcPct val="0"/>
        </a:spcBef>
        <a:spcAft>
          <a:spcPct val="0"/>
        </a:spcAft>
        <a:defRPr sz="4400">
          <a:solidFill>
            <a:schemeClr val="tx2"/>
          </a:solidFill>
          <a:latin typeface="Times" pitchFamily="-105" charset="0"/>
        </a:defRPr>
      </a:lvl8pPr>
      <a:lvl9pPr marL="1828800" algn="ctr" rtl="0" eaLnBrk="0" fontAlgn="base" hangingPunct="0">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8" charset="-128"/>
          <a:cs typeface="ＭＳ Ｐゴシック" pitchFamily="2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6" name="Google Shape;166;p25"/>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 y="-1229028"/>
            <a:ext cx="9161316" cy="8679140"/>
          </a:xfrm>
          <a:prstGeom prst="rect">
            <a:avLst/>
          </a:prstGeom>
          <a:noFill/>
          <a:ln>
            <a:noFill/>
          </a:ln>
        </p:spPr>
      </p:pic>
      <p:sp>
        <p:nvSpPr>
          <p:cNvPr id="162" name="Google Shape;162;p25"/>
          <p:cNvSpPr txBox="1"/>
          <p:nvPr/>
        </p:nvSpPr>
        <p:spPr>
          <a:xfrm>
            <a:off x="376000" y="1389096"/>
            <a:ext cx="8191319" cy="20490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200" b="1" i="0" u="none" strike="noStrike" cap="none" dirty="0">
                <a:solidFill>
                  <a:schemeClr val="bg1"/>
                </a:solidFill>
                <a:latin typeface="Arial" panose="020B0604020202020204" pitchFamily="34" charset="0"/>
                <a:ea typeface="Arial"/>
                <a:cs typeface="Arial" panose="020B0604020202020204" pitchFamily="34" charset="0"/>
                <a:sym typeface="Arial"/>
              </a:rPr>
              <a:t>Uncertainty in Measurements of Trees in the US Forest Service Forest Inventory and Analysis (FIA) Program</a:t>
            </a:r>
            <a:endParaRPr dirty="0">
              <a:solidFill>
                <a:schemeClr val="bg1"/>
              </a:solidFill>
              <a:latin typeface="Arial" panose="020B0604020202020204" pitchFamily="34" charset="0"/>
              <a:cs typeface="Arial" panose="020B0604020202020204" pitchFamily="34" charset="0"/>
            </a:endParaRPr>
          </a:p>
        </p:txBody>
      </p:sp>
      <p:sp>
        <p:nvSpPr>
          <p:cNvPr id="163" name="Google Shape;163;p25"/>
          <p:cNvSpPr txBox="1"/>
          <p:nvPr/>
        </p:nvSpPr>
        <p:spPr>
          <a:xfrm>
            <a:off x="-2" y="5902489"/>
            <a:ext cx="9144000" cy="784800"/>
          </a:xfrm>
          <a:prstGeom prst="rect">
            <a:avLst/>
          </a:prstGeom>
          <a:noFill/>
          <a:ln>
            <a:noFill/>
          </a:ln>
        </p:spPr>
        <p:txBody>
          <a:bodyPr spcFirstLastPara="1" wrap="square" lIns="91425" tIns="45700" rIns="91425" bIns="45700" anchor="t" anchorCtr="0">
            <a:noAutofit/>
          </a:bodyPr>
          <a:lstStyle/>
          <a:p>
            <a:r>
              <a:rPr lang="en-US" sz="1400" dirty="0">
                <a:solidFill>
                  <a:schemeClr val="bg1"/>
                </a:solidFill>
              </a:rPr>
              <a:t>(1)SUNY College of Environmental Science and Forestry, Syracuse, NY, United States, (2)USDA Forest Service, Northern Research Station, Vallejo, CA, United States, (3)Case Western Reserve University, Department of Earth, Environmental, and Planetary Sciences, Cleveland, OH, United States, (4)USDA Forest Service, Northern Research Station, Durham, NH, United States, (5)USDA Forest Service, Northern Research Station, St. Paul, MN, United States </a:t>
            </a:r>
          </a:p>
          <a:p>
            <a:pPr marL="0" marR="0" lvl="0" indent="0" algn="ctr" rtl="0">
              <a:spcBef>
                <a:spcPts val="0"/>
              </a:spcBef>
              <a:spcAft>
                <a:spcPts val="0"/>
              </a:spcAft>
              <a:buNone/>
            </a:pPr>
            <a:endParaRPr sz="1400" b="0" i="0" u="none" strike="noStrike" cap="none" dirty="0">
              <a:solidFill>
                <a:schemeClr val="accent4"/>
              </a:solidFill>
              <a:latin typeface="Arial"/>
              <a:ea typeface="Arial"/>
              <a:cs typeface="Arial"/>
              <a:sym typeface="Arial"/>
            </a:endParaRPr>
          </a:p>
        </p:txBody>
      </p:sp>
      <p:sp>
        <p:nvSpPr>
          <p:cNvPr id="164" name="Google Shape;164;p25"/>
          <p:cNvSpPr txBox="1"/>
          <p:nvPr/>
        </p:nvSpPr>
        <p:spPr>
          <a:xfrm>
            <a:off x="1" y="4457501"/>
            <a:ext cx="9161313" cy="1015800"/>
          </a:xfrm>
          <a:prstGeom prst="rect">
            <a:avLst/>
          </a:prstGeom>
          <a:noFill/>
          <a:ln>
            <a:noFill/>
          </a:ln>
        </p:spPr>
        <p:txBody>
          <a:bodyPr spcFirstLastPara="1" wrap="square" lIns="91425" tIns="45700" rIns="91425" bIns="45700" anchor="t" anchorCtr="0">
            <a:noAutofit/>
          </a:bodyPr>
          <a:lstStyle/>
          <a:p>
            <a:pPr lvl="0" algn="ctr"/>
            <a:r>
              <a:rPr lang="en" sz="2800" b="0" i="0" u="none" strike="noStrike" cap="none" dirty="0" smtClean="0">
                <a:solidFill>
                  <a:schemeClr val="bg1"/>
                </a:solidFill>
                <a:ea typeface="Arial"/>
                <a:cs typeface="Arial"/>
                <a:sym typeface="Arial"/>
              </a:rPr>
              <a:t>Ruth Yanai</a:t>
            </a:r>
            <a:r>
              <a:rPr lang="en" sz="2800" b="0" i="0" u="none" strike="noStrike" cap="none" baseline="30000" dirty="0" smtClean="0">
                <a:solidFill>
                  <a:schemeClr val="bg1"/>
                </a:solidFill>
                <a:ea typeface="Arial"/>
                <a:cs typeface="Arial"/>
                <a:sym typeface="Arial"/>
              </a:rPr>
              <a:t>1</a:t>
            </a:r>
            <a:r>
              <a:rPr lang="en" sz="2800" b="0" i="0" u="none" strike="noStrike" cap="none" dirty="0" smtClean="0">
                <a:solidFill>
                  <a:schemeClr val="bg1"/>
                </a:solidFill>
                <a:ea typeface="Arial"/>
                <a:cs typeface="Arial"/>
                <a:sym typeface="Arial"/>
              </a:rPr>
              <a:t>, </a:t>
            </a:r>
            <a:r>
              <a:rPr lang="en" sz="2800" dirty="0" smtClean="0">
                <a:solidFill>
                  <a:schemeClr val="bg1"/>
                </a:solidFill>
              </a:rPr>
              <a:t>John Campbell</a:t>
            </a:r>
            <a:r>
              <a:rPr lang="en" sz="2800" baseline="30000" dirty="0" smtClean="0">
                <a:solidFill>
                  <a:schemeClr val="bg1"/>
                </a:solidFill>
              </a:rPr>
              <a:t>2</a:t>
            </a:r>
            <a:r>
              <a:rPr lang="en" sz="2800" dirty="0" smtClean="0">
                <a:solidFill>
                  <a:schemeClr val="bg1"/>
                </a:solidFill>
              </a:rPr>
              <a:t>, Gretchen Dillon</a:t>
            </a:r>
            <a:r>
              <a:rPr lang="en" sz="2800" baseline="30000" dirty="0">
                <a:solidFill>
                  <a:schemeClr val="bg1"/>
                </a:solidFill>
                <a:ea typeface="Arial"/>
                <a:cs typeface="Arial"/>
                <a:sym typeface="Arial"/>
              </a:rPr>
              <a:t>1</a:t>
            </a:r>
            <a:r>
              <a:rPr lang="en" sz="2800" dirty="0" smtClean="0">
                <a:solidFill>
                  <a:schemeClr val="bg1"/>
                </a:solidFill>
              </a:rPr>
              <a:t>, </a:t>
            </a:r>
            <a:r>
              <a:rPr lang="en" sz="2800" dirty="0" smtClean="0">
                <a:solidFill>
                  <a:schemeClr val="bg1"/>
                </a:solidFill>
                <a:ea typeface="Arial"/>
                <a:cs typeface="Arial"/>
                <a:sym typeface="Arial"/>
              </a:rPr>
              <a:t>Alexander Young</a:t>
            </a:r>
            <a:r>
              <a:rPr lang="en" sz="2800" baseline="30000" dirty="0">
                <a:solidFill>
                  <a:schemeClr val="bg1"/>
                </a:solidFill>
                <a:ea typeface="Arial"/>
                <a:cs typeface="Arial"/>
                <a:sym typeface="Arial"/>
              </a:rPr>
              <a:t>1</a:t>
            </a:r>
            <a:r>
              <a:rPr lang="en" sz="2800" dirty="0" smtClean="0">
                <a:solidFill>
                  <a:schemeClr val="bg1"/>
                </a:solidFill>
                <a:ea typeface="Arial"/>
                <a:cs typeface="Arial"/>
                <a:sym typeface="Arial"/>
              </a:rPr>
              <a:t>, </a:t>
            </a:r>
            <a:r>
              <a:rPr lang="en" sz="2800" dirty="0" smtClean="0">
                <a:solidFill>
                  <a:schemeClr val="bg1"/>
                </a:solidFill>
              </a:rPr>
              <a:t>Mark Green</a:t>
            </a:r>
            <a:r>
              <a:rPr lang="en" sz="2800" baseline="30000" dirty="0" smtClean="0">
                <a:solidFill>
                  <a:schemeClr val="bg1"/>
                </a:solidFill>
                <a:ea typeface="Arial"/>
                <a:cs typeface="Arial"/>
                <a:sym typeface="Arial"/>
              </a:rPr>
              <a:t>3</a:t>
            </a:r>
            <a:r>
              <a:rPr lang="en" sz="2800" b="0" i="0" u="none" strike="noStrike" cap="none" dirty="0" smtClean="0">
                <a:solidFill>
                  <a:schemeClr val="bg1"/>
                </a:solidFill>
                <a:ea typeface="Arial"/>
                <a:cs typeface="Arial"/>
                <a:sym typeface="Arial"/>
              </a:rPr>
              <a:t>, Charles Barnett</a:t>
            </a:r>
            <a:r>
              <a:rPr lang="en" sz="2800" baseline="30000" dirty="0" smtClean="0">
                <a:solidFill>
                  <a:schemeClr val="bg1"/>
                </a:solidFill>
                <a:ea typeface="Arial"/>
                <a:cs typeface="Arial"/>
                <a:sym typeface="Arial"/>
              </a:rPr>
              <a:t>4</a:t>
            </a:r>
            <a:r>
              <a:rPr lang="en" sz="2800" b="0" i="0" u="none" strike="noStrike" cap="none" dirty="0" smtClean="0">
                <a:solidFill>
                  <a:schemeClr val="bg1"/>
                </a:solidFill>
                <a:ea typeface="Arial"/>
                <a:cs typeface="Arial"/>
                <a:sym typeface="Arial"/>
              </a:rPr>
              <a:t>, </a:t>
            </a:r>
            <a:r>
              <a:rPr lang="en" sz="2800" dirty="0" smtClean="0">
                <a:solidFill>
                  <a:schemeClr val="bg1"/>
                </a:solidFill>
              </a:rPr>
              <a:t>Grant Domke</a:t>
            </a:r>
            <a:r>
              <a:rPr lang="en" sz="2800" baseline="30000" dirty="0" smtClean="0">
                <a:solidFill>
                  <a:schemeClr val="bg1"/>
                </a:solidFill>
                <a:ea typeface="Arial"/>
                <a:cs typeface="Arial"/>
                <a:sym typeface="Arial"/>
              </a:rPr>
              <a:t>5</a:t>
            </a:r>
            <a:r>
              <a:rPr lang="en" sz="2800" dirty="0" smtClean="0">
                <a:solidFill>
                  <a:schemeClr val="bg1"/>
                </a:solidFill>
              </a:rPr>
              <a:t>, </a:t>
            </a:r>
            <a:r>
              <a:rPr lang="en" sz="2800" b="0" i="0" u="none" strike="noStrike" cap="none" dirty="0" smtClean="0">
                <a:solidFill>
                  <a:schemeClr val="bg1"/>
                </a:solidFill>
                <a:ea typeface="Arial"/>
                <a:cs typeface="Arial"/>
                <a:sym typeface="Arial"/>
              </a:rPr>
              <a:t>and </a:t>
            </a:r>
            <a:r>
              <a:rPr lang="en" sz="2800" dirty="0" smtClean="0">
                <a:solidFill>
                  <a:schemeClr val="bg1"/>
                </a:solidFill>
              </a:rPr>
              <a:t>Christopher Woodall</a:t>
            </a:r>
            <a:r>
              <a:rPr lang="en" sz="2800" baseline="30000" dirty="0" smtClean="0">
                <a:solidFill>
                  <a:schemeClr val="bg1"/>
                </a:solidFill>
                <a:cs typeface="Arial"/>
                <a:sym typeface="Arial"/>
              </a:rPr>
              <a:t>4</a:t>
            </a:r>
            <a:endParaRPr sz="2800" b="0" i="0" u="none" strike="noStrike" cap="none" dirty="0">
              <a:solidFill>
                <a:schemeClr val="bg1"/>
              </a:solidFill>
              <a:ea typeface="Arial"/>
              <a:cs typeface="Arial"/>
              <a:sym typeface="Arial"/>
            </a:endParaRPr>
          </a:p>
        </p:txBody>
      </p:sp>
    </p:spTree>
    <p:extLst>
      <p:ext uri="{BB962C8B-B14F-4D97-AF65-F5344CB8AC3E}">
        <p14:creationId xmlns:p14="http://schemas.microsoft.com/office/powerpoint/2010/main" val="417554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464FE1-A2E7-9C4B-98A3-C560B0520749}"/>
              </a:ext>
            </a:extLst>
          </p:cNvPr>
          <p:cNvSpPr txBox="1">
            <a:spLocks/>
          </p:cNvSpPr>
          <p:nvPr/>
        </p:nvSpPr>
        <p:spPr>
          <a:xfrm>
            <a:off x="0" y="200500"/>
            <a:ext cx="9144000" cy="371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75000"/>
                  </a:schemeClr>
                </a:solidFill>
              </a:rPr>
              <a:t>FIA Remeasurement Error: Ordinal Variables</a:t>
            </a:r>
          </a:p>
        </p:txBody>
      </p:sp>
      <p:sp>
        <p:nvSpPr>
          <p:cNvPr id="7" name="Subtitle 2">
            <a:extLst>
              <a:ext uri="{FF2B5EF4-FFF2-40B4-BE49-F238E27FC236}">
                <a16:creationId xmlns:a16="http://schemas.microsoft.com/office/drawing/2014/main" id="{E786A111-6BD3-534B-91E3-DDFFFE7CB8CF}"/>
              </a:ext>
            </a:extLst>
          </p:cNvPr>
          <p:cNvSpPr txBox="1">
            <a:spLocks/>
          </p:cNvSpPr>
          <p:nvPr/>
        </p:nvSpPr>
        <p:spPr>
          <a:xfrm>
            <a:off x="907900" y="5405438"/>
            <a:ext cx="76454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6">
                    <a:lumMod val="75000"/>
                  </a:schemeClr>
                </a:solidFill>
              </a:rPr>
              <a:t>For ordinal variables, the error is described by the number of classes by which the field crew and the QC crew disagreed.</a:t>
            </a:r>
          </a:p>
        </p:txBody>
      </p:sp>
      <p:pic>
        <p:nvPicPr>
          <p:cNvPr id="8" name="Picture 7">
            <a:extLst>
              <a:ext uri="{FF2B5EF4-FFF2-40B4-BE49-F238E27FC236}">
                <a16:creationId xmlns:a16="http://schemas.microsoft.com/office/drawing/2014/main" id="{9793A164-8D80-B949-9CCD-92BFB461DA19}"/>
              </a:ext>
            </a:extLst>
          </p:cNvPr>
          <p:cNvPicPr>
            <a:picLocks noChangeAspect="1"/>
          </p:cNvPicPr>
          <p:nvPr/>
        </p:nvPicPr>
        <p:blipFill rotWithShape="1">
          <a:blip r:embed="rId2"/>
          <a:srcRect l="18816" t="11556" r="20464" b="53600"/>
          <a:stretch/>
        </p:blipFill>
        <p:spPr>
          <a:xfrm>
            <a:off x="85345" y="1255776"/>
            <a:ext cx="8825640" cy="3913632"/>
          </a:xfrm>
          <a:prstGeom prst="rect">
            <a:avLst/>
          </a:prstGeom>
        </p:spPr>
      </p:pic>
    </p:spTree>
    <p:extLst>
      <p:ext uri="{BB962C8B-B14F-4D97-AF65-F5344CB8AC3E}">
        <p14:creationId xmlns:p14="http://schemas.microsoft.com/office/powerpoint/2010/main" val="372503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464FE1-A2E7-9C4B-98A3-C560B0520749}"/>
              </a:ext>
            </a:extLst>
          </p:cNvPr>
          <p:cNvSpPr txBox="1">
            <a:spLocks/>
          </p:cNvSpPr>
          <p:nvPr/>
        </p:nvSpPr>
        <p:spPr>
          <a:xfrm>
            <a:off x="0" y="200500"/>
            <a:ext cx="9144000" cy="371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75000"/>
                  </a:schemeClr>
                </a:solidFill>
              </a:rPr>
              <a:t>FIA Remeasurement Error: Categorical Variables</a:t>
            </a:r>
          </a:p>
        </p:txBody>
      </p:sp>
      <p:pic>
        <p:nvPicPr>
          <p:cNvPr id="7" name="Picture 6">
            <a:extLst>
              <a:ext uri="{FF2B5EF4-FFF2-40B4-BE49-F238E27FC236}">
                <a16:creationId xmlns:a16="http://schemas.microsoft.com/office/drawing/2014/main" id="{38CA5BA3-A8DE-9D46-8D1F-5E078034C8CB}"/>
              </a:ext>
            </a:extLst>
          </p:cNvPr>
          <p:cNvPicPr>
            <a:picLocks noChangeAspect="1"/>
          </p:cNvPicPr>
          <p:nvPr/>
        </p:nvPicPr>
        <p:blipFill rotWithShape="1">
          <a:blip r:embed="rId2"/>
          <a:srcRect l="15084" t="11111" r="14969" b="30074"/>
          <a:stretch/>
        </p:blipFill>
        <p:spPr>
          <a:xfrm>
            <a:off x="-90390" y="883920"/>
            <a:ext cx="9382006" cy="6096000"/>
          </a:xfrm>
          <a:prstGeom prst="rect">
            <a:avLst/>
          </a:prstGeom>
        </p:spPr>
      </p:pic>
    </p:spTree>
    <p:extLst>
      <p:ext uri="{BB962C8B-B14F-4D97-AF65-F5344CB8AC3E}">
        <p14:creationId xmlns:p14="http://schemas.microsoft.com/office/powerpoint/2010/main" val="322915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464FE1-A2E7-9C4B-98A3-C560B0520749}"/>
              </a:ext>
            </a:extLst>
          </p:cNvPr>
          <p:cNvSpPr txBox="1">
            <a:spLocks/>
          </p:cNvSpPr>
          <p:nvPr/>
        </p:nvSpPr>
        <p:spPr>
          <a:xfrm>
            <a:off x="0" y="200500"/>
            <a:ext cx="9144000" cy="371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75000"/>
                  </a:schemeClr>
                </a:solidFill>
              </a:rPr>
              <a:t>FIA Remeasurement Error: Categorical Variables</a:t>
            </a:r>
          </a:p>
        </p:txBody>
      </p:sp>
      <p:pic>
        <p:nvPicPr>
          <p:cNvPr id="3" name="Picture 2">
            <a:extLst>
              <a:ext uri="{FF2B5EF4-FFF2-40B4-BE49-F238E27FC236}">
                <a16:creationId xmlns:a16="http://schemas.microsoft.com/office/drawing/2014/main" id="{7F7A88AB-976D-F44E-84F7-F70473E17CA8}"/>
              </a:ext>
            </a:extLst>
          </p:cNvPr>
          <p:cNvPicPr>
            <a:picLocks noChangeAspect="1"/>
          </p:cNvPicPr>
          <p:nvPr/>
        </p:nvPicPr>
        <p:blipFill rotWithShape="1">
          <a:blip r:embed="rId2"/>
          <a:srcRect l="17517" t="12889" r="17230" b="33148"/>
          <a:stretch/>
        </p:blipFill>
        <p:spPr>
          <a:xfrm>
            <a:off x="233962" y="1066800"/>
            <a:ext cx="8764307" cy="5600700"/>
          </a:xfrm>
          <a:prstGeom prst="rect">
            <a:avLst/>
          </a:prstGeom>
        </p:spPr>
      </p:pic>
    </p:spTree>
    <p:extLst>
      <p:ext uri="{BB962C8B-B14F-4D97-AF65-F5344CB8AC3E}">
        <p14:creationId xmlns:p14="http://schemas.microsoft.com/office/powerpoint/2010/main" val="325411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585C90-FD42-0447-9F0E-A8E78AD54680}"/>
              </a:ext>
            </a:extLst>
          </p:cNvPr>
          <p:cNvPicPr>
            <a:picLocks noChangeAspect="1"/>
          </p:cNvPicPr>
          <p:nvPr/>
        </p:nvPicPr>
        <p:blipFill>
          <a:blip r:embed="rId2"/>
          <a:stretch>
            <a:fillRect/>
          </a:stretch>
        </p:blipFill>
        <p:spPr>
          <a:xfrm>
            <a:off x="0" y="1286442"/>
            <a:ext cx="9144000" cy="5484338"/>
          </a:xfrm>
          <a:prstGeom prst="rect">
            <a:avLst/>
          </a:prstGeom>
        </p:spPr>
      </p:pic>
      <p:sp>
        <p:nvSpPr>
          <p:cNvPr id="8" name="Google Shape;219;p31">
            <a:extLst>
              <a:ext uri="{FF2B5EF4-FFF2-40B4-BE49-F238E27FC236}">
                <a16:creationId xmlns:a16="http://schemas.microsoft.com/office/drawing/2014/main" id="{3CE53F74-3409-7A48-9D6F-9674CDBA36EC}"/>
              </a:ext>
            </a:extLst>
          </p:cNvPr>
          <p:cNvSpPr txBox="1"/>
          <p:nvPr/>
        </p:nvSpPr>
        <p:spPr>
          <a:xfrm>
            <a:off x="152400" y="429161"/>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dirty="0">
                <a:solidFill>
                  <a:schemeClr val="dk2"/>
                </a:solidFill>
                <a:latin typeface="Arial"/>
                <a:ea typeface="Arial"/>
                <a:cs typeface="Arial"/>
                <a:sym typeface="Arial"/>
              </a:rPr>
              <a:t>Tree species identification</a:t>
            </a:r>
            <a:endParaRPr sz="40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196992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p:nvPr/>
        </p:nvSpPr>
        <p:spPr>
          <a:xfrm>
            <a:off x="914400" y="1390649"/>
            <a:ext cx="7315200" cy="5076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9" name="Google Shape;219;p31"/>
          <p:cNvSpPr txBox="1"/>
          <p:nvPr/>
        </p:nvSpPr>
        <p:spPr>
          <a:xfrm>
            <a:off x="152400" y="429161"/>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dirty="0">
                <a:solidFill>
                  <a:schemeClr val="dk2"/>
                </a:solidFill>
                <a:latin typeface="Arial"/>
                <a:ea typeface="Arial"/>
                <a:cs typeface="Arial"/>
                <a:sym typeface="Arial"/>
              </a:rPr>
              <a:t>Tree species identification</a:t>
            </a:r>
            <a:endParaRPr sz="4000" dirty="0">
              <a:solidFill>
                <a:schemeClr val="dk2"/>
              </a:solidFill>
              <a:latin typeface="Arial"/>
              <a:ea typeface="Arial"/>
              <a:cs typeface="Arial"/>
              <a:sym typeface="Aria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6066"/>
          <a:stretch/>
        </p:blipFill>
        <p:spPr>
          <a:xfrm>
            <a:off x="1435967" y="1600778"/>
            <a:ext cx="6384058" cy="4552220"/>
          </a:xfrm>
          <a:prstGeom prst="rect">
            <a:avLst/>
          </a:prstGeom>
        </p:spPr>
      </p:pic>
      <p:grpSp>
        <p:nvGrpSpPr>
          <p:cNvPr id="20" name="Group 19"/>
          <p:cNvGrpSpPr/>
          <p:nvPr/>
        </p:nvGrpSpPr>
        <p:grpSpPr>
          <a:xfrm>
            <a:off x="2457450" y="4791075"/>
            <a:ext cx="4108861" cy="523220"/>
            <a:chOff x="2457450" y="4791075"/>
            <a:chExt cx="4108861" cy="523220"/>
          </a:xfrm>
        </p:grpSpPr>
        <p:sp>
          <p:nvSpPr>
            <p:cNvPr id="4" name="TextBox 3"/>
            <p:cNvSpPr txBox="1"/>
            <p:nvPr/>
          </p:nvSpPr>
          <p:spPr>
            <a:xfrm>
              <a:off x="3069841" y="4791075"/>
              <a:ext cx="3496470" cy="523220"/>
            </a:xfrm>
            <a:prstGeom prst="rect">
              <a:avLst/>
            </a:prstGeom>
            <a:noFill/>
          </p:spPr>
          <p:txBody>
            <a:bodyPr wrap="none" rtlCol="0">
              <a:spAutoFit/>
            </a:bodyPr>
            <a:lstStyle/>
            <a:p>
              <a:r>
                <a:rPr lang="en-US" dirty="0" err="1">
                  <a:solidFill>
                    <a:srgbClr val="0000FF"/>
                  </a:solidFill>
                </a:rPr>
                <a:t>Celtis</a:t>
              </a:r>
              <a:r>
                <a:rPr lang="en-US" dirty="0">
                  <a:solidFill>
                    <a:srgbClr val="0000FF"/>
                  </a:solidFill>
                </a:rPr>
                <a:t> </a:t>
              </a:r>
              <a:r>
                <a:rPr lang="en-US" dirty="0" err="1">
                  <a:solidFill>
                    <a:srgbClr val="0000FF"/>
                  </a:solidFill>
                </a:rPr>
                <a:t>laevigata</a:t>
              </a:r>
              <a:r>
                <a:rPr lang="en-US" dirty="0">
                  <a:solidFill>
                    <a:srgbClr val="0000FF"/>
                  </a:solidFill>
                </a:rPr>
                <a:t> (sugarberry; 17 trees) vs. </a:t>
              </a:r>
            </a:p>
            <a:p>
              <a:r>
                <a:rPr lang="en-US" dirty="0" err="1">
                  <a:solidFill>
                    <a:srgbClr val="0000FF"/>
                  </a:solidFill>
                </a:rPr>
                <a:t>Celtis</a:t>
              </a:r>
              <a:r>
                <a:rPr lang="en-US" dirty="0">
                  <a:solidFill>
                    <a:srgbClr val="0000FF"/>
                  </a:solidFill>
                </a:rPr>
                <a:t> </a:t>
              </a:r>
              <a:r>
                <a:rPr lang="en-US" dirty="0" err="1">
                  <a:solidFill>
                    <a:srgbClr val="0000FF"/>
                  </a:solidFill>
                </a:rPr>
                <a:t>occidentalis</a:t>
              </a:r>
              <a:r>
                <a:rPr lang="en-US" dirty="0">
                  <a:solidFill>
                    <a:srgbClr val="0000FF"/>
                  </a:solidFill>
                </a:rPr>
                <a:t> (hackberry; 400 trees) </a:t>
              </a:r>
            </a:p>
          </p:txBody>
        </p:sp>
        <p:cxnSp>
          <p:nvCxnSpPr>
            <p:cNvPr id="7" name="Straight Arrow Connector 6"/>
            <p:cNvCxnSpPr/>
            <p:nvPr/>
          </p:nvCxnSpPr>
          <p:spPr>
            <a:xfrm flipH="1">
              <a:off x="2457450" y="4929574"/>
              <a:ext cx="647700" cy="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438400" y="3974309"/>
            <a:ext cx="4429577" cy="778666"/>
            <a:chOff x="2438400" y="3974309"/>
            <a:chExt cx="4429577" cy="778666"/>
          </a:xfrm>
        </p:grpSpPr>
        <p:sp>
          <p:nvSpPr>
            <p:cNvPr id="11" name="TextBox 10"/>
            <p:cNvSpPr txBox="1"/>
            <p:nvPr/>
          </p:nvSpPr>
          <p:spPr>
            <a:xfrm>
              <a:off x="3203191" y="3974309"/>
              <a:ext cx="3664786" cy="307777"/>
            </a:xfrm>
            <a:prstGeom prst="rect">
              <a:avLst/>
            </a:prstGeom>
            <a:noFill/>
          </p:spPr>
          <p:txBody>
            <a:bodyPr wrap="none" rtlCol="0">
              <a:spAutoFit/>
            </a:bodyPr>
            <a:lstStyle/>
            <a:p>
              <a:r>
                <a:rPr lang="en-US" dirty="0" err="1">
                  <a:solidFill>
                    <a:srgbClr val="0000FF"/>
                  </a:solidFill>
                </a:rPr>
                <a:t>Quercus</a:t>
              </a:r>
              <a:r>
                <a:rPr lang="en-US" dirty="0">
                  <a:solidFill>
                    <a:srgbClr val="0000FF"/>
                  </a:solidFill>
                </a:rPr>
                <a:t> </a:t>
              </a:r>
              <a:r>
                <a:rPr lang="en-US" dirty="0" err="1">
                  <a:solidFill>
                    <a:srgbClr val="0000FF"/>
                  </a:solidFill>
                </a:rPr>
                <a:t>shumardii</a:t>
              </a:r>
              <a:r>
                <a:rPr lang="en-US" dirty="0">
                  <a:solidFill>
                    <a:srgbClr val="0000FF"/>
                  </a:solidFill>
                </a:rPr>
                <a:t> (</a:t>
              </a:r>
              <a:r>
                <a:rPr lang="en-US" dirty="0" err="1">
                  <a:solidFill>
                    <a:srgbClr val="0000FF"/>
                  </a:solidFill>
                </a:rPr>
                <a:t>Shumard</a:t>
              </a:r>
              <a:r>
                <a:rPr lang="en-US" dirty="0">
                  <a:solidFill>
                    <a:srgbClr val="0000FF"/>
                  </a:solidFill>
                </a:rPr>
                <a:t> oak; 28 trees)</a:t>
              </a:r>
            </a:p>
          </p:txBody>
        </p:sp>
        <p:cxnSp>
          <p:nvCxnSpPr>
            <p:cNvPr id="12" name="Straight Arrow Connector 11"/>
            <p:cNvCxnSpPr/>
            <p:nvPr/>
          </p:nvCxnSpPr>
          <p:spPr>
            <a:xfrm flipH="1">
              <a:off x="2466975" y="4141383"/>
              <a:ext cx="771525" cy="182967"/>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03191" y="4309524"/>
              <a:ext cx="3504486" cy="307777"/>
            </a:xfrm>
            <a:prstGeom prst="rect">
              <a:avLst/>
            </a:prstGeom>
            <a:noFill/>
          </p:spPr>
          <p:txBody>
            <a:bodyPr wrap="none" rtlCol="0">
              <a:spAutoFit/>
            </a:bodyPr>
            <a:lstStyle/>
            <a:p>
              <a:r>
                <a:rPr lang="en-US" dirty="0" err="1">
                  <a:solidFill>
                    <a:srgbClr val="0000FF"/>
                  </a:solidFill>
                </a:rPr>
                <a:t>Quercus</a:t>
              </a:r>
              <a:r>
                <a:rPr lang="en-US" dirty="0">
                  <a:solidFill>
                    <a:srgbClr val="0000FF"/>
                  </a:solidFill>
                </a:rPr>
                <a:t> pagoda (</a:t>
              </a:r>
              <a:r>
                <a:rPr lang="en-US" dirty="0" err="1">
                  <a:solidFill>
                    <a:srgbClr val="0000FF"/>
                  </a:solidFill>
                </a:rPr>
                <a:t>cherrybark</a:t>
              </a:r>
              <a:r>
                <a:rPr lang="en-US" dirty="0">
                  <a:solidFill>
                    <a:srgbClr val="0000FF"/>
                  </a:solidFill>
                </a:rPr>
                <a:t> oak; 3 trees)</a:t>
              </a:r>
            </a:p>
          </p:txBody>
        </p:sp>
        <p:cxnSp>
          <p:nvCxnSpPr>
            <p:cNvPr id="14" name="Straight Arrow Connector 13"/>
            <p:cNvCxnSpPr/>
            <p:nvPr/>
          </p:nvCxnSpPr>
          <p:spPr>
            <a:xfrm flipH="1">
              <a:off x="2438400" y="4476598"/>
              <a:ext cx="800100" cy="276377"/>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212860" y="2046459"/>
            <a:ext cx="3076483" cy="937389"/>
            <a:chOff x="4212860" y="2046459"/>
            <a:chExt cx="3076483" cy="937389"/>
          </a:xfrm>
        </p:grpSpPr>
        <p:cxnSp>
          <p:nvCxnSpPr>
            <p:cNvPr id="17" name="Straight Arrow Connector 16"/>
            <p:cNvCxnSpPr/>
            <p:nvPr/>
          </p:nvCxnSpPr>
          <p:spPr>
            <a:xfrm flipV="1">
              <a:off x="6838950" y="2046459"/>
              <a:ext cx="212700" cy="609727"/>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2860" y="2676071"/>
              <a:ext cx="3076483" cy="307777"/>
            </a:xfrm>
            <a:prstGeom prst="rect">
              <a:avLst/>
            </a:prstGeom>
            <a:noFill/>
          </p:spPr>
          <p:txBody>
            <a:bodyPr wrap="none" rtlCol="0">
              <a:spAutoFit/>
            </a:bodyPr>
            <a:lstStyle/>
            <a:p>
              <a:r>
                <a:rPr lang="en-US" dirty="0">
                  <a:solidFill>
                    <a:srgbClr val="0000FF"/>
                  </a:solidFill>
                </a:rPr>
                <a:t>Acer rubrum (red maple; 4736 trees)</a:t>
              </a:r>
            </a:p>
          </p:txBody>
        </p:sp>
      </p:grpSp>
    </p:spTree>
    <p:extLst>
      <p:ext uri="{BB962C8B-B14F-4D97-AF65-F5344CB8AC3E}">
        <p14:creationId xmlns:p14="http://schemas.microsoft.com/office/powerpoint/2010/main" val="6679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464FE1-A2E7-9C4B-98A3-C560B0520749}"/>
              </a:ext>
            </a:extLst>
          </p:cNvPr>
          <p:cNvSpPr txBox="1">
            <a:spLocks/>
          </p:cNvSpPr>
          <p:nvPr/>
        </p:nvSpPr>
        <p:spPr>
          <a:xfrm>
            <a:off x="0" y="200500"/>
            <a:ext cx="9144000" cy="371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75000"/>
                  </a:schemeClr>
                </a:solidFill>
              </a:rPr>
              <a:t>FIA Remeasurement Error: Continuous Variables</a:t>
            </a:r>
          </a:p>
        </p:txBody>
      </p:sp>
      <p:pic>
        <p:nvPicPr>
          <p:cNvPr id="3" name="Picture 2">
            <a:extLst>
              <a:ext uri="{FF2B5EF4-FFF2-40B4-BE49-F238E27FC236}">
                <a16:creationId xmlns:a16="http://schemas.microsoft.com/office/drawing/2014/main" id="{5739320A-F94B-554C-ADA3-67CE2B197B02}"/>
              </a:ext>
            </a:extLst>
          </p:cNvPr>
          <p:cNvPicPr>
            <a:picLocks noChangeAspect="1"/>
          </p:cNvPicPr>
          <p:nvPr/>
        </p:nvPicPr>
        <p:blipFill rotWithShape="1">
          <a:blip r:embed="rId3"/>
          <a:srcRect l="5522" t="8336" r="4754" b="44000"/>
          <a:stretch/>
        </p:blipFill>
        <p:spPr>
          <a:xfrm>
            <a:off x="206696" y="785016"/>
            <a:ext cx="8937304" cy="6144104"/>
          </a:xfrm>
          <a:prstGeom prst="rect">
            <a:avLst/>
          </a:prstGeom>
        </p:spPr>
      </p:pic>
    </p:spTree>
    <p:extLst>
      <p:ext uri="{BB962C8B-B14F-4D97-AF65-F5344CB8AC3E}">
        <p14:creationId xmlns:p14="http://schemas.microsoft.com/office/powerpoint/2010/main" val="377098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Rectangle 1"/>
          <p:cNvSpPr/>
          <p:nvPr/>
        </p:nvSpPr>
        <p:spPr>
          <a:xfrm>
            <a:off x="219075" y="1124158"/>
            <a:ext cx="8686800" cy="552429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79;p39"/>
          <p:cNvSpPr txBox="1"/>
          <p:nvPr/>
        </p:nvSpPr>
        <p:spPr>
          <a:xfrm>
            <a:off x="152400" y="284158"/>
            <a:ext cx="8839200" cy="84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dirty="0">
                <a:solidFill>
                  <a:schemeClr val="dk2"/>
                </a:solidFill>
              </a:rPr>
              <a:t>Uncertainty in Aboveground Carbon</a:t>
            </a:r>
            <a:endParaRPr sz="4000" dirty="0">
              <a:solidFill>
                <a:schemeClr val="dk2"/>
              </a:solidFill>
              <a:latin typeface="Arial"/>
              <a:ea typeface="Arial"/>
              <a:cs typeface="Arial"/>
              <a:sym typeface="Aria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313" y="2155374"/>
            <a:ext cx="8403224" cy="4136571"/>
          </a:xfrm>
          <a:prstGeom prst="rect">
            <a:avLst/>
          </a:prstGeom>
        </p:spPr>
      </p:pic>
      <p:sp>
        <p:nvSpPr>
          <p:cNvPr id="9" name="TextBox 8"/>
          <p:cNvSpPr txBox="1"/>
          <p:nvPr/>
        </p:nvSpPr>
        <p:spPr>
          <a:xfrm>
            <a:off x="4101273" y="1451131"/>
            <a:ext cx="3961341" cy="1000274"/>
          </a:xfrm>
          <a:prstGeom prst="rect">
            <a:avLst/>
          </a:prstGeom>
          <a:noFill/>
        </p:spPr>
        <p:txBody>
          <a:bodyPr wrap="none" rtlCol="0">
            <a:spAutoFit/>
          </a:bodyPr>
          <a:lstStyle/>
          <a:p>
            <a:pPr marL="342900" indent="-166688">
              <a:spcAft>
                <a:spcPts val="300"/>
              </a:spcAft>
              <a:buFont typeface="Arial" panose="020B0604020202020204" pitchFamily="34" charset="0"/>
              <a:buChar char="•"/>
            </a:pPr>
            <a:r>
              <a:rPr lang="en-US" sz="1800" dirty="0">
                <a:latin typeface="Century Gothic" panose="020B0502020202020204" pitchFamily="34" charset="0"/>
              </a:rPr>
              <a:t>Live trees &gt; 2.5 cm</a:t>
            </a:r>
          </a:p>
          <a:p>
            <a:pPr marL="342900" indent="-166688">
              <a:spcAft>
                <a:spcPts val="300"/>
              </a:spcAft>
              <a:buFont typeface="Arial" panose="020B0604020202020204" pitchFamily="34" charset="0"/>
              <a:buChar char="•"/>
            </a:pPr>
            <a:r>
              <a:rPr lang="en-US" sz="1800" dirty="0">
                <a:latin typeface="Century Gothic" panose="020B0502020202020204" pitchFamily="34" charset="0"/>
              </a:rPr>
              <a:t>Dead trees ≥ 12.7 cm</a:t>
            </a:r>
          </a:p>
          <a:p>
            <a:pPr marL="342900" indent="-166688">
              <a:spcAft>
                <a:spcPts val="300"/>
              </a:spcAft>
              <a:buFont typeface="Arial" panose="020B0604020202020204" pitchFamily="34" charset="0"/>
              <a:buChar char="•"/>
            </a:pPr>
            <a:r>
              <a:rPr lang="en-US" sz="1800" dirty="0">
                <a:latin typeface="Century Gothic" panose="020B0502020202020204" pitchFamily="34" charset="0"/>
              </a:rPr>
              <a:t>All tops/limbs (no foliage/bark)</a:t>
            </a:r>
          </a:p>
        </p:txBody>
      </p:sp>
    </p:spTree>
    <p:extLst>
      <p:ext uri="{BB962C8B-B14F-4D97-AF65-F5344CB8AC3E}">
        <p14:creationId xmlns:p14="http://schemas.microsoft.com/office/powerpoint/2010/main" val="343591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p:nvPr/>
        </p:nvSpPr>
        <p:spPr>
          <a:xfrm>
            <a:off x="304800" y="993422"/>
            <a:ext cx="8458200" cy="558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9" name="Google Shape;389;p52"/>
          <p:cNvSpPr txBox="1"/>
          <p:nvPr/>
        </p:nvSpPr>
        <p:spPr>
          <a:xfrm>
            <a:off x="152400" y="135647"/>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b="1" dirty="0">
                <a:solidFill>
                  <a:schemeClr val="dk2"/>
                </a:solidFill>
                <a:latin typeface="Arial"/>
                <a:ea typeface="Arial"/>
                <a:cs typeface="Arial"/>
                <a:sym typeface="Arial"/>
              </a:rPr>
              <a:t>Conclusions</a:t>
            </a:r>
            <a:endParaRPr sz="4000" b="1" dirty="0">
              <a:solidFill>
                <a:schemeClr val="dk2"/>
              </a:solidFill>
              <a:latin typeface="Arial"/>
              <a:ea typeface="Arial"/>
              <a:cs typeface="Arial"/>
              <a:sym typeface="Arial"/>
            </a:endParaRPr>
          </a:p>
        </p:txBody>
      </p:sp>
      <p:pic>
        <p:nvPicPr>
          <p:cNvPr id="391" name="Google Shape;391;p52" descr="http://www.cartoonsbyjosh.com/uncertainty_scr.jpg"/>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6059010" y="3302947"/>
            <a:ext cx="2584196" cy="2760391"/>
          </a:xfrm>
          <a:prstGeom prst="rect">
            <a:avLst/>
          </a:prstGeom>
          <a:noFill/>
          <a:ln>
            <a:noFill/>
          </a:ln>
        </p:spPr>
      </p:pic>
      <p:sp>
        <p:nvSpPr>
          <p:cNvPr id="7" name="Google Shape;280;p39"/>
          <p:cNvSpPr/>
          <p:nvPr/>
        </p:nvSpPr>
        <p:spPr>
          <a:xfrm>
            <a:off x="574099" y="1284108"/>
            <a:ext cx="7779679" cy="4679400"/>
          </a:xfrm>
          <a:prstGeom prst="rect">
            <a:avLst/>
          </a:prstGeom>
          <a:noFill/>
          <a:ln>
            <a:noFill/>
          </a:ln>
        </p:spPr>
        <p:txBody>
          <a:bodyPr spcFirstLastPara="1" wrap="square" lIns="91425" tIns="45700" rIns="91425" bIns="45700" anchor="t" anchorCtr="0">
            <a:noAutofit/>
          </a:bodyPr>
          <a:lstStyle/>
          <a:p>
            <a:pPr marL="457200" lvl="0" indent="-381000">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Uncertainty in tree diameter is small</a:t>
            </a:r>
          </a:p>
          <a:p>
            <a:pPr marL="457200" lvl="0" indent="-381000">
              <a:buClr>
                <a:schemeClr val="dk1"/>
              </a:buClr>
              <a:buSzPts val="2400"/>
              <a:buFont typeface="Century Gothic"/>
              <a:buChar char="●"/>
            </a:pPr>
            <a:endParaRPr sz="2400" dirty="0">
              <a:solidFill>
                <a:schemeClr val="dk1"/>
              </a:solidFill>
              <a:latin typeface="Century Gothic"/>
              <a:ea typeface="Century Gothic"/>
              <a:cs typeface="Century Gothic"/>
              <a:sym typeface="Century Gothic"/>
            </a:endParaRPr>
          </a:p>
          <a:p>
            <a:pPr marL="457200" lvl="0" indent="-381000">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Uncertainty in visual estimates of tree height were nearly as good as measured values</a:t>
            </a:r>
          </a:p>
          <a:p>
            <a:pPr marL="76200" lvl="0">
              <a:buClr>
                <a:schemeClr val="dk1"/>
              </a:buClr>
              <a:buSzPts val="2400"/>
            </a:pPr>
            <a:endParaRPr sz="2400" dirty="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endParaRPr sz="2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dirty="0">
              <a:solidFill>
                <a:schemeClr val="dk1"/>
              </a:solidFill>
              <a:latin typeface="Century Gothic"/>
              <a:ea typeface="Century Gothic"/>
              <a:cs typeface="Century Gothic"/>
              <a:sym typeface="Century Gothic"/>
            </a:endParaRPr>
          </a:p>
        </p:txBody>
      </p:sp>
      <p:sp>
        <p:nvSpPr>
          <p:cNvPr id="8" name="Google Shape;280;p39"/>
          <p:cNvSpPr/>
          <p:nvPr/>
        </p:nvSpPr>
        <p:spPr>
          <a:xfrm>
            <a:off x="568453" y="3235674"/>
            <a:ext cx="5081335" cy="4679400"/>
          </a:xfrm>
          <a:prstGeom prst="rect">
            <a:avLst/>
          </a:prstGeom>
          <a:noFill/>
          <a:ln>
            <a:noFill/>
          </a:ln>
        </p:spPr>
        <p:txBody>
          <a:bodyPr spcFirstLastPara="1" wrap="square" lIns="91425" tIns="45700" rIns="91425" bIns="45700" anchor="t" anchorCtr="0">
            <a:noAutofit/>
          </a:bodyPr>
          <a:lstStyle/>
          <a:p>
            <a:pPr marL="457200" lvl="0" indent="-381000">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FIA QC remeasurement is a rich source of information on uncertainty</a:t>
            </a:r>
          </a:p>
          <a:p>
            <a:pPr marL="457200" lvl="0" indent="-381000">
              <a:buClr>
                <a:schemeClr val="dk1"/>
              </a:buClr>
              <a:buSzPts val="2400"/>
              <a:buFont typeface="Century Gothic"/>
              <a:buChar char="●"/>
            </a:pPr>
            <a:endParaRPr sz="2400" dirty="0">
              <a:solidFill>
                <a:schemeClr val="dk1"/>
              </a:solidFill>
              <a:latin typeface="Century Gothic"/>
              <a:ea typeface="Century Gothic"/>
              <a:cs typeface="Century Gothic"/>
              <a:sym typeface="Century Gothic"/>
            </a:endParaRPr>
          </a:p>
          <a:p>
            <a:pPr marL="457200" lvl="0" indent="-381000">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Uncertainty can guide investments in improving monitoring schemes</a:t>
            </a:r>
          </a:p>
          <a:p>
            <a:pPr marL="76200" lvl="0">
              <a:buClr>
                <a:schemeClr val="dk1"/>
              </a:buClr>
              <a:buSzPts val="2400"/>
            </a:pPr>
            <a:endParaRPr sz="2400" dirty="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endParaRPr sz="2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9179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ChangeArrowheads="1"/>
          </p:cNvSpPr>
          <p:nvPr/>
        </p:nvSpPr>
        <p:spPr bwMode="auto">
          <a:xfrm>
            <a:off x="142875" y="1908175"/>
            <a:ext cx="40100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r"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Visit our website: </a:t>
            </a:r>
            <a:r>
              <a:rPr kumimoji="0" lang="en-US" altLang="x-none" sz="2000" b="0" i="0" u="none" strike="noStrike" kern="1200" cap="none" spc="0" normalizeH="0" baseline="0" noProof="0" dirty="0" err="1">
                <a:ln>
                  <a:noFill/>
                </a:ln>
                <a:solidFill>
                  <a:srgbClr val="FFFFFF"/>
                </a:solidFill>
                <a:effectLst/>
                <a:uLnTx/>
                <a:uFillTx/>
                <a:latin typeface="Calibri" charset="0"/>
                <a:ea typeface="ＭＳ Ｐゴシック" charset="-128"/>
                <a:cs typeface="+mn-cs"/>
              </a:rPr>
              <a:t>www.quantifyinguncertainty.org</a:t>
            </a:r>
            <a:endPar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Download papers and presentations</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Share sample code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Stay updated with QUEST News</a:t>
            </a:r>
          </a:p>
          <a:p>
            <a:pPr marL="457200" marR="0" lvl="1" indent="0" algn="l" defTabSz="914400" rtl="0" eaLnBrk="0" fontAlgn="base" latinLnBrk="0" hangingPunct="0">
              <a:lnSpc>
                <a:spcPct val="100000"/>
              </a:lnSpc>
              <a:spcBef>
                <a:spcPct val="0"/>
              </a:spcBef>
              <a:spcAft>
                <a:spcPct val="0"/>
              </a:spcAft>
              <a:buClrTx/>
              <a:buSzTx/>
              <a:buFont typeface="Arial" charset="0"/>
              <a:buChar char="•"/>
              <a:tabLst/>
              <a:defRPr/>
            </a:pPr>
            <a:endPar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Join our mailing list (</a:t>
            </a:r>
            <a:r>
              <a:rPr kumimoji="0" lang="en-US" altLang="x-none" sz="2000" b="0" i="0" u="none" strike="noStrike" kern="1200" cap="none" spc="0" normalizeH="0" baseline="0" noProof="0" dirty="0" err="1">
                <a:ln>
                  <a:noFill/>
                </a:ln>
                <a:solidFill>
                  <a:srgbClr val="FFFFFF"/>
                </a:solidFill>
                <a:effectLst/>
                <a:uLnTx/>
                <a:uFillTx/>
                <a:latin typeface="Calibri" charset="0"/>
                <a:ea typeface="ＭＳ Ｐゴシック" charset="-128"/>
                <a:cs typeface="+mn-cs"/>
              </a:rPr>
              <a:t>quantifyinguncertainty@gmail.com</a:t>
            </a: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a:t>
            </a:r>
          </a:p>
          <a:p>
            <a:pPr marL="0" marR="0" lvl="0" indent="0" algn="l" defTabSz="914400" rtl="0" eaLnBrk="0" fontAlgn="base" latinLnBrk="0" hangingPunct="0">
              <a:lnSpc>
                <a:spcPct val="100000"/>
              </a:lnSpc>
              <a:spcBef>
                <a:spcPct val="0"/>
              </a:spcBef>
              <a:spcAft>
                <a:spcPct val="0"/>
              </a:spcAft>
              <a:buClrTx/>
              <a:buSzTx/>
              <a:buFont typeface="Arial" charset="0"/>
              <a:buChar char="•"/>
              <a:tabLst/>
              <a:defRPr/>
            </a:pPr>
            <a:endPar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Suggest papers for bibliographies, write papers for our Special Feature in Ecosphere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rPr>
              <a:t>Follow us on Twitter @QUEST_RCN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x-none" sz="2000" b="0" i="0" u="none" strike="noStrike" kern="1200" cap="none" spc="0" normalizeH="0" baseline="0" noProof="0" dirty="0">
              <a:ln>
                <a:noFill/>
              </a:ln>
              <a:solidFill>
                <a:srgbClr val="FFFFFF"/>
              </a:solidFill>
              <a:effectLst/>
              <a:uLnTx/>
              <a:uFillTx/>
              <a:latin typeface="Calibri" charset="0"/>
              <a:ea typeface="ＭＳ Ｐゴシック" charset="-128"/>
              <a:cs typeface="+mn-cs"/>
            </a:endParaRPr>
          </a:p>
        </p:txBody>
      </p:sp>
      <p:sp>
        <p:nvSpPr>
          <p:cNvPr id="155650" name="TextBox 10"/>
          <p:cNvSpPr txBox="1">
            <a:spLocks noChangeArrowheads="1"/>
          </p:cNvSpPr>
          <p:nvPr/>
        </p:nvSpPr>
        <p:spPr bwMode="auto">
          <a:xfrm>
            <a:off x="352425" y="431800"/>
            <a:ext cx="31432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r"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FF"/>
                </a:solidFill>
                <a:effectLst/>
                <a:uLnTx/>
                <a:uFillTx/>
                <a:latin typeface="Arial" charset="0"/>
                <a:ea typeface="ＭＳ Ｐゴシック" charset="-128"/>
                <a:cs typeface="+mn-cs"/>
              </a:rPr>
              <a:t>Join QUEST!</a:t>
            </a:r>
          </a:p>
        </p:txBody>
      </p:sp>
      <p:pic>
        <p:nvPicPr>
          <p:cNvPr id="155651" name="Sound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Screen Shot 2016-03-17 at 8.36.2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7800"/>
            <a:ext cx="5029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creen Shot 2016-03-17 at 8.39.15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0134" y="3749074"/>
            <a:ext cx="5023866" cy="314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stretch>
            <a:fillRect/>
          </a:stretch>
        </p:blipFill>
        <p:spPr>
          <a:xfrm>
            <a:off x="4212046" y="3733800"/>
            <a:ext cx="4931954" cy="2750671"/>
          </a:xfrm>
          <a:prstGeom prst="rect">
            <a:avLst/>
          </a:prstGeom>
        </p:spPr>
      </p:pic>
    </p:spTree>
    <p:extLst>
      <p:ext uri="{BB962C8B-B14F-4D97-AF65-F5344CB8AC3E}">
        <p14:creationId xmlns:p14="http://schemas.microsoft.com/office/powerpoint/2010/main" val="3294011840"/>
      </p:ext>
    </p:extLst>
  </p:cSld>
  <p:clrMapOvr>
    <a:masterClrMapping/>
  </p:clrMapOvr>
  <p:transition spd="slow" advTm="1094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3" name="Picture 2">
            <a:extLst>
              <a:ext uri="{FF2B5EF4-FFF2-40B4-BE49-F238E27FC236}">
                <a16:creationId xmlns:a16="http://schemas.microsoft.com/office/drawing/2014/main" id="{EDDBC02B-9CA9-3649-963E-1206C6FF4B7D}"/>
              </a:ext>
            </a:extLst>
          </p:cNvPr>
          <p:cNvPicPr>
            <a:picLocks noChangeAspect="1"/>
          </p:cNvPicPr>
          <p:nvPr/>
        </p:nvPicPr>
        <p:blipFill>
          <a:blip r:embed="rId3"/>
          <a:stretch>
            <a:fillRect/>
          </a:stretch>
        </p:blipFill>
        <p:spPr>
          <a:xfrm>
            <a:off x="889000" y="950970"/>
            <a:ext cx="7447344" cy="5907030"/>
          </a:xfrm>
          <a:prstGeom prst="rect">
            <a:avLst/>
          </a:prstGeom>
        </p:spPr>
      </p:pic>
      <p:sp>
        <p:nvSpPr>
          <p:cNvPr id="4" name="Google Shape;279;p39">
            <a:extLst>
              <a:ext uri="{FF2B5EF4-FFF2-40B4-BE49-F238E27FC236}">
                <a16:creationId xmlns:a16="http://schemas.microsoft.com/office/drawing/2014/main" id="{AEE6D2DA-DB65-1D4B-83BA-7F8F42ED9A56}"/>
              </a:ext>
            </a:extLst>
          </p:cNvPr>
          <p:cNvSpPr txBox="1"/>
          <p:nvPr/>
        </p:nvSpPr>
        <p:spPr>
          <a:xfrm>
            <a:off x="193072" y="110970"/>
            <a:ext cx="8839200" cy="84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dirty="0">
                <a:solidFill>
                  <a:schemeClr val="dk2"/>
                </a:solidFill>
                <a:latin typeface="Arial"/>
                <a:ea typeface="Arial"/>
                <a:cs typeface="Arial"/>
                <a:sym typeface="Arial"/>
              </a:rPr>
              <a:t>Do Measurement Errors Matter?</a:t>
            </a:r>
            <a:endParaRPr sz="40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304548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p:nvPr/>
        </p:nvSpPr>
        <p:spPr>
          <a:xfrm>
            <a:off x="365759" y="1629509"/>
            <a:ext cx="8431731" cy="49637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4" name="Google Shape;174;p26"/>
          <p:cNvSpPr txBox="1"/>
          <p:nvPr/>
        </p:nvSpPr>
        <p:spPr>
          <a:xfrm>
            <a:off x="152400" y="136086"/>
            <a:ext cx="8839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b="1" i="0" u="none" strike="noStrike" cap="none" dirty="0">
                <a:solidFill>
                  <a:schemeClr val="dk2"/>
                </a:solidFill>
                <a:latin typeface="Arial"/>
                <a:ea typeface="Arial"/>
                <a:cs typeface="Arial"/>
                <a:sym typeface="Arial"/>
              </a:rPr>
              <a:t>Why Quantify Uncertainty </a:t>
            </a:r>
          </a:p>
          <a:p>
            <a:pPr marL="0" marR="0" lvl="0" indent="0" algn="ctr" rtl="0">
              <a:spcBef>
                <a:spcPts val="0"/>
              </a:spcBef>
              <a:spcAft>
                <a:spcPts val="0"/>
              </a:spcAft>
              <a:buNone/>
            </a:pPr>
            <a:r>
              <a:rPr lang="en" sz="4000" b="1" i="0" u="none" strike="noStrike" cap="none" dirty="0">
                <a:solidFill>
                  <a:schemeClr val="dk2"/>
                </a:solidFill>
                <a:latin typeface="Arial"/>
                <a:ea typeface="Arial"/>
                <a:cs typeface="Arial"/>
                <a:sym typeface="Arial"/>
              </a:rPr>
              <a:t>in Forest Inventory Measurements?</a:t>
            </a:r>
            <a:endParaRPr sz="4000" b="1" i="0" u="none" strike="noStrike" cap="none" dirty="0">
              <a:solidFill>
                <a:schemeClr val="dk2"/>
              </a:solidFill>
              <a:latin typeface="Arial"/>
              <a:ea typeface="Arial"/>
              <a:cs typeface="Arial"/>
              <a:sym typeface="Arial"/>
            </a:endParaRPr>
          </a:p>
        </p:txBody>
      </p:sp>
      <p:sp>
        <p:nvSpPr>
          <p:cNvPr id="175" name="Google Shape;175;p26"/>
          <p:cNvSpPr/>
          <p:nvPr/>
        </p:nvSpPr>
        <p:spPr>
          <a:xfrm>
            <a:off x="417032" y="1746740"/>
            <a:ext cx="4738904" cy="4384430"/>
          </a:xfrm>
          <a:prstGeom prst="rect">
            <a:avLst/>
          </a:prstGeom>
          <a:noFill/>
          <a:ln>
            <a:noFill/>
          </a:ln>
        </p:spPr>
        <p:txBody>
          <a:bodyPr spcFirstLastPara="1" wrap="square" lIns="91425" tIns="45700" rIns="91425" bIns="45700" anchor="t" anchorCtr="0">
            <a:noAutofit/>
          </a:bodyPr>
          <a:lstStyle/>
          <a:p>
            <a:pPr marL="76200" lvl="0">
              <a:buClr>
                <a:schemeClr val="dk1"/>
              </a:buClr>
              <a:buSzPts val="2400"/>
            </a:pPr>
            <a:endParaRPr lang="en-US" sz="2000" dirty="0">
              <a:solidFill>
                <a:schemeClr val="dk1"/>
              </a:solidFill>
              <a:latin typeface="Century Gothic"/>
              <a:ea typeface="Century Gothic"/>
              <a:cs typeface="Century Gothic"/>
              <a:sym typeface="Century Gothic"/>
            </a:endParaRPr>
          </a:p>
          <a:p>
            <a:pPr marL="457200" lvl="0" indent="-381000">
              <a:buClr>
                <a:schemeClr val="dk1"/>
              </a:buClr>
              <a:buSzPts val="2400"/>
              <a:buFont typeface="Century Gothic"/>
              <a:buChar char="●"/>
            </a:pPr>
            <a:r>
              <a:rPr lang="en-US" sz="2400" dirty="0">
                <a:latin typeface="Century Gothic" panose="020B0502020202020204" pitchFamily="34" charset="0"/>
              </a:rPr>
              <a:t>Helps us interpret forest inventory data used in applications (carbon accounting, biodiversity)</a:t>
            </a:r>
          </a:p>
          <a:p>
            <a:pPr marL="76200" lvl="0">
              <a:buClr>
                <a:schemeClr val="dk1"/>
              </a:buClr>
              <a:buSzPts val="2400"/>
            </a:pPr>
            <a:endParaRPr lang="en-US" sz="2400" dirty="0">
              <a:solidFill>
                <a:schemeClr val="dk1"/>
              </a:solidFill>
              <a:latin typeface="Century Gothic"/>
              <a:ea typeface="Century Gothic"/>
              <a:cs typeface="Century Gothic"/>
              <a:sym typeface="Century Gothic"/>
            </a:endParaRPr>
          </a:p>
          <a:p>
            <a:pPr marL="457200" lvl="0" indent="-381000">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Can be used to improve monitoring programs</a:t>
            </a:r>
          </a:p>
          <a:p>
            <a:pPr marL="457200" lvl="0" indent="-381000">
              <a:buClr>
                <a:schemeClr val="dk1"/>
              </a:buClr>
              <a:buSzPts val="2400"/>
              <a:buFont typeface="Century Gothic"/>
              <a:buChar char="●"/>
            </a:pPr>
            <a:endParaRPr lang="en-US" sz="2400" dirty="0">
              <a:solidFill>
                <a:schemeClr val="dk1"/>
              </a:solidFill>
              <a:latin typeface="Century Gothic"/>
              <a:ea typeface="Century Gothic"/>
              <a:cs typeface="Century Gothic"/>
              <a:sym typeface="Century Gothic"/>
            </a:endParaRPr>
          </a:p>
          <a:p>
            <a:pPr marL="457200" lvl="0" indent="-381000">
              <a:buClr>
                <a:schemeClr val="dk1"/>
              </a:buClr>
              <a:buSzPts val="2400"/>
              <a:buFont typeface="Century Gothic"/>
              <a:buChar char="●"/>
            </a:pPr>
            <a:r>
              <a:rPr lang="en-US" sz="2400" dirty="0">
                <a:latin typeface="Century Gothic" panose="020B0502020202020204" pitchFamily="34" charset="0"/>
              </a:rPr>
              <a:t>Adds scientific rigor to analyses</a:t>
            </a:r>
          </a:p>
        </p:txBody>
      </p:sp>
      <p:pic>
        <p:nvPicPr>
          <p:cNvPr id="176" name="Google Shape;176;p26"/>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190227" y="1805355"/>
            <a:ext cx="3446584" cy="4595446"/>
          </a:xfrm>
          <a:prstGeom prst="rect">
            <a:avLst/>
          </a:prstGeom>
          <a:noFill/>
          <a:ln>
            <a:noFill/>
          </a:ln>
        </p:spPr>
      </p:pic>
    </p:spTree>
    <p:extLst>
      <p:ext uri="{BB962C8B-B14F-4D97-AF65-F5344CB8AC3E}">
        <p14:creationId xmlns:p14="http://schemas.microsoft.com/office/powerpoint/2010/main" val="3828177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6" name="Google Shape;166;p25"/>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l="-1" t="14160" r="189" b="6822"/>
          <a:stretch/>
        </p:blipFill>
        <p:spPr>
          <a:xfrm>
            <a:off x="-2" y="0"/>
            <a:ext cx="9144002" cy="6858000"/>
          </a:xfrm>
          <a:prstGeom prst="rect">
            <a:avLst/>
          </a:prstGeom>
          <a:noFill/>
          <a:ln>
            <a:noFill/>
          </a:ln>
        </p:spPr>
      </p:pic>
      <p:sp>
        <p:nvSpPr>
          <p:cNvPr id="163" name="Google Shape;163;p25"/>
          <p:cNvSpPr txBox="1"/>
          <p:nvPr/>
        </p:nvSpPr>
        <p:spPr>
          <a:xfrm>
            <a:off x="76200" y="5844570"/>
            <a:ext cx="9144000" cy="78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b="0" i="0" u="none" strike="noStrike" cap="none" dirty="0">
              <a:solidFill>
                <a:schemeClr val="accent4"/>
              </a:solidFill>
              <a:latin typeface="Arial"/>
              <a:ea typeface="Arial"/>
              <a:cs typeface="Arial"/>
              <a:sym typeface="Arial"/>
            </a:endParaRPr>
          </a:p>
        </p:txBody>
      </p:sp>
      <p:pic>
        <p:nvPicPr>
          <p:cNvPr id="3" name="Picture 2">
            <a:extLst>
              <a:ext uri="{FF2B5EF4-FFF2-40B4-BE49-F238E27FC236}">
                <a16:creationId xmlns:a16="http://schemas.microsoft.com/office/drawing/2014/main" id="{DD391F1D-1893-AD45-8886-380C3D2D7DEB}"/>
              </a:ext>
            </a:extLst>
          </p:cNvPr>
          <p:cNvPicPr>
            <a:picLocks noChangeAspect="1"/>
          </p:cNvPicPr>
          <p:nvPr/>
        </p:nvPicPr>
        <p:blipFill>
          <a:blip r:embed="rId4"/>
          <a:stretch>
            <a:fillRect/>
          </a:stretch>
        </p:blipFill>
        <p:spPr>
          <a:xfrm>
            <a:off x="314793" y="1063885"/>
            <a:ext cx="8605233" cy="4780685"/>
          </a:xfrm>
          <a:prstGeom prst="rect">
            <a:avLst/>
          </a:prstGeom>
        </p:spPr>
      </p:pic>
    </p:spTree>
    <p:extLst>
      <p:ext uri="{BB962C8B-B14F-4D97-AF65-F5344CB8AC3E}">
        <p14:creationId xmlns:p14="http://schemas.microsoft.com/office/powerpoint/2010/main" val="34854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p:nvPr/>
        </p:nvSpPr>
        <p:spPr>
          <a:xfrm>
            <a:off x="454675" y="967666"/>
            <a:ext cx="8335800" cy="56439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5" name="Google Shape;195;p28"/>
          <p:cNvSpPr txBox="1"/>
          <p:nvPr/>
        </p:nvSpPr>
        <p:spPr>
          <a:xfrm>
            <a:off x="152400" y="113675"/>
            <a:ext cx="8839200" cy="853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b="1" dirty="0">
                <a:solidFill>
                  <a:schemeClr val="dk2"/>
                </a:solidFill>
                <a:latin typeface="Arial"/>
                <a:ea typeface="Arial"/>
                <a:cs typeface="Arial"/>
                <a:sym typeface="Arial"/>
              </a:rPr>
              <a:t>Forest Inventory and A</a:t>
            </a:r>
            <a:r>
              <a:rPr lang="en" sz="4000" b="1" dirty="0">
                <a:solidFill>
                  <a:schemeClr val="dk2"/>
                </a:solidFill>
              </a:rPr>
              <a:t>nalysis</a:t>
            </a:r>
            <a:endParaRPr sz="4000" b="1" dirty="0">
              <a:solidFill>
                <a:schemeClr val="dk2"/>
              </a:solidFill>
              <a:latin typeface="Arial"/>
              <a:ea typeface="Arial"/>
              <a:cs typeface="Arial"/>
              <a:sym typeface="Arial"/>
            </a:endParaRPr>
          </a:p>
        </p:txBody>
      </p:sp>
      <p:sp>
        <p:nvSpPr>
          <p:cNvPr id="196" name="Google Shape;196;p28"/>
          <p:cNvSpPr/>
          <p:nvPr/>
        </p:nvSpPr>
        <p:spPr>
          <a:xfrm>
            <a:off x="624325" y="1145813"/>
            <a:ext cx="4300500" cy="48879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Century Gothic"/>
              <a:buChar char="●"/>
            </a:pPr>
            <a:r>
              <a:rPr lang="en" sz="2400" dirty="0">
                <a:solidFill>
                  <a:schemeClr val="dk1"/>
                </a:solidFill>
                <a:latin typeface="Century Gothic"/>
                <a:ea typeface="Century Gothic"/>
                <a:cs typeface="Century Gothic"/>
                <a:sym typeface="Century Gothic"/>
              </a:rPr>
              <a:t>Conducts a comprehensive inventory of US forests</a:t>
            </a:r>
            <a:endParaRPr sz="2400" dirty="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2400" dirty="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 sz="2400" dirty="0">
                <a:solidFill>
                  <a:schemeClr val="dk1"/>
                </a:solidFill>
                <a:latin typeface="Century Gothic"/>
                <a:ea typeface="Century Gothic"/>
                <a:cs typeface="Century Gothic"/>
                <a:sym typeface="Century Gothic"/>
              </a:rPr>
              <a:t>Northern Research Station FIA unit is responsible for inventorying forests in 24 states (Forests cover 30% of land)</a:t>
            </a:r>
            <a:endParaRPr sz="2400" dirty="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2400" dirty="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 sz="2400" dirty="0">
                <a:solidFill>
                  <a:schemeClr val="dk1"/>
                </a:solidFill>
                <a:latin typeface="Century Gothic"/>
                <a:ea typeface="Century Gothic"/>
                <a:cs typeface="Century Gothic"/>
                <a:sym typeface="Century Gothic"/>
              </a:rPr>
              <a:t>Implements QA procedures – Blind remeasurement</a:t>
            </a:r>
            <a:endParaRPr sz="2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pic>
        <p:nvPicPr>
          <p:cNvPr id="197" name="Google Shape;197;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42150" y="1460651"/>
            <a:ext cx="3288275" cy="4722500"/>
          </a:xfrm>
          <a:prstGeom prst="rect">
            <a:avLst/>
          </a:prstGeom>
          <a:noFill/>
          <a:ln>
            <a:noFill/>
          </a:ln>
        </p:spPr>
      </p:pic>
    </p:spTree>
    <p:extLst>
      <p:ext uri="{BB962C8B-B14F-4D97-AF65-F5344CB8AC3E}">
        <p14:creationId xmlns:p14="http://schemas.microsoft.com/office/powerpoint/2010/main" val="66068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Rectangle 1"/>
          <p:cNvSpPr/>
          <p:nvPr/>
        </p:nvSpPr>
        <p:spPr>
          <a:xfrm>
            <a:off x="304800" y="996696"/>
            <a:ext cx="8537022" cy="5627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Google Shape;203;p29"/>
          <p:cNvSpPr txBox="1"/>
          <p:nvPr/>
        </p:nvSpPr>
        <p:spPr>
          <a:xfrm>
            <a:off x="152400" y="112640"/>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b="1" dirty="0">
                <a:solidFill>
                  <a:schemeClr val="dk2"/>
                </a:solidFill>
                <a:latin typeface="Arial"/>
                <a:ea typeface="Arial"/>
                <a:cs typeface="Arial"/>
                <a:sym typeface="Arial"/>
              </a:rPr>
              <a:t>FIA </a:t>
            </a:r>
            <a:r>
              <a:rPr lang="en" sz="4000" b="1" dirty="0">
                <a:solidFill>
                  <a:schemeClr val="dk2"/>
                </a:solidFill>
              </a:rPr>
              <a:t>p</a:t>
            </a:r>
            <a:r>
              <a:rPr lang="en" sz="4000" b="1" dirty="0">
                <a:solidFill>
                  <a:schemeClr val="dk2"/>
                </a:solidFill>
                <a:latin typeface="Arial"/>
                <a:ea typeface="Arial"/>
                <a:cs typeface="Arial"/>
                <a:sym typeface="Arial"/>
              </a:rPr>
              <a:t>lots</a:t>
            </a:r>
            <a:endParaRPr sz="4000" b="1" dirty="0">
              <a:solidFill>
                <a:schemeClr val="dk2"/>
              </a:solidFill>
              <a:latin typeface="Arial"/>
              <a:ea typeface="Arial"/>
              <a:cs typeface="Arial"/>
              <a:sym typeface="Arial"/>
            </a:endParaRPr>
          </a:p>
        </p:txBody>
      </p:sp>
      <p:pic>
        <p:nvPicPr>
          <p:cNvPr id="204" name="Google Shape;204;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1659380"/>
            <a:ext cx="8537022" cy="4941649"/>
          </a:xfrm>
          <a:prstGeom prst="rect">
            <a:avLst/>
          </a:prstGeom>
          <a:noFill/>
          <a:ln>
            <a:noFill/>
          </a:ln>
        </p:spPr>
      </p:pic>
      <p:sp>
        <p:nvSpPr>
          <p:cNvPr id="3" name="TextBox 2"/>
          <p:cNvSpPr txBox="1"/>
          <p:nvPr/>
        </p:nvSpPr>
        <p:spPr>
          <a:xfrm>
            <a:off x="4138251" y="1113695"/>
            <a:ext cx="4370107" cy="1477328"/>
          </a:xfrm>
          <a:prstGeom prst="rect">
            <a:avLst/>
          </a:prstGeom>
          <a:noFill/>
        </p:spPr>
        <p:txBody>
          <a:bodyPr wrap="none" rtlCol="0">
            <a:spAutoFit/>
          </a:bodyPr>
          <a:lstStyle/>
          <a:p>
            <a:pPr marL="342900" indent="-166688">
              <a:lnSpc>
                <a:spcPct val="150000"/>
              </a:lnSpc>
              <a:buFont typeface="Arial" panose="020B0604020202020204" pitchFamily="34" charset="0"/>
              <a:buChar char="•"/>
            </a:pPr>
            <a:r>
              <a:rPr lang="en-US" sz="2000" dirty="0">
                <a:latin typeface="Century Gothic" panose="020B0502020202020204" pitchFamily="34" charset="0"/>
              </a:rPr>
              <a:t>6095 permanent FIA plots</a:t>
            </a:r>
          </a:p>
          <a:p>
            <a:pPr marL="342900" indent="-166688">
              <a:lnSpc>
                <a:spcPct val="150000"/>
              </a:lnSpc>
              <a:buFont typeface="Arial" panose="020B0604020202020204" pitchFamily="34" charset="0"/>
              <a:buChar char="•"/>
            </a:pPr>
            <a:r>
              <a:rPr lang="en-US" sz="2000" dirty="0">
                <a:latin typeface="Century Gothic" panose="020B0502020202020204" pitchFamily="34" charset="0"/>
              </a:rPr>
              <a:t>One plot/2428 ha (6,000 acres)</a:t>
            </a:r>
          </a:p>
          <a:p>
            <a:pPr marL="342900" indent="-166688">
              <a:lnSpc>
                <a:spcPct val="150000"/>
              </a:lnSpc>
              <a:buFont typeface="Arial" panose="020B0604020202020204" pitchFamily="34" charset="0"/>
              <a:buChar char="•"/>
            </a:pPr>
            <a:r>
              <a:rPr lang="en-US" sz="2000" dirty="0">
                <a:latin typeface="Century Gothic" panose="020B0502020202020204" pitchFamily="34" charset="0"/>
              </a:rPr>
              <a:t>Visit 20% of plots/state/year</a:t>
            </a:r>
          </a:p>
        </p:txBody>
      </p:sp>
    </p:spTree>
    <p:extLst>
      <p:ext uri="{BB962C8B-B14F-4D97-AF65-F5344CB8AC3E}">
        <p14:creationId xmlns:p14="http://schemas.microsoft.com/office/powerpoint/2010/main" val="151356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5" name="Rectangle 4"/>
          <p:cNvSpPr/>
          <p:nvPr/>
        </p:nvSpPr>
        <p:spPr>
          <a:xfrm>
            <a:off x="304800" y="996461"/>
            <a:ext cx="8537022" cy="562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Google Shape;210;p30"/>
          <p:cNvSpPr txBox="1"/>
          <p:nvPr/>
        </p:nvSpPr>
        <p:spPr>
          <a:xfrm>
            <a:off x="152400" y="112640"/>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b="1" dirty="0">
                <a:solidFill>
                  <a:schemeClr val="dk2"/>
                </a:solidFill>
                <a:latin typeface="Arial"/>
                <a:ea typeface="Arial"/>
                <a:cs typeface="Arial"/>
                <a:sym typeface="Arial"/>
              </a:rPr>
              <a:t>FIA </a:t>
            </a:r>
            <a:r>
              <a:rPr lang="en" sz="4000" b="1" dirty="0">
                <a:solidFill>
                  <a:schemeClr val="dk2"/>
                </a:solidFill>
              </a:rPr>
              <a:t>plots (QA)</a:t>
            </a:r>
            <a:endParaRPr sz="4000" b="1" dirty="0">
              <a:solidFill>
                <a:schemeClr val="dk2"/>
              </a:solidFill>
              <a:latin typeface="Arial"/>
              <a:ea typeface="Arial"/>
              <a:cs typeface="Arial"/>
              <a:sym typeface="Arial"/>
            </a:endParaRPr>
          </a:p>
        </p:txBody>
      </p:sp>
      <p:pic>
        <p:nvPicPr>
          <p:cNvPr id="211" name="Google Shape;211;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1542150"/>
            <a:ext cx="8537022" cy="4941649"/>
          </a:xfrm>
          <a:prstGeom prst="rect">
            <a:avLst/>
          </a:prstGeom>
          <a:noFill/>
          <a:ln>
            <a:noFill/>
          </a:ln>
        </p:spPr>
      </p:pic>
      <p:pic>
        <p:nvPicPr>
          <p:cNvPr id="212" name="Google Shape;212;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4800" y="1659380"/>
            <a:ext cx="8537022" cy="4941665"/>
          </a:xfrm>
          <a:prstGeom prst="rect">
            <a:avLst/>
          </a:prstGeom>
          <a:noFill/>
          <a:ln>
            <a:noFill/>
          </a:ln>
        </p:spPr>
      </p:pic>
      <p:sp>
        <p:nvSpPr>
          <p:cNvPr id="6" name="TextBox 5"/>
          <p:cNvSpPr txBox="1"/>
          <p:nvPr/>
        </p:nvSpPr>
        <p:spPr>
          <a:xfrm>
            <a:off x="3914775" y="1081026"/>
            <a:ext cx="4886325" cy="1092607"/>
          </a:xfrm>
          <a:prstGeom prst="rect">
            <a:avLst/>
          </a:prstGeom>
          <a:noFill/>
        </p:spPr>
        <p:txBody>
          <a:bodyPr wrap="square" rtlCol="0">
            <a:spAutoFit/>
          </a:bodyPr>
          <a:lstStyle/>
          <a:p>
            <a:pPr marL="342900" lvl="3" indent="-166688">
              <a:spcBef>
                <a:spcPts val="600"/>
              </a:spcBef>
              <a:buFont typeface="Arial" panose="020B0604020202020204" pitchFamily="34" charset="0"/>
              <a:buChar char="•"/>
            </a:pPr>
            <a:r>
              <a:rPr lang="en-US" sz="2000" dirty="0">
                <a:latin typeface="Century Gothic" panose="020B0502020202020204" pitchFamily="34" charset="0"/>
              </a:rPr>
              <a:t>Core variables - tree diameter, height, species, timber quality, etc.</a:t>
            </a:r>
          </a:p>
          <a:p>
            <a:pPr marL="342900" lvl="3" indent="-166688">
              <a:spcBef>
                <a:spcPts val="600"/>
              </a:spcBef>
              <a:buFont typeface="Arial" panose="020B0604020202020204" pitchFamily="34" charset="0"/>
              <a:buChar char="•"/>
            </a:pPr>
            <a:r>
              <a:rPr lang="en-US" sz="2000" dirty="0">
                <a:latin typeface="Century Gothic" panose="020B0502020202020204" pitchFamily="34" charset="0"/>
              </a:rPr>
              <a:t>1440 QA plots (24% of FIA plots)</a:t>
            </a:r>
          </a:p>
        </p:txBody>
      </p:sp>
    </p:spTree>
    <p:extLst>
      <p:ext uri="{BB962C8B-B14F-4D97-AF65-F5344CB8AC3E}">
        <p14:creationId xmlns:p14="http://schemas.microsoft.com/office/powerpoint/2010/main" val="366005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464FE1-A2E7-9C4B-98A3-C560B0520749}"/>
              </a:ext>
            </a:extLst>
          </p:cNvPr>
          <p:cNvSpPr txBox="1">
            <a:spLocks/>
          </p:cNvSpPr>
          <p:nvPr/>
        </p:nvSpPr>
        <p:spPr>
          <a:xfrm>
            <a:off x="0" y="200500"/>
            <a:ext cx="9144000" cy="371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75000"/>
                  </a:schemeClr>
                </a:solidFill>
              </a:rPr>
              <a:t>FIA Remeasurement Error: Continuous Variables</a:t>
            </a:r>
          </a:p>
        </p:txBody>
      </p:sp>
      <p:pic>
        <p:nvPicPr>
          <p:cNvPr id="3" name="Picture 2">
            <a:extLst>
              <a:ext uri="{FF2B5EF4-FFF2-40B4-BE49-F238E27FC236}">
                <a16:creationId xmlns:a16="http://schemas.microsoft.com/office/drawing/2014/main" id="{0D7A2007-12BC-B143-BBEE-9955CD27EE03}"/>
              </a:ext>
            </a:extLst>
          </p:cNvPr>
          <p:cNvPicPr>
            <a:picLocks noChangeAspect="1"/>
          </p:cNvPicPr>
          <p:nvPr/>
        </p:nvPicPr>
        <p:blipFill>
          <a:blip r:embed="rId3"/>
          <a:stretch>
            <a:fillRect/>
          </a:stretch>
        </p:blipFill>
        <p:spPr>
          <a:xfrm>
            <a:off x="85344" y="24384"/>
            <a:ext cx="8985504" cy="11628298"/>
          </a:xfrm>
          <a:prstGeom prst="rect">
            <a:avLst/>
          </a:prstGeom>
        </p:spPr>
      </p:pic>
    </p:spTree>
    <p:extLst>
      <p:ext uri="{BB962C8B-B14F-4D97-AF65-F5344CB8AC3E}">
        <p14:creationId xmlns:p14="http://schemas.microsoft.com/office/powerpoint/2010/main" val="35314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464FE1-A2E7-9C4B-98A3-C560B0520749}"/>
              </a:ext>
            </a:extLst>
          </p:cNvPr>
          <p:cNvSpPr txBox="1">
            <a:spLocks/>
          </p:cNvSpPr>
          <p:nvPr/>
        </p:nvSpPr>
        <p:spPr>
          <a:xfrm>
            <a:off x="0" y="200500"/>
            <a:ext cx="9144000" cy="371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75000"/>
                  </a:schemeClr>
                </a:solidFill>
              </a:rPr>
              <a:t>FIA Remeasurement Error: Continuous Variables</a:t>
            </a:r>
          </a:p>
        </p:txBody>
      </p:sp>
      <p:pic>
        <p:nvPicPr>
          <p:cNvPr id="4" name="Picture 3">
            <a:extLst>
              <a:ext uri="{FF2B5EF4-FFF2-40B4-BE49-F238E27FC236}">
                <a16:creationId xmlns:a16="http://schemas.microsoft.com/office/drawing/2014/main" id="{925659A9-77E6-C546-BED0-D75F301E1C3A}"/>
              </a:ext>
            </a:extLst>
          </p:cNvPr>
          <p:cNvPicPr>
            <a:picLocks noChangeAspect="1"/>
          </p:cNvPicPr>
          <p:nvPr/>
        </p:nvPicPr>
        <p:blipFill>
          <a:blip r:embed="rId3"/>
          <a:stretch>
            <a:fillRect/>
          </a:stretch>
        </p:blipFill>
        <p:spPr>
          <a:xfrm>
            <a:off x="60960" y="-1"/>
            <a:ext cx="9022080" cy="11675632"/>
          </a:xfrm>
          <a:prstGeom prst="rect">
            <a:avLst/>
          </a:prstGeom>
        </p:spPr>
      </p:pic>
    </p:spTree>
    <p:extLst>
      <p:ext uri="{BB962C8B-B14F-4D97-AF65-F5344CB8AC3E}">
        <p14:creationId xmlns:p14="http://schemas.microsoft.com/office/powerpoint/2010/main" val="53730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A1E3F-056C-A149-9966-9C0966C4A099}"/>
              </a:ext>
            </a:extLst>
          </p:cNvPr>
          <p:cNvPicPr>
            <a:picLocks noChangeAspect="1"/>
          </p:cNvPicPr>
          <p:nvPr/>
        </p:nvPicPr>
        <p:blipFill>
          <a:blip r:embed="rId3"/>
          <a:stretch>
            <a:fillRect/>
          </a:stretch>
        </p:blipFill>
        <p:spPr>
          <a:xfrm>
            <a:off x="0" y="871228"/>
            <a:ext cx="9144000" cy="6029944"/>
          </a:xfrm>
          <a:prstGeom prst="rect">
            <a:avLst/>
          </a:prstGeom>
        </p:spPr>
      </p:pic>
      <p:sp>
        <p:nvSpPr>
          <p:cNvPr id="4" name="Google Shape;219;p31">
            <a:extLst>
              <a:ext uri="{FF2B5EF4-FFF2-40B4-BE49-F238E27FC236}">
                <a16:creationId xmlns:a16="http://schemas.microsoft.com/office/drawing/2014/main" id="{EC73D2BB-855B-5440-AB2F-E4C5148E11E5}"/>
              </a:ext>
            </a:extLst>
          </p:cNvPr>
          <p:cNvSpPr txBox="1"/>
          <p:nvPr/>
        </p:nvSpPr>
        <p:spPr>
          <a:xfrm>
            <a:off x="152400" y="98220"/>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dirty="0">
                <a:solidFill>
                  <a:schemeClr val="dk2"/>
                </a:solidFill>
                <a:latin typeface="Arial"/>
                <a:ea typeface="Arial"/>
                <a:cs typeface="Arial"/>
                <a:sym typeface="Arial"/>
              </a:rPr>
              <a:t>Tree diameter measurement</a:t>
            </a:r>
            <a:endParaRPr sz="40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331309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5B3C7-DA2E-4543-86E2-79CE2CD2DA2B}"/>
              </a:ext>
            </a:extLst>
          </p:cNvPr>
          <p:cNvPicPr>
            <a:picLocks noChangeAspect="1"/>
          </p:cNvPicPr>
          <p:nvPr/>
        </p:nvPicPr>
        <p:blipFill>
          <a:blip r:embed="rId2"/>
          <a:stretch>
            <a:fillRect/>
          </a:stretch>
        </p:blipFill>
        <p:spPr>
          <a:xfrm>
            <a:off x="0" y="806220"/>
            <a:ext cx="9144000" cy="6032960"/>
          </a:xfrm>
          <a:prstGeom prst="rect">
            <a:avLst/>
          </a:prstGeom>
        </p:spPr>
      </p:pic>
      <p:sp>
        <p:nvSpPr>
          <p:cNvPr id="4" name="Google Shape;219;p31">
            <a:extLst>
              <a:ext uri="{FF2B5EF4-FFF2-40B4-BE49-F238E27FC236}">
                <a16:creationId xmlns:a16="http://schemas.microsoft.com/office/drawing/2014/main" id="{EFB96BA4-4C15-8747-ADA7-9553F4B03E5A}"/>
              </a:ext>
            </a:extLst>
          </p:cNvPr>
          <p:cNvSpPr txBox="1"/>
          <p:nvPr/>
        </p:nvSpPr>
        <p:spPr>
          <a:xfrm>
            <a:off x="152400" y="98220"/>
            <a:ext cx="8839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dirty="0">
                <a:solidFill>
                  <a:schemeClr val="dk2"/>
                </a:solidFill>
                <a:latin typeface="Arial"/>
                <a:ea typeface="Arial"/>
                <a:cs typeface="Arial"/>
                <a:sym typeface="Arial"/>
              </a:rPr>
              <a:t>Tree height measurement</a:t>
            </a:r>
            <a:endParaRPr sz="40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583766946"/>
      </p:ext>
    </p:extLst>
  </p:cSld>
  <p:clrMapOvr>
    <a:masterClrMapping/>
  </p:clrMapOvr>
</p:sld>
</file>

<file path=ppt/theme/theme1.xml><?xml version="1.0" encoding="utf-8"?>
<a:theme xmlns:a="http://schemas.openxmlformats.org/drawingml/2006/main" name="aspect 3-4">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ect 3-4" id="{B61FA411-F03B-AE4A-8B76-2C16B80A594C}" vid="{8B423E26-6561-9945-A977-2C517858C4A1}"/>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 3-4</Template>
  <TotalTime>1548</TotalTime>
  <Words>675</Words>
  <Application>Microsoft Office PowerPoint</Application>
  <PresentationFormat>On-screen Show (4:3)</PresentationFormat>
  <Paragraphs>90</Paragraphs>
  <Slides>20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Arial</vt:lpstr>
      <vt:lpstr>Calibri</vt:lpstr>
      <vt:lpstr>Calibri Light</vt:lpstr>
      <vt:lpstr>Century Gothic</vt:lpstr>
      <vt:lpstr>Times</vt:lpstr>
      <vt:lpstr>ヒラギノ角ゴ Pro W3</vt:lpstr>
      <vt:lpstr>aspect 3-4</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D Yanai</dc:creator>
  <cp:lastModifiedBy>Forest Ecology</cp:lastModifiedBy>
  <cp:revision>26</cp:revision>
  <dcterms:created xsi:type="dcterms:W3CDTF">2019-12-12T04:48:34Z</dcterms:created>
  <dcterms:modified xsi:type="dcterms:W3CDTF">2019-12-13T15:51:51Z</dcterms:modified>
</cp:coreProperties>
</file>