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0690800" cy="32918400"/>
  <p:notesSz cx="6858000" cy="919956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45" autoAdjust="0"/>
  </p:normalViewPr>
  <p:slideViewPr>
    <p:cSldViewPr>
      <p:cViewPr varScale="1">
        <p:scale>
          <a:sx n="22" d="100"/>
          <a:sy n="22" d="100"/>
        </p:scale>
        <p:origin x="-756" y="-186"/>
      </p:cViewPr>
      <p:guideLst>
        <p:guide orient="horz" pos="10368"/>
        <p:guide pos="1281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52400" y="10226675"/>
            <a:ext cx="34586002"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03328" y="18653125"/>
            <a:ext cx="28484148"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2128F-CF4A-433A-A787-E0FCFDD0D2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E79EC3-0A2F-4614-8FD8-EB1CAE88364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993373" y="2925765"/>
            <a:ext cx="8646501"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53871" y="2925765"/>
            <a:ext cx="25798214"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7458FA-56E3-4241-93E8-08AC0A7FFE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BDD7FD-F800-42E6-B476-B96BB4FF3E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4293" y="21153441"/>
            <a:ext cx="345874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14293" y="13952538"/>
            <a:ext cx="345874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CF9419-6D1B-4B6B-8082-479F630DB3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53874" y="9509128"/>
            <a:ext cx="1722235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17518" y="9509128"/>
            <a:ext cx="1722235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142ED8-6CBE-4B0D-9498-1DFC7662E1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3952" y="1317625"/>
            <a:ext cx="36622898"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33951" y="7369178"/>
            <a:ext cx="17978834"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33951" y="10439402"/>
            <a:ext cx="17978834"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670658" y="7369178"/>
            <a:ext cx="1798619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670658" y="10439402"/>
            <a:ext cx="1798619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ECF920-F321-4448-97FD-9684BF5875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4E955B-EB31-437D-B84A-32A8EFB64D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71F9E8-4DCF-4785-9ACF-E8B51DB55B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3952" y="1311276"/>
            <a:ext cx="13386991"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909561" y="1311275"/>
            <a:ext cx="22747288"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33952" y="6888163"/>
            <a:ext cx="1338699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E52631-ACCB-4870-A02F-E9C98BBC43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5387" y="23042566"/>
            <a:ext cx="2441477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975387" y="2941641"/>
            <a:ext cx="2441477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975387" y="25763541"/>
            <a:ext cx="2441477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8849B1-1F07-4788-9B10-2B26E784F5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53871" y="2925763"/>
            <a:ext cx="34586002" cy="548640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53871" y="9509128"/>
            <a:ext cx="34586002" cy="1975167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53871" y="29992641"/>
            <a:ext cx="847725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p>
        </p:txBody>
      </p:sp>
      <p:sp>
        <p:nvSpPr>
          <p:cNvPr id="1029" name="Rectangle 5"/>
          <p:cNvSpPr>
            <a:spLocks noGrp="1" noChangeArrowheads="1"/>
          </p:cNvSpPr>
          <p:nvPr>
            <p:ph type="ftr" sz="quarter" idx="3"/>
          </p:nvPr>
        </p:nvSpPr>
        <p:spPr bwMode="auto">
          <a:xfrm>
            <a:off x="13903573" y="29992641"/>
            <a:ext cx="12886598"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p>
        </p:txBody>
      </p:sp>
      <p:sp>
        <p:nvSpPr>
          <p:cNvPr id="1030" name="Rectangle 6"/>
          <p:cNvSpPr>
            <a:spLocks noGrp="1" noChangeArrowheads="1"/>
          </p:cNvSpPr>
          <p:nvPr>
            <p:ph type="sldNum" sz="quarter" idx="4"/>
          </p:nvPr>
        </p:nvSpPr>
        <p:spPr bwMode="auto">
          <a:xfrm>
            <a:off x="29162624" y="29992641"/>
            <a:ext cx="847725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defTabSz="4389438">
              <a:defRPr sz="6700"/>
            </a:lvl1pPr>
          </a:lstStyle>
          <a:p>
            <a:fld id="{6FF1EF66-4036-4BD0-92E6-14D89F07C4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eaLnBrk="0" fontAlgn="base" hangingPunct="0">
        <a:spcBef>
          <a:spcPct val="20000"/>
        </a:spcBef>
        <a:spcAft>
          <a:spcPct val="0"/>
        </a:spcAft>
        <a:buChar char="»"/>
        <a:defRPr sz="9600">
          <a:solidFill>
            <a:schemeClr val="tx1"/>
          </a:solidFill>
          <a:latin typeface="+mn-lt"/>
        </a:defRPr>
      </a:lvl6pPr>
      <a:lvl7pPr marL="10790238" indent="-1096963" algn="l" defTabSz="4389438" rtl="0" eaLnBrk="0" fontAlgn="base" hangingPunct="0">
        <a:spcBef>
          <a:spcPct val="20000"/>
        </a:spcBef>
        <a:spcAft>
          <a:spcPct val="0"/>
        </a:spcAft>
        <a:buChar char="»"/>
        <a:defRPr sz="9600">
          <a:solidFill>
            <a:schemeClr val="tx1"/>
          </a:solidFill>
          <a:latin typeface="+mn-lt"/>
        </a:defRPr>
      </a:lvl7pPr>
      <a:lvl8pPr marL="11247438" indent="-1096963" algn="l" defTabSz="4389438" rtl="0" eaLnBrk="0" fontAlgn="base" hangingPunct="0">
        <a:spcBef>
          <a:spcPct val="20000"/>
        </a:spcBef>
        <a:spcAft>
          <a:spcPct val="0"/>
        </a:spcAft>
        <a:buChar char="»"/>
        <a:defRPr sz="9600">
          <a:solidFill>
            <a:schemeClr val="tx1"/>
          </a:solidFill>
          <a:latin typeface="+mn-lt"/>
        </a:defRPr>
      </a:lvl8pPr>
      <a:lvl9pPr marL="11704638" indent="-1096963" algn="l" defTabSz="4389438"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tiff"/><Relationship Id="rId2" Type="http://schemas.openxmlformats.org/officeDocument/2006/relationships/image" Target="../media/image1.jpeg"/><Relationship Id="rId16" Type="http://schemas.openxmlformats.org/officeDocument/2006/relationships/image" Target="../media/image15.tif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tif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39000" b="-39000"/>
          </a:stretch>
        </a:blipFill>
        <a:effectLst/>
      </p:bgPr>
    </p:bg>
    <p:spTree>
      <p:nvGrpSpPr>
        <p:cNvPr id="1" name=""/>
        <p:cNvGrpSpPr/>
        <p:nvPr/>
      </p:nvGrpSpPr>
      <p:grpSpPr>
        <a:xfrm>
          <a:off x="0" y="0"/>
          <a:ext cx="0" cy="0"/>
          <a:chOff x="0" y="0"/>
          <a:chExt cx="0" cy="0"/>
        </a:xfrm>
      </p:grpSpPr>
      <p:sp>
        <p:nvSpPr>
          <p:cNvPr id="2077" name="Text Box 29"/>
          <p:cNvSpPr txBox="1">
            <a:spLocks noChangeArrowheads="1"/>
          </p:cNvSpPr>
          <p:nvPr/>
        </p:nvSpPr>
        <p:spPr bwMode="auto">
          <a:xfrm>
            <a:off x="10853928" y="8686800"/>
            <a:ext cx="18982944" cy="15849600"/>
          </a:xfrm>
          <a:prstGeom prst="rect">
            <a:avLst/>
          </a:prstGeom>
          <a:solidFill>
            <a:schemeClr val="bg1"/>
          </a:solidFill>
          <a:ln w="9525">
            <a:noFill/>
            <a:miter lim="800000"/>
            <a:headEnd/>
            <a:tailEnd/>
          </a:ln>
          <a:effectLst/>
        </p:spPr>
        <p:txBody>
          <a:bodyPr/>
          <a:lstStyle/>
          <a:p>
            <a:pPr algn="ctr"/>
            <a:r>
              <a:rPr lang="en-US" sz="4000" u="sng" dirty="0" smtClean="0">
                <a:solidFill>
                  <a:srgbClr val="008000"/>
                </a:solidFill>
                <a:effectLst>
                  <a:outerShdw blurRad="38100" dist="38100" dir="2700000" algn="tl">
                    <a:srgbClr val="C0C0C0"/>
                  </a:outerShdw>
                </a:effectLst>
                <a:latin typeface="Arial" pitchFamily="34" charset="0"/>
              </a:rPr>
              <a:t>… in biomass estimates and accumulation </a:t>
            </a:r>
            <a:endParaRPr lang="en-US" sz="4000" dirty="0" smtClean="0">
              <a:solidFill>
                <a:srgbClr val="008000"/>
              </a:solidFill>
              <a:latin typeface="Arial" pitchFamily="34" charset="0"/>
            </a:endParaRPr>
          </a:p>
          <a:p>
            <a:pPr algn="ctr"/>
            <a:r>
              <a:rPr lang="en-US" sz="1600" dirty="0" smtClean="0">
                <a:latin typeface="Arial" pitchFamily="34" charset="0"/>
              </a:rPr>
              <a:t>	</a:t>
            </a:r>
            <a:endParaRPr lang="en-US" sz="1800" b="1" dirty="0" smtClean="0">
              <a:latin typeface="Arial" pitchFamily="34" charset="0"/>
            </a:endParaRPr>
          </a:p>
          <a:p>
            <a:r>
              <a:rPr lang="en-US" sz="1800" dirty="0" smtClean="0">
                <a:latin typeface="Arial" pitchFamily="34" charset="0"/>
              </a:rPr>
              <a:t>	</a:t>
            </a:r>
            <a:endParaRPr lang="en-US" sz="1800" b="1" dirty="0" smtClean="0">
              <a:latin typeface="Arial" pitchFamily="34" charset="0"/>
            </a:endParaRPr>
          </a:p>
          <a:p>
            <a:endParaRPr lang="en-US" sz="1800" dirty="0" smtClean="0"/>
          </a:p>
          <a:p>
            <a:r>
              <a:rPr lang="en-US" sz="1800" dirty="0" smtClean="0"/>
              <a:t>.</a:t>
            </a:r>
          </a:p>
          <a:p>
            <a:endParaRPr lang="en-US" sz="1800" dirty="0" smtClean="0"/>
          </a:p>
          <a:p>
            <a:endParaRPr lang="en-US" sz="1800" dirty="0" smtClean="0"/>
          </a:p>
          <a:p>
            <a:endParaRPr lang="en-US" sz="1800" dirty="0"/>
          </a:p>
        </p:txBody>
      </p:sp>
      <p:sp>
        <p:nvSpPr>
          <p:cNvPr id="2238" name="Text Box 190"/>
          <p:cNvSpPr txBox="1">
            <a:spLocks noChangeArrowheads="1"/>
          </p:cNvSpPr>
          <p:nvPr/>
        </p:nvSpPr>
        <p:spPr bwMode="auto">
          <a:xfrm>
            <a:off x="1133856" y="1298448"/>
            <a:ext cx="38423088" cy="4572000"/>
          </a:xfrm>
          <a:prstGeom prst="rect">
            <a:avLst/>
          </a:prstGeom>
          <a:solidFill>
            <a:schemeClr val="bg1">
              <a:alpha val="75000"/>
            </a:schemeClr>
          </a:solidFill>
          <a:ln w="9525">
            <a:noFill/>
            <a:miter lim="800000"/>
            <a:headEnd/>
            <a:tailEnd/>
          </a:ln>
          <a:effectLst/>
        </p:spPr>
        <p:txBody>
          <a:bodyPr wrap="square">
            <a:spAutoFit/>
          </a:bodyPr>
          <a:lstStyle/>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a:p>
            <a:endParaRPr lang="en-US" sz="1200" b="1" dirty="0">
              <a:effectLst>
                <a:outerShdw blurRad="38100" dist="38100" dir="2700000" algn="tl">
                  <a:srgbClr val="C0C0C0"/>
                </a:outerShdw>
              </a:effectLst>
              <a:latin typeface="Arial" pitchFamily="34" charset="0"/>
            </a:endParaRPr>
          </a:p>
        </p:txBody>
      </p:sp>
      <p:sp>
        <p:nvSpPr>
          <p:cNvPr id="2051" name="Text Box 3"/>
          <p:cNvSpPr txBox="1">
            <a:spLocks noChangeArrowheads="1"/>
          </p:cNvSpPr>
          <p:nvPr/>
        </p:nvSpPr>
        <p:spPr bwMode="auto">
          <a:xfrm>
            <a:off x="6400800" y="1371600"/>
            <a:ext cx="32994600" cy="4401205"/>
          </a:xfrm>
          <a:prstGeom prst="rect">
            <a:avLst/>
          </a:prstGeom>
          <a:noFill/>
          <a:ln w="9525">
            <a:noFill/>
            <a:miter lim="800000"/>
            <a:headEnd/>
            <a:tailEnd/>
          </a:ln>
          <a:effectLst/>
        </p:spPr>
        <p:txBody>
          <a:bodyPr wrap="square">
            <a:spAutoFit/>
          </a:bodyPr>
          <a:lstStyle/>
          <a:p>
            <a:pPr algn="ctr"/>
            <a:r>
              <a:rPr lang="en-US" sz="9600" dirty="0" smtClean="0"/>
              <a:t>Is the Missing Nitrogen Source (or Sink) </a:t>
            </a:r>
          </a:p>
          <a:p>
            <a:pPr algn="ctr"/>
            <a:r>
              <a:rPr lang="en-US" sz="9600" dirty="0" smtClean="0"/>
              <a:t>at Hubbard Brook Statistically Significant?</a:t>
            </a:r>
          </a:p>
          <a:p>
            <a:pPr algn="ctr"/>
            <a:r>
              <a:rPr lang="en-US" sz="4800" b="1" dirty="0" smtClean="0"/>
              <a:t>Ruth D. Yanai</a:t>
            </a:r>
            <a:r>
              <a:rPr lang="en-US" sz="4800" baseline="30000" dirty="0" smtClean="0"/>
              <a:t>1</a:t>
            </a:r>
            <a:r>
              <a:rPr lang="en-US" sz="4800" dirty="0" smtClean="0"/>
              <a:t>, Carrie Rose Levine</a:t>
            </a:r>
            <a:r>
              <a:rPr lang="en-US" sz="4800" baseline="30000" dirty="0" smtClean="0"/>
              <a:t>1</a:t>
            </a:r>
            <a:r>
              <a:rPr lang="en-US" sz="4800" dirty="0" smtClean="0"/>
              <a:t>, Mark B. Green</a:t>
            </a:r>
            <a:r>
              <a:rPr lang="en-US" sz="4800" baseline="30000" dirty="0" smtClean="0"/>
              <a:t>2, 3</a:t>
            </a:r>
            <a:r>
              <a:rPr lang="en-US" sz="4800" dirty="0" smtClean="0"/>
              <a:t>, John L. Campbell</a:t>
            </a:r>
            <a:r>
              <a:rPr lang="en-US" sz="4800" baseline="30000" dirty="0" smtClean="0"/>
              <a:t>3</a:t>
            </a:r>
            <a:r>
              <a:rPr lang="en-US" sz="4800" dirty="0" smtClean="0"/>
              <a:t>    </a:t>
            </a:r>
            <a:r>
              <a:rPr lang="en-US" sz="4800" dirty="0" err="1" smtClean="0"/>
              <a:t>rdyanai@syr.edu</a:t>
            </a:r>
            <a:endParaRPr lang="en-US" sz="4800" dirty="0" smtClean="0">
              <a:latin typeface="Arial" pitchFamily="34" charset="0"/>
            </a:endParaRPr>
          </a:p>
          <a:p>
            <a:pPr algn="ctr"/>
            <a:r>
              <a:rPr lang="en-US" sz="4000" baseline="30000" dirty="0" smtClean="0"/>
              <a:t>1</a:t>
            </a:r>
            <a:r>
              <a:rPr lang="en-US" sz="4000" dirty="0" smtClean="0"/>
              <a:t>SUNY College of Environmental Science and Forestry, Syracuse, NY; </a:t>
            </a:r>
            <a:r>
              <a:rPr lang="en-US" sz="4000" baseline="30000" dirty="0" smtClean="0"/>
              <a:t>2</a:t>
            </a:r>
            <a:r>
              <a:rPr lang="en-US" sz="4000" dirty="0" smtClean="0"/>
              <a:t>Plymouth State University, Plymouth, NH; </a:t>
            </a:r>
            <a:r>
              <a:rPr lang="en-US" sz="4000" baseline="30000" dirty="0" smtClean="0"/>
              <a:t>3</a:t>
            </a:r>
            <a:r>
              <a:rPr lang="en-US" sz="4000" dirty="0" smtClean="0"/>
              <a:t>US Forest Service, Durham, NH. </a:t>
            </a:r>
          </a:p>
        </p:txBody>
      </p:sp>
      <p:sp>
        <p:nvSpPr>
          <p:cNvPr id="2054" name="Text Box 6"/>
          <p:cNvSpPr txBox="1">
            <a:spLocks noChangeArrowheads="1"/>
          </p:cNvSpPr>
          <p:nvPr/>
        </p:nvSpPr>
        <p:spPr bwMode="auto">
          <a:xfrm>
            <a:off x="1133856" y="6324600"/>
            <a:ext cx="9264423" cy="16184880"/>
          </a:xfrm>
          <a:prstGeom prst="rect">
            <a:avLst/>
          </a:prstGeom>
          <a:solidFill>
            <a:schemeClr val="bg1"/>
          </a:solidFill>
          <a:ln w="9525">
            <a:noFill/>
            <a:miter lim="800000"/>
            <a:headEnd/>
            <a:tailEnd/>
          </a:ln>
          <a:effectLst/>
        </p:spPr>
        <p:txBody>
          <a:bodyPr wrap="square" lIns="182880" rIns="182880">
            <a:noAutofit/>
          </a:bodyPr>
          <a:lstStyle/>
          <a:p>
            <a:pPr algn="ctr"/>
            <a:r>
              <a:rPr lang="en-US" sz="4800" u="sng" dirty="0" smtClean="0">
                <a:solidFill>
                  <a:srgbClr val="008000"/>
                </a:solidFill>
                <a:effectLst>
                  <a:outerShdw blurRad="38100" dist="38100" dir="2700000" algn="tl">
                    <a:srgbClr val="C0C0C0"/>
                  </a:outerShdw>
                </a:effectLst>
                <a:latin typeface="Arial" pitchFamily="34" charset="0"/>
              </a:rPr>
              <a:t>Ecosystem Budgets </a:t>
            </a:r>
          </a:p>
          <a:p>
            <a:pPr algn="ctr"/>
            <a:r>
              <a:rPr lang="en-US" sz="4800" u="sng" dirty="0" smtClean="0">
                <a:solidFill>
                  <a:srgbClr val="008000"/>
                </a:solidFill>
                <a:effectLst>
                  <a:outerShdw blurRad="38100" dist="38100" dir="2700000" algn="tl">
                    <a:srgbClr val="C0C0C0"/>
                  </a:outerShdw>
                </a:effectLst>
                <a:latin typeface="Arial" pitchFamily="34" charset="0"/>
              </a:rPr>
              <a:t>Have no Error</a:t>
            </a:r>
          </a:p>
          <a:p>
            <a:pPr marL="91440">
              <a:spcBef>
                <a:spcPts val="1800"/>
              </a:spcBef>
            </a:pPr>
            <a:r>
              <a:rPr lang="en-US" sz="2600" dirty="0" smtClean="0"/>
              <a:t>Nutrient budgets for forested ecosystems have rarely included error analysis, making it difficult to establish the statistical  significance of the results. </a:t>
            </a:r>
            <a:r>
              <a:rPr lang="en-US" dirty="0" smtClean="0"/>
              <a:t>The pursuit of closure in nutrient budgets can provide insight about ecosystem processes and also suggest where more research is needed.</a:t>
            </a:r>
          </a:p>
          <a:p>
            <a:pPr marL="91440">
              <a:spcBef>
                <a:spcPts val="1800"/>
              </a:spcBef>
            </a:pPr>
            <a:r>
              <a:rPr lang="en-US" dirty="0" smtClean="0"/>
              <a:t>At the Hubbard Brook Experimental Forest, the N budget for the period 1965 – 1977 showed more N accumulating in living biomass than was deposited from the atmosphere, and the "missing source” of 14.2 kg N ha</a:t>
            </a:r>
            <a:r>
              <a:rPr lang="en-US" baseline="30000" dirty="0" smtClean="0"/>
              <a:t>-1</a:t>
            </a:r>
            <a:r>
              <a:rPr lang="en-US" dirty="0" smtClean="0"/>
              <a:t> y</a:t>
            </a:r>
            <a:r>
              <a:rPr lang="en-US" baseline="30000" dirty="0" smtClean="0"/>
              <a:t>-1</a:t>
            </a:r>
            <a:r>
              <a:rPr lang="en-US" dirty="0" smtClean="0"/>
              <a:t> was attributed to N fixation.  More recently (1992–2007), biomass accumulation has been negligible, and </a:t>
            </a:r>
            <a:r>
              <a:rPr lang="en-US" dirty="0" err="1" smtClean="0"/>
              <a:t>streamwater</a:t>
            </a:r>
            <a:r>
              <a:rPr lang="en-US" dirty="0" smtClean="0"/>
              <a:t> export of N has fallen to ~1 kg-N ha</a:t>
            </a:r>
            <a:r>
              <a:rPr lang="en-US" baseline="30000" dirty="0" smtClean="0"/>
              <a:t>-1</a:t>
            </a:r>
            <a:r>
              <a:rPr lang="en-US" dirty="0" smtClean="0"/>
              <a:t> y</a:t>
            </a:r>
            <a:r>
              <a:rPr lang="en-US" baseline="30000" dirty="0" smtClean="0"/>
              <a:t>-1</a:t>
            </a:r>
            <a:r>
              <a:rPr lang="en-US" dirty="0" smtClean="0"/>
              <a:t> despite chronically elevated atmospheric N deposition, resulting in a “missing sink” of ~6 kg N ha</a:t>
            </a:r>
            <a:r>
              <a:rPr lang="en-US" baseline="30000" dirty="0" smtClean="0"/>
              <a:t>-1</a:t>
            </a:r>
            <a:r>
              <a:rPr lang="en-US" dirty="0" smtClean="0"/>
              <a:t> y</a:t>
            </a:r>
            <a:r>
              <a:rPr lang="en-US" baseline="30000" dirty="0" smtClean="0"/>
              <a:t>-1</a:t>
            </a:r>
            <a:r>
              <a:rPr lang="en-US" dirty="0" smtClean="0"/>
              <a:t>.  </a:t>
            </a:r>
          </a:p>
          <a:p>
            <a:pPr marL="91440">
              <a:spcBef>
                <a:spcPts val="1800"/>
              </a:spcBef>
            </a:pPr>
            <a:r>
              <a:rPr lang="en-US" dirty="0" smtClean="0"/>
              <a:t>The imbalance in the 1965 N budget sparked interest in quantifying N fixation (</a:t>
            </a:r>
            <a:r>
              <a:rPr lang="en-US" dirty="0" err="1" smtClean="0"/>
              <a:t>Roskowski</a:t>
            </a:r>
            <a:r>
              <a:rPr lang="en-US" dirty="0" smtClean="0"/>
              <a:t> 1980); currently, the N budget closure suggests a missing sink, not a missing source, and researchers are measuring </a:t>
            </a:r>
            <a:r>
              <a:rPr lang="en-US" dirty="0" err="1" smtClean="0"/>
              <a:t>denitrification</a:t>
            </a:r>
            <a:r>
              <a:rPr lang="en-US" dirty="0" smtClean="0"/>
              <a:t> (</a:t>
            </a:r>
            <a:r>
              <a:rPr lang="en-US" dirty="0" err="1" smtClean="0"/>
              <a:t>Groffman</a:t>
            </a:r>
            <a:r>
              <a:rPr lang="en-US" dirty="0" smtClean="0"/>
              <a:t> et al. 2009).  However, there are large uncertainties in the N budget, some of which have never been quantified.</a:t>
            </a:r>
          </a:p>
          <a:p>
            <a:pPr marL="91440">
              <a:spcBef>
                <a:spcPts val="1800"/>
              </a:spcBef>
            </a:pPr>
            <a:r>
              <a:rPr lang="en-US" dirty="0" smtClean="0"/>
              <a:t>When estimating forest biomass, researchers commonly report sampling uncertainty but rarely propagate the uncertainty in the </a:t>
            </a:r>
            <a:r>
              <a:rPr lang="en-US" dirty="0" err="1" smtClean="0"/>
              <a:t>allometric</a:t>
            </a:r>
            <a:r>
              <a:rPr lang="en-US" dirty="0" smtClean="0"/>
              <a:t> equations used to estimate tree biomass.  The uncertainty in change over time in biomass N at Hubbard Brook is ± 0.6 – 4.7 kg N ha</a:t>
            </a:r>
            <a:r>
              <a:rPr lang="en-US" baseline="30000" dirty="0" smtClean="0"/>
              <a:t>-1</a:t>
            </a:r>
            <a:r>
              <a:rPr lang="en-US" dirty="0" smtClean="0"/>
              <a:t> yr</a:t>
            </a:r>
            <a:r>
              <a:rPr lang="en-US" baseline="30000" dirty="0" smtClean="0"/>
              <a:t>-1</a:t>
            </a:r>
            <a:r>
              <a:rPr lang="en-US" dirty="0" smtClean="0"/>
              <a:t>, depending on the time interval (Figure 3). </a:t>
            </a:r>
          </a:p>
          <a:p>
            <a:pPr marL="91440">
              <a:spcBef>
                <a:spcPts val="1800"/>
              </a:spcBef>
            </a:pPr>
            <a:r>
              <a:rPr lang="en-US" dirty="0" smtClean="0"/>
              <a:t>The uncertainty in change in the forest floor is -21 to +24 kg N ha</a:t>
            </a:r>
            <a:r>
              <a:rPr lang="en-US" baseline="30000" dirty="0" smtClean="0"/>
              <a:t>-1</a:t>
            </a:r>
            <a:r>
              <a:rPr lang="en-US" dirty="0" smtClean="0"/>
              <a:t> y</a:t>
            </a:r>
            <a:r>
              <a:rPr lang="en-US" baseline="30000" dirty="0" smtClean="0"/>
              <a:t>-1</a:t>
            </a:r>
            <a:r>
              <a:rPr lang="en-US" dirty="0" smtClean="0"/>
              <a:t> and in the mineral soil ± 53 kg N ha</a:t>
            </a:r>
            <a:r>
              <a:rPr lang="en-US" baseline="30000" dirty="0" smtClean="0"/>
              <a:t>-1 </a:t>
            </a:r>
            <a:r>
              <a:rPr lang="en-US" dirty="0" smtClean="0"/>
              <a:t>y</a:t>
            </a:r>
            <a:r>
              <a:rPr lang="en-US" baseline="30000" dirty="0" smtClean="0"/>
              <a:t>-1</a:t>
            </a:r>
            <a:r>
              <a:rPr lang="en-US" dirty="0" smtClean="0"/>
              <a:t>.  Clearly, to attribute missing sources or sinks to N fixation or </a:t>
            </a:r>
            <a:r>
              <a:rPr lang="en-US" dirty="0" err="1" smtClean="0"/>
              <a:t>denitrification</a:t>
            </a:r>
            <a:r>
              <a:rPr lang="en-US" dirty="0" smtClean="0"/>
              <a:t> would require more precise estimates of change in soil stores. </a:t>
            </a:r>
          </a:p>
          <a:p>
            <a:pPr marL="91440">
              <a:spcBef>
                <a:spcPts val="1800"/>
              </a:spcBef>
            </a:pPr>
            <a:r>
              <a:rPr lang="en-US" dirty="0" smtClean="0"/>
              <a:t>Changes in the net hydrologic flux of N (</a:t>
            </a:r>
            <a:r>
              <a:rPr lang="en-US" dirty="0" err="1" smtClean="0"/>
              <a:t>streamflow</a:t>
            </a:r>
            <a:r>
              <a:rPr lang="en-US" dirty="0" smtClean="0"/>
              <a:t> – </a:t>
            </a:r>
            <a:r>
              <a:rPr lang="en-US" dirty="0" err="1" smtClean="0"/>
              <a:t>precip</a:t>
            </a:r>
            <a:r>
              <a:rPr lang="en-US" dirty="0" smtClean="0"/>
              <a:t>) have less uncertainty than the ecosystem fluxes involving </a:t>
            </a:r>
            <a:r>
              <a:rPr lang="en-US" dirty="0" err="1" smtClean="0"/>
              <a:t>biomasss</a:t>
            </a:r>
            <a:r>
              <a:rPr lang="en-US" dirty="0" smtClean="0"/>
              <a:t> and soils.</a:t>
            </a:r>
          </a:p>
          <a:p>
            <a:pPr marL="91440">
              <a:spcBef>
                <a:spcPts val="1800"/>
              </a:spcBef>
            </a:pPr>
            <a:r>
              <a:rPr lang="en-US" sz="2600" dirty="0" smtClean="0"/>
              <a:t>Gradually, researchers are developing approaches to quantifying uncertainty in ecosystem studies. In this poster, we illustrate current approaches to uncertainty analysis, using the example of the N budget for the Hubbard Brook Experimental Forest in New Hampshire, USA .</a:t>
            </a:r>
          </a:p>
          <a:p>
            <a:pPr marL="91440"/>
            <a:endParaRPr lang="en-US" sz="2600" dirty="0" smtClean="0">
              <a:latin typeface="+mj-lt"/>
            </a:endParaRPr>
          </a:p>
          <a:p>
            <a:endParaRPr lang="en-US" sz="2600" dirty="0" smtClean="0">
              <a:latin typeface="+mj-lt"/>
            </a:endParaRPr>
          </a:p>
          <a:p>
            <a:endParaRPr lang="en-US" sz="2600" dirty="0" smtClean="0">
              <a:latin typeface="+mj-lt"/>
            </a:endParaRPr>
          </a:p>
          <a:p>
            <a:endParaRPr lang="en-US" sz="2600" dirty="0" smtClean="0"/>
          </a:p>
          <a:p>
            <a:r>
              <a:rPr lang="en-US" sz="2600" dirty="0" smtClean="0">
                <a:solidFill>
                  <a:schemeClr val="accent2"/>
                </a:solidFill>
              </a:rPr>
              <a:t> </a:t>
            </a:r>
            <a:endParaRPr lang="en-US" sz="2600" dirty="0">
              <a:solidFill>
                <a:schemeClr val="accent2"/>
              </a:solidFill>
            </a:endParaRPr>
          </a:p>
        </p:txBody>
      </p:sp>
      <p:sp>
        <p:nvSpPr>
          <p:cNvPr id="2133" name="Rectangle 85"/>
          <p:cNvSpPr>
            <a:spLocks noChangeArrowheads="1"/>
          </p:cNvSpPr>
          <p:nvPr/>
        </p:nvSpPr>
        <p:spPr bwMode="auto">
          <a:xfrm>
            <a:off x="30294072" y="15925800"/>
            <a:ext cx="9262872" cy="11887200"/>
          </a:xfrm>
          <a:prstGeom prst="rect">
            <a:avLst/>
          </a:prstGeom>
          <a:solidFill>
            <a:schemeClr val="bg1"/>
          </a:solidFill>
          <a:ln w="9525">
            <a:noFill/>
            <a:miter lim="800000"/>
            <a:headEnd/>
            <a:tailEnd/>
          </a:ln>
          <a:effectLst/>
        </p:spPr>
        <p:txBody>
          <a:bodyPr/>
          <a:lstStyle/>
          <a:p>
            <a:pPr algn="ctr"/>
            <a:r>
              <a:rPr lang="en-US" sz="4000" u="sng" dirty="0" smtClean="0">
                <a:solidFill>
                  <a:srgbClr val="008000"/>
                </a:solidFill>
                <a:effectLst>
                  <a:outerShdw blurRad="38100" dist="38100" dir="2700000" algn="tl">
                    <a:srgbClr val="C0C0C0"/>
                  </a:outerShdw>
                </a:effectLst>
                <a:latin typeface="Arial" pitchFamily="34" charset="0"/>
              </a:rPr>
              <a:t>…in atmospheric deposition</a:t>
            </a:r>
          </a:p>
          <a:p>
            <a:pPr algn="ctr"/>
            <a:endParaRPr lang="en-US" sz="4800" u="sng" dirty="0" smtClean="0">
              <a:solidFill>
                <a:srgbClr val="008000"/>
              </a:solidFill>
              <a:effectLst>
                <a:outerShdw blurRad="38100" dist="38100" dir="2700000" algn="tl">
                  <a:srgbClr val="C0C0C0"/>
                </a:outerShdw>
              </a:effectLst>
              <a:latin typeface="Arial" pitchFamily="34" charset="0"/>
            </a:endParaRPr>
          </a:p>
          <a:p>
            <a:pPr algn="ctr"/>
            <a:endParaRPr lang="en-US" sz="4800" u="sng" dirty="0">
              <a:solidFill>
                <a:srgbClr val="008000"/>
              </a:solidFill>
              <a:effectLst>
                <a:outerShdw blurRad="38100" dist="38100" dir="2700000" algn="tl">
                  <a:srgbClr val="C0C0C0"/>
                </a:outerShdw>
              </a:effectLst>
              <a:latin typeface="Arial" pitchFamily="34" charset="0"/>
            </a:endParaRPr>
          </a:p>
        </p:txBody>
      </p:sp>
      <p:sp>
        <p:nvSpPr>
          <p:cNvPr id="2175" name="Rectangle 127"/>
          <p:cNvSpPr>
            <a:spLocks noChangeArrowheads="1"/>
          </p:cNvSpPr>
          <p:nvPr/>
        </p:nvSpPr>
        <p:spPr bwMode="auto">
          <a:xfrm>
            <a:off x="10853928" y="25069800"/>
            <a:ext cx="18982944" cy="7010400"/>
          </a:xfrm>
          <a:prstGeom prst="rect">
            <a:avLst/>
          </a:prstGeom>
          <a:solidFill>
            <a:schemeClr val="bg1"/>
          </a:solidFill>
          <a:ln w="9525">
            <a:noFill/>
            <a:miter lim="800000"/>
            <a:headEnd/>
            <a:tailEnd/>
          </a:ln>
          <a:effectLst/>
        </p:spPr>
        <p:txBody>
          <a:bodyPr/>
          <a:lstStyle/>
          <a:p>
            <a:pPr algn="ctr"/>
            <a:r>
              <a:rPr lang="en-US" sz="4000" u="sng" dirty="0" smtClean="0">
                <a:solidFill>
                  <a:srgbClr val="008000"/>
                </a:solidFill>
                <a:effectLst>
                  <a:outerShdw blurRad="38100" dist="38100" dir="2700000" algn="tl">
                    <a:srgbClr val="C0C0C0"/>
                  </a:outerShdw>
                </a:effectLst>
                <a:latin typeface="Arial" pitchFamily="34" charset="0"/>
              </a:rPr>
              <a:t>…in </a:t>
            </a:r>
            <a:r>
              <a:rPr lang="en-US" sz="4000" u="sng" dirty="0" err="1" smtClean="0">
                <a:solidFill>
                  <a:srgbClr val="008000"/>
                </a:solidFill>
                <a:effectLst>
                  <a:outerShdw blurRad="38100" dist="38100" dir="2700000" algn="tl">
                    <a:srgbClr val="C0C0C0"/>
                  </a:outerShdw>
                </a:effectLst>
                <a:latin typeface="Arial" pitchFamily="34" charset="0"/>
              </a:rPr>
              <a:t>streamflow</a:t>
            </a:r>
            <a:r>
              <a:rPr lang="en-US" sz="4000" u="sng" dirty="0" smtClean="0">
                <a:solidFill>
                  <a:srgbClr val="008000"/>
                </a:solidFill>
                <a:effectLst>
                  <a:outerShdw blurRad="38100" dist="38100" dir="2700000" algn="tl">
                    <a:srgbClr val="C0C0C0"/>
                  </a:outerShdw>
                </a:effectLst>
                <a:latin typeface="Arial" pitchFamily="34" charset="0"/>
              </a:rPr>
              <a:t> and export.</a:t>
            </a:r>
          </a:p>
          <a:p>
            <a:r>
              <a:rPr lang="en-US" sz="2800" dirty="0" smtClean="0"/>
              <a:t> </a:t>
            </a:r>
            <a:endParaRPr lang="en-US" sz="2800" u="sng" dirty="0">
              <a:solidFill>
                <a:srgbClr val="008000"/>
              </a:solidFill>
              <a:effectLst>
                <a:outerShdw blurRad="38100" dist="38100" dir="2700000" algn="tl">
                  <a:srgbClr val="C0C0C0"/>
                </a:outerShdw>
              </a:effectLst>
              <a:latin typeface="Arial" pitchFamily="34" charset="0"/>
            </a:endParaRPr>
          </a:p>
          <a:p>
            <a:pPr algn="ctr"/>
            <a:endParaRPr lang="en-US" sz="2800" b="1" dirty="0">
              <a:solidFill>
                <a:srgbClr val="008000"/>
              </a:solidFill>
              <a:latin typeface="Arial" pitchFamily="34" charset="0"/>
            </a:endParaRPr>
          </a:p>
        </p:txBody>
      </p:sp>
      <p:sp>
        <p:nvSpPr>
          <p:cNvPr id="31" name="Rectangle 172"/>
          <p:cNvSpPr>
            <a:spLocks noChangeArrowheads="1"/>
          </p:cNvSpPr>
          <p:nvPr/>
        </p:nvSpPr>
        <p:spPr bwMode="auto">
          <a:xfrm>
            <a:off x="1133856" y="29337000"/>
            <a:ext cx="9262872" cy="2747896"/>
          </a:xfrm>
          <a:prstGeom prst="rect">
            <a:avLst/>
          </a:prstGeom>
          <a:solidFill>
            <a:schemeClr val="bg1">
              <a:alpha val="60001"/>
            </a:schemeClr>
          </a:solidFill>
          <a:ln w="9525" algn="ctr">
            <a:noFill/>
            <a:miter lim="800000"/>
            <a:headEnd/>
            <a:tailEnd/>
          </a:ln>
          <a:effectLst/>
        </p:spPr>
        <p:txBody>
          <a:bodyPr wrap="square" anchor="ctr">
            <a:spAutoFit/>
          </a:bodyPr>
          <a:lstStyle/>
          <a:p>
            <a:endParaRPr lang="en-US"/>
          </a:p>
        </p:txBody>
      </p:sp>
      <p:sp>
        <p:nvSpPr>
          <p:cNvPr id="32" name="Text Box 31"/>
          <p:cNvSpPr txBox="1">
            <a:spLocks noChangeArrowheads="1"/>
          </p:cNvSpPr>
          <p:nvPr/>
        </p:nvSpPr>
        <p:spPr bwMode="auto">
          <a:xfrm>
            <a:off x="1143000" y="29413200"/>
            <a:ext cx="9208008" cy="2677656"/>
          </a:xfrm>
          <a:prstGeom prst="rect">
            <a:avLst/>
          </a:prstGeom>
          <a:noFill/>
          <a:ln w="9525">
            <a:noFill/>
            <a:miter lim="800000"/>
            <a:headEnd/>
            <a:tailEnd/>
          </a:ln>
          <a:effectLst/>
        </p:spPr>
        <p:txBody>
          <a:bodyPr wrap="square" lIns="182880" rIns="182880">
            <a:spAutoFit/>
          </a:bodyPr>
          <a:lstStyle/>
          <a:p>
            <a:pPr algn="ctr"/>
            <a:r>
              <a:rPr lang="en-US" sz="4800" u="sng" dirty="0" smtClean="0">
                <a:solidFill>
                  <a:srgbClr val="008000"/>
                </a:solidFill>
                <a:effectLst>
                  <a:outerShdw blurRad="38100" dist="38100" dir="2700000" algn="tl">
                    <a:srgbClr val="C0C0C0"/>
                  </a:outerShdw>
                </a:effectLst>
                <a:latin typeface="Arial" pitchFamily="34" charset="0"/>
              </a:rPr>
              <a:t>Acknowledgements</a:t>
            </a:r>
            <a:endParaRPr lang="en-US" sz="2600" dirty="0" smtClean="0"/>
          </a:p>
          <a:p>
            <a:pPr>
              <a:spcBef>
                <a:spcPts val="1200"/>
              </a:spcBef>
            </a:pPr>
            <a:r>
              <a:rPr lang="en-US" sz="2200" dirty="0" smtClean="0"/>
              <a:t>QUEST has received funding from the National Science Foundation as a Working Group through the Long Term Ecological Research (LTER) Network Office, from the Japan Society for the Promotion of Science, and from the NSF Division of Environmental Biology.  Heather Engelman, SUNY ESF, assembled this poster.</a:t>
            </a:r>
            <a:endParaRPr lang="en-US" sz="2200" dirty="0"/>
          </a:p>
        </p:txBody>
      </p:sp>
      <p:sp>
        <p:nvSpPr>
          <p:cNvPr id="29" name="Text Box 168"/>
          <p:cNvSpPr txBox="1">
            <a:spLocks noChangeArrowheads="1"/>
          </p:cNvSpPr>
          <p:nvPr/>
        </p:nvSpPr>
        <p:spPr bwMode="auto">
          <a:xfrm>
            <a:off x="1133856" y="22722781"/>
            <a:ext cx="9262872" cy="6309419"/>
          </a:xfrm>
          <a:prstGeom prst="rect">
            <a:avLst/>
          </a:prstGeom>
          <a:solidFill>
            <a:schemeClr val="bg1"/>
          </a:solidFill>
          <a:ln w="9525" algn="ctr">
            <a:noFill/>
            <a:miter lim="800000"/>
            <a:headEnd/>
            <a:tailEnd/>
          </a:ln>
          <a:effectLst/>
        </p:spPr>
        <p:txBody>
          <a:bodyPr wrap="square" lIns="182880" rIns="182880">
            <a:spAutoFit/>
          </a:bodyPr>
          <a:lstStyle/>
          <a:p>
            <a:pPr algn="ctr"/>
            <a:r>
              <a:rPr lang="en-US" sz="4800" u="sng" dirty="0" smtClean="0">
                <a:solidFill>
                  <a:srgbClr val="008000"/>
                </a:solidFill>
                <a:effectLst>
                  <a:outerShdw blurRad="38100" dist="38100" dir="2700000" algn="tl">
                    <a:srgbClr val="C0C0C0"/>
                  </a:outerShdw>
                </a:effectLst>
                <a:latin typeface="Arial" pitchFamily="34" charset="0"/>
              </a:rPr>
              <a:t>Why Use Uncertainty Analysis? </a:t>
            </a:r>
            <a:endParaRPr lang="en-US" dirty="0" smtClean="0"/>
          </a:p>
          <a:p>
            <a:pPr marL="91440">
              <a:spcBef>
                <a:spcPts val="1200"/>
              </a:spcBef>
            </a:pPr>
            <a:r>
              <a:rPr lang="en-US" dirty="0" smtClean="0"/>
              <a:t>Analyzing the relative contributions of various sources of uncertainty can help identify opportunities to improve allocation of sampling resources.  In the case of the N content of forest biomass, individual equations, such as that for bark biomass, may be highly uncertain but not contribute as much to overall uncertainty as an equation with lower uncertainty that describes a more massive ecosystem component, such as wood biomass (Yanai et al. 2010).  An optimized sampling design for describing tree allometry might therefore involve greater numbers of trees to describe wood biomass and fewer to describe bark biomass. </a:t>
            </a:r>
          </a:p>
          <a:p>
            <a:pPr marL="91440">
              <a:spcBef>
                <a:spcPts val="1200"/>
              </a:spcBef>
              <a:spcAft>
                <a:spcPts val="1200"/>
              </a:spcAft>
            </a:pPr>
            <a:r>
              <a:rPr lang="en-US" dirty="0" smtClean="0"/>
              <a:t>Simulating sampling designs of varying sampling intensity (e.g. Figure 2)  is another approach to evaluating the efficiency of forest measurements.  There are many sampling designs in place that do not optimally allocate resources, and the framework of uncertainty analysis can provide a basis for rational discussion of alternative designs.</a:t>
            </a:r>
          </a:p>
        </p:txBody>
      </p:sp>
      <p:grpSp>
        <p:nvGrpSpPr>
          <p:cNvPr id="54" name="Group 53"/>
          <p:cNvGrpSpPr/>
          <p:nvPr/>
        </p:nvGrpSpPr>
        <p:grpSpPr>
          <a:xfrm>
            <a:off x="31013400" y="16683116"/>
            <a:ext cx="3245539" cy="10404615"/>
            <a:chOff x="30937200" y="10134600"/>
            <a:chExt cx="3245539" cy="10404615"/>
          </a:xfrm>
        </p:grpSpPr>
        <p:pic>
          <p:nvPicPr>
            <p:cNvPr id="35" name="Picture 34" descr="D:\Campbell\Hubbard_Brook\Maps\Thiessen_Gages_Wshds.png"/>
            <p:cNvPicPr>
              <a:picLocks noChangeAspect="1" noChangeArrowheads="1"/>
            </p:cNvPicPr>
            <p:nvPr/>
          </p:nvPicPr>
          <p:blipFill>
            <a:blip r:embed="rId3" cstate="print"/>
            <a:srcRect l="7916" t="8888" r="8749" b="21111"/>
            <a:stretch>
              <a:fillRect/>
            </a:stretch>
          </p:blipFill>
          <p:spPr bwMode="auto">
            <a:xfrm>
              <a:off x="30963204" y="10134600"/>
              <a:ext cx="3193530" cy="2012246"/>
            </a:xfrm>
            <a:prstGeom prst="rect">
              <a:avLst/>
            </a:prstGeom>
            <a:noFill/>
            <a:ln w="9525">
              <a:noFill/>
              <a:miter lim="800000"/>
              <a:headEnd/>
              <a:tailEnd/>
            </a:ln>
          </p:spPr>
        </p:pic>
        <p:pic>
          <p:nvPicPr>
            <p:cNvPr id="36" name="Picture 35" descr="D:\Campbell\Hubbard_Brook\Maps\IDW_Gages_Wshds.png"/>
            <p:cNvPicPr>
              <a:picLocks noChangeAspect="1" noChangeArrowheads="1"/>
            </p:cNvPicPr>
            <p:nvPr/>
          </p:nvPicPr>
          <p:blipFill>
            <a:blip r:embed="rId4" cstate="print"/>
            <a:srcRect l="8542" t="10001" r="8125" b="21111"/>
            <a:stretch>
              <a:fillRect/>
            </a:stretch>
          </p:blipFill>
          <p:spPr bwMode="auto">
            <a:xfrm>
              <a:off x="30971356" y="16159559"/>
              <a:ext cx="3177228" cy="1969548"/>
            </a:xfrm>
            <a:prstGeom prst="rect">
              <a:avLst/>
            </a:prstGeom>
            <a:noFill/>
            <a:ln w="9525">
              <a:noFill/>
              <a:miter lim="800000"/>
              <a:headEnd/>
              <a:tailEnd/>
            </a:ln>
          </p:spPr>
        </p:pic>
        <p:pic>
          <p:nvPicPr>
            <p:cNvPr id="37" name="Picture 36" descr="D:\Campbell\Hubbard_Brook\Maps\Kriging_Gages_Wshds.png"/>
            <p:cNvPicPr>
              <a:picLocks noChangeAspect="1" noChangeArrowheads="1"/>
            </p:cNvPicPr>
            <p:nvPr/>
          </p:nvPicPr>
          <p:blipFill>
            <a:blip r:embed="rId5" cstate="print"/>
            <a:srcRect l="7916" t="10001" r="8749" b="21111"/>
            <a:stretch>
              <a:fillRect/>
            </a:stretch>
          </p:blipFill>
          <p:spPr bwMode="auto">
            <a:xfrm>
              <a:off x="30937200" y="12119607"/>
              <a:ext cx="3245539" cy="2012246"/>
            </a:xfrm>
            <a:prstGeom prst="rect">
              <a:avLst/>
            </a:prstGeom>
            <a:noFill/>
            <a:ln w="9525">
              <a:noFill/>
              <a:miter lim="800000"/>
              <a:headEnd/>
              <a:tailEnd/>
            </a:ln>
          </p:spPr>
        </p:pic>
        <p:pic>
          <p:nvPicPr>
            <p:cNvPr id="38" name="Picture 37" descr="D:\Campbell\Hubbard_Brook\Maps\Regression_Long_Elev.png"/>
            <p:cNvPicPr>
              <a:picLocks noChangeAspect="1" noChangeArrowheads="1"/>
            </p:cNvPicPr>
            <p:nvPr/>
          </p:nvPicPr>
          <p:blipFill>
            <a:blip r:embed="rId6" cstate="print"/>
            <a:srcRect l="8333" t="10001" r="8333" b="7777"/>
            <a:stretch>
              <a:fillRect/>
            </a:stretch>
          </p:blipFill>
          <p:spPr bwMode="auto">
            <a:xfrm>
              <a:off x="30957276" y="18167013"/>
              <a:ext cx="3205387" cy="2372202"/>
            </a:xfrm>
            <a:prstGeom prst="rect">
              <a:avLst/>
            </a:prstGeom>
            <a:noFill/>
            <a:ln w="9525">
              <a:noFill/>
              <a:miter lim="800000"/>
              <a:headEnd/>
              <a:tailEnd/>
            </a:ln>
          </p:spPr>
        </p:pic>
        <p:pic>
          <p:nvPicPr>
            <p:cNvPr id="40" name="Picture 39" descr="D:\Campbell\Hubbard_Brook\Maps\Spline_Gages_Wshds.png"/>
            <p:cNvPicPr>
              <a:picLocks noChangeAspect="1" noChangeArrowheads="1"/>
            </p:cNvPicPr>
            <p:nvPr/>
          </p:nvPicPr>
          <p:blipFill>
            <a:blip r:embed="rId7" cstate="print"/>
            <a:srcRect l="9167" t="10001" r="10001" b="22221"/>
            <a:stretch>
              <a:fillRect/>
            </a:stretch>
          </p:blipFill>
          <p:spPr bwMode="auto">
            <a:xfrm>
              <a:off x="31011855" y="14131854"/>
              <a:ext cx="3084389" cy="1939844"/>
            </a:xfrm>
            <a:prstGeom prst="rect">
              <a:avLst/>
            </a:prstGeom>
            <a:noFill/>
            <a:ln w="9525">
              <a:noFill/>
              <a:miter lim="800000"/>
              <a:headEnd/>
              <a:tailEnd/>
            </a:ln>
          </p:spPr>
        </p:pic>
      </p:grpSp>
      <p:sp>
        <p:nvSpPr>
          <p:cNvPr id="51" name="TextBox 50"/>
          <p:cNvSpPr txBox="1"/>
          <p:nvPr/>
        </p:nvSpPr>
        <p:spPr>
          <a:xfrm>
            <a:off x="20955000" y="22402800"/>
            <a:ext cx="8686800" cy="1938992"/>
          </a:xfrm>
          <a:prstGeom prst="rect">
            <a:avLst/>
          </a:prstGeom>
          <a:noFill/>
        </p:spPr>
        <p:txBody>
          <a:bodyPr wrap="square" rtlCol="0">
            <a:spAutoFit/>
          </a:bodyPr>
          <a:lstStyle/>
          <a:p>
            <a:r>
              <a:rPr lang="en-US" sz="2000" b="1" dirty="0" smtClean="0">
                <a:latin typeface="Helvetica" pitchFamily="34" charset="0"/>
              </a:rPr>
              <a:t>Figure 3.  Uncertainty in the change over time of N contents of biomass at the Hubbard Brook Experimental Forest over a 5-year period.  </a:t>
            </a:r>
            <a:r>
              <a:rPr lang="en-US" sz="2000" dirty="0" smtClean="0">
                <a:latin typeface="Helvetica" pitchFamily="34" charset="0"/>
              </a:rPr>
              <a:t>a.  Monte Carlo results of N in biomass in 1992 and 1997, 100 iterations.  b.  Frequency distribution of 1000 iterations of the difference between 1992 and 1997, showing the 95% confidence interval.</a:t>
            </a:r>
          </a:p>
          <a:p>
            <a:endParaRPr lang="en-US" sz="2000" dirty="0" smtClean="0">
              <a:latin typeface="Helvetica" pitchFamily="34" charset="0"/>
            </a:endParaRPr>
          </a:p>
        </p:txBody>
      </p:sp>
      <p:sp>
        <p:nvSpPr>
          <p:cNvPr id="52" name="Text Box 168"/>
          <p:cNvSpPr txBox="1">
            <a:spLocks noChangeArrowheads="1"/>
          </p:cNvSpPr>
          <p:nvPr/>
        </p:nvSpPr>
        <p:spPr bwMode="auto">
          <a:xfrm>
            <a:off x="10853928" y="6324600"/>
            <a:ext cx="28703016" cy="2057400"/>
          </a:xfrm>
          <a:prstGeom prst="rect">
            <a:avLst/>
          </a:prstGeom>
          <a:solidFill>
            <a:schemeClr val="bg1"/>
          </a:solidFill>
          <a:ln w="9525" algn="ctr">
            <a:noFill/>
            <a:miter lim="800000"/>
            <a:headEnd/>
            <a:tailEnd/>
          </a:ln>
          <a:effectLst/>
        </p:spPr>
        <p:txBody>
          <a:bodyPr wrap="square">
            <a:spAutoFit/>
          </a:bodyPr>
          <a:lstStyle/>
          <a:p>
            <a:pPr algn="ctr"/>
            <a:r>
              <a:rPr lang="en-US" sz="4800" u="sng" dirty="0" smtClean="0">
                <a:solidFill>
                  <a:srgbClr val="008000"/>
                </a:solidFill>
                <a:effectLst>
                  <a:outerShdw blurRad="38100" dist="38100" dir="2700000" algn="tl">
                    <a:srgbClr val="C0C0C0"/>
                  </a:outerShdw>
                </a:effectLst>
                <a:latin typeface="Arial" pitchFamily="34" charset="0"/>
              </a:rPr>
              <a:t>Sources of Uncertainty</a:t>
            </a:r>
          </a:p>
          <a:p>
            <a:pPr algn="ctr"/>
            <a:endParaRPr lang="en-US" sz="4800" u="sng" dirty="0" smtClean="0">
              <a:solidFill>
                <a:srgbClr val="008000"/>
              </a:solidFill>
              <a:effectLst>
                <a:outerShdw blurRad="38100" dist="38100" dir="2700000" algn="tl">
                  <a:srgbClr val="C0C0C0"/>
                </a:outerShdw>
              </a:effectLst>
              <a:latin typeface="Arial" pitchFamily="34" charset="0"/>
            </a:endParaRPr>
          </a:p>
        </p:txBody>
      </p:sp>
      <p:sp>
        <p:nvSpPr>
          <p:cNvPr id="57" name="TextBox 56"/>
          <p:cNvSpPr txBox="1"/>
          <p:nvPr/>
        </p:nvSpPr>
        <p:spPr>
          <a:xfrm>
            <a:off x="10896600" y="7162800"/>
            <a:ext cx="28651200" cy="954107"/>
          </a:xfrm>
          <a:prstGeom prst="rect">
            <a:avLst/>
          </a:prstGeom>
          <a:noFill/>
        </p:spPr>
        <p:txBody>
          <a:bodyPr wrap="square" rtlCol="0">
            <a:spAutoFit/>
          </a:bodyPr>
          <a:lstStyle/>
          <a:p>
            <a:pPr marL="91440"/>
            <a:r>
              <a:rPr lang="en-US" sz="2800" dirty="0" smtClean="0"/>
              <a:t>Sources of uncertainty can be classified into those arising from imperfect knowledge (such as measurement error and model selection error) and those arising from the inherent variability in the system studied (such as spatial and temporal sampling error) (Harmon et al. 2007).  </a:t>
            </a:r>
            <a:endParaRPr lang="en-US" sz="2800" dirty="0"/>
          </a:p>
        </p:txBody>
      </p:sp>
      <p:sp>
        <p:nvSpPr>
          <p:cNvPr id="59" name="TextBox 58"/>
          <p:cNvSpPr txBox="1"/>
          <p:nvPr/>
        </p:nvSpPr>
        <p:spPr>
          <a:xfrm>
            <a:off x="30632400" y="7445276"/>
            <a:ext cx="9067800" cy="830997"/>
          </a:xfrm>
          <a:prstGeom prst="rect">
            <a:avLst/>
          </a:prstGeom>
          <a:noFill/>
        </p:spPr>
        <p:txBody>
          <a:bodyPr wrap="square" rtlCol="0">
            <a:spAutoFit/>
          </a:bodyPr>
          <a:lstStyle/>
          <a:p>
            <a:endParaRPr lang="en-US" dirty="0" smtClean="0"/>
          </a:p>
          <a:p>
            <a:endParaRPr lang="en-US" dirty="0"/>
          </a:p>
        </p:txBody>
      </p:sp>
      <p:sp>
        <p:nvSpPr>
          <p:cNvPr id="60" name="TextBox 59"/>
          <p:cNvSpPr txBox="1"/>
          <p:nvPr/>
        </p:nvSpPr>
        <p:spPr>
          <a:xfrm>
            <a:off x="34442400" y="16841510"/>
            <a:ext cx="5029200" cy="10895290"/>
          </a:xfrm>
          <a:prstGeom prst="rect">
            <a:avLst/>
          </a:prstGeom>
          <a:noFill/>
        </p:spPr>
        <p:txBody>
          <a:bodyPr wrap="square" lIns="0" rIns="182880" rtlCol="0">
            <a:spAutoFit/>
          </a:bodyPr>
          <a:lstStyle/>
          <a:p>
            <a:pPr>
              <a:spcBef>
                <a:spcPts val="1800"/>
              </a:spcBef>
            </a:pPr>
            <a:r>
              <a:rPr lang="en-US" dirty="0" smtClean="0"/>
              <a:t>Temporal variation generally contributes little uncertainty to estimates of deposition, because precipitation amounts are measured at short intervals or are cumulative.  The chemistry of precipitation is also commonly measured on the accumulated samples, and is thus representative of the time interval sampled .</a:t>
            </a:r>
          </a:p>
          <a:p>
            <a:pPr>
              <a:spcBef>
                <a:spcPts val="1800"/>
              </a:spcBef>
            </a:pPr>
            <a:r>
              <a:rPr lang="en-US" dirty="0" smtClean="0"/>
              <a:t>The greatest source of uncertainty in precipitation inputs is associated with the spatial interpolation of precipitation amounts between precipitation stations and collectors.  Different methods of interpolation  (Figure 6) give different estimates, especially far from the measured points, but the differences in estimates for the monitored watersheds at Hubbard Brook was less than 1%.  This uncertainty in model selection has often been overlooked.</a:t>
            </a:r>
          </a:p>
          <a:p>
            <a:pPr>
              <a:spcBef>
                <a:spcPts val="1800"/>
              </a:spcBef>
            </a:pPr>
            <a:r>
              <a:rPr lang="en-US" dirty="0" smtClean="0"/>
              <a:t>Additional challenges to be addressed are associated with the difficulty of monitoring dry deposition and cloud deposition and their interaction with vegetation structure.</a:t>
            </a:r>
          </a:p>
          <a:p>
            <a:endParaRPr lang="en-US" dirty="0" smtClean="0"/>
          </a:p>
        </p:txBody>
      </p:sp>
      <p:sp>
        <p:nvSpPr>
          <p:cNvPr id="39" name="TextBox 38"/>
          <p:cNvSpPr txBox="1"/>
          <p:nvPr/>
        </p:nvSpPr>
        <p:spPr>
          <a:xfrm>
            <a:off x="10853928" y="9525000"/>
            <a:ext cx="9262872" cy="3416320"/>
          </a:xfrm>
          <a:prstGeom prst="rect">
            <a:avLst/>
          </a:prstGeom>
          <a:noFill/>
        </p:spPr>
        <p:txBody>
          <a:bodyPr wrap="square" rtlCol="0">
            <a:spAutoFit/>
          </a:bodyPr>
          <a:lstStyle/>
          <a:p>
            <a:pPr marL="91440"/>
            <a:r>
              <a:rPr lang="en-US" dirty="0" smtClean="0"/>
              <a:t>Estimating the nutrient contents of forest biomass at Hubbard Brook involves biomass equations and tissue chemistry for 5-6 tree species and 5-7 tissue types applied to thousands of trees.  We used a Monte Carlo approach, in which the entire calculation was repeated using random sampling of values for nutrient concentrations and biomass equations defined by the statistical distribution of the sampled trees Figure 1).  The mean for biomass N content in 1965  is 611 kg N ha</a:t>
            </a:r>
            <a:r>
              <a:rPr lang="en-US" baseline="30000" dirty="0" smtClean="0"/>
              <a:t>-1</a:t>
            </a:r>
            <a:r>
              <a:rPr lang="en-US" dirty="0" smtClean="0"/>
              <a:t>, and the uncertainty, which has never before been estimated, shows a 95% confidence interval ranging from 562 to 670 kg N ha</a:t>
            </a:r>
            <a:r>
              <a:rPr lang="en-US" baseline="30000" dirty="0" smtClean="0"/>
              <a:t>-1</a:t>
            </a:r>
            <a:r>
              <a:rPr lang="en-US" dirty="0" smtClean="0"/>
              <a:t>.</a:t>
            </a:r>
          </a:p>
        </p:txBody>
      </p:sp>
      <p:sp>
        <p:nvSpPr>
          <p:cNvPr id="41" name="Rectangle 40"/>
          <p:cNvSpPr/>
          <p:nvPr/>
        </p:nvSpPr>
        <p:spPr bwMode="auto">
          <a:xfrm>
            <a:off x="20421600" y="11125200"/>
            <a:ext cx="9144000" cy="632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TextBox 44"/>
          <p:cNvSpPr txBox="1"/>
          <p:nvPr/>
        </p:nvSpPr>
        <p:spPr>
          <a:xfrm>
            <a:off x="20531328" y="15773400"/>
            <a:ext cx="9262872" cy="3046988"/>
          </a:xfrm>
          <a:prstGeom prst="rect">
            <a:avLst/>
          </a:prstGeom>
          <a:noFill/>
        </p:spPr>
        <p:txBody>
          <a:bodyPr wrap="square" lIns="182880" rIns="182880" rtlCol="0">
            <a:spAutoFit/>
          </a:bodyPr>
          <a:lstStyle/>
          <a:p>
            <a:r>
              <a:rPr lang="en-US" dirty="0" smtClean="0"/>
              <a:t>For many purposes, the change in a nutrient pool is more important than its size.  Figure 3 shows the results of 100 Monte Carlo estimates for the 1997 and 2002 inventory of W6, with the uncertainty in allometry and N concentrations sampled simultaneously for the two sampling dates at each iteration.  Because of the consistency of a bias in the calculation, the uncertainty in the change over time (10 kg N ha</a:t>
            </a:r>
            <a:r>
              <a:rPr lang="en-US" baseline="30000" dirty="0" smtClean="0"/>
              <a:t>-1</a:t>
            </a:r>
            <a:r>
              <a:rPr lang="en-US" dirty="0" smtClean="0"/>
              <a:t> yr</a:t>
            </a:r>
            <a:r>
              <a:rPr lang="en-US" baseline="30000" dirty="0" smtClean="0"/>
              <a:t>-1</a:t>
            </a:r>
            <a:r>
              <a:rPr lang="en-US" dirty="0" smtClean="0"/>
              <a:t>, Figure 3) is much less than the uncertainty in the mean at one point in time (108 kg N ha</a:t>
            </a:r>
            <a:r>
              <a:rPr lang="en-US" baseline="30000" dirty="0" smtClean="0"/>
              <a:t>-1</a:t>
            </a:r>
            <a:r>
              <a:rPr lang="en-US" dirty="0" smtClean="0"/>
              <a:t> yr</a:t>
            </a:r>
            <a:r>
              <a:rPr lang="en-US" baseline="30000" dirty="0" smtClean="0"/>
              <a:t>-1</a:t>
            </a:r>
            <a:r>
              <a:rPr lang="en-US" dirty="0" smtClean="0"/>
              <a:t>, Figure 1). </a:t>
            </a:r>
            <a:endParaRPr lang="en-US" dirty="0"/>
          </a:p>
        </p:txBody>
      </p:sp>
      <p:sp>
        <p:nvSpPr>
          <p:cNvPr id="46" name="Rectangle 127"/>
          <p:cNvSpPr>
            <a:spLocks noChangeArrowheads="1"/>
          </p:cNvSpPr>
          <p:nvPr/>
        </p:nvSpPr>
        <p:spPr bwMode="auto">
          <a:xfrm>
            <a:off x="30294072" y="8686800"/>
            <a:ext cx="9262872" cy="6949440"/>
          </a:xfrm>
          <a:prstGeom prst="rect">
            <a:avLst/>
          </a:prstGeom>
          <a:solidFill>
            <a:schemeClr val="bg1"/>
          </a:solidFill>
          <a:ln w="9525">
            <a:noFill/>
            <a:miter lim="800000"/>
            <a:headEnd/>
            <a:tailEnd/>
          </a:ln>
          <a:effectLst/>
        </p:spPr>
        <p:txBody>
          <a:bodyPr lIns="182880" rIns="182880"/>
          <a:lstStyle/>
          <a:p>
            <a:pPr algn="ctr"/>
            <a:r>
              <a:rPr lang="en-US" sz="4000" u="sng" dirty="0" smtClean="0">
                <a:solidFill>
                  <a:srgbClr val="008000"/>
                </a:solidFill>
                <a:effectLst>
                  <a:outerShdw blurRad="38100" dist="38100" dir="2700000" algn="tl">
                    <a:srgbClr val="C0C0C0"/>
                  </a:outerShdw>
                </a:effectLst>
                <a:latin typeface="Arial" pitchFamily="34" charset="0"/>
              </a:rPr>
              <a:t>…in soils</a:t>
            </a:r>
          </a:p>
          <a:p>
            <a:pPr marL="91440">
              <a:spcBef>
                <a:spcPts val="1200"/>
              </a:spcBef>
            </a:pPr>
            <a:r>
              <a:rPr lang="en-US" dirty="0" smtClean="0"/>
              <a:t>Forest soils are notoriously heterogeneous, with both horizontal and vertical spatial variation contributing uncertainty to most sampling approaches.  Quantitative soil pits are accurate but not very precise if the number of pits is small, each pit being time-consuming to excavate.  More precise estimates can be made by taking a greater number of soil cores, but coring is inaccurate in rocky soils (Levine et al. 2012). </a:t>
            </a:r>
          </a:p>
          <a:p>
            <a:pPr marL="91440">
              <a:spcBef>
                <a:spcPts val="1200"/>
              </a:spcBef>
            </a:pPr>
            <a:r>
              <a:rPr lang="en-US" dirty="0" smtClean="0"/>
              <a:t>Using 60 quantitative soil pits each 0.5 m</a:t>
            </a:r>
            <a:r>
              <a:rPr lang="en-US" baseline="30000" dirty="0" smtClean="0"/>
              <a:t>2</a:t>
            </a:r>
            <a:r>
              <a:rPr lang="en-US" dirty="0" smtClean="0"/>
              <a:t> in area, uncertainty in soil N storage is 730 kg N ha</a:t>
            </a:r>
            <a:r>
              <a:rPr lang="en-US" baseline="30000" dirty="0" smtClean="0"/>
              <a:t>-1 </a:t>
            </a:r>
            <a:r>
              <a:rPr lang="en-US" dirty="0" smtClean="0"/>
              <a:t>at Hubbard Brook (Huntington et al. 1988).  Thus it would require 50 years of observation for a budget error of 14.2 kg ha</a:t>
            </a:r>
            <a:r>
              <a:rPr lang="en-US" baseline="30000" dirty="0" smtClean="0"/>
              <a:t>-1 </a:t>
            </a:r>
            <a:r>
              <a:rPr lang="en-US" dirty="0" smtClean="0"/>
              <a:t>yr</a:t>
            </a:r>
            <a:r>
              <a:rPr lang="en-US" baseline="30000" dirty="0" smtClean="0"/>
              <a:t>-1</a:t>
            </a:r>
            <a:r>
              <a:rPr lang="en-US" dirty="0" smtClean="0"/>
              <a:t> to be distinguishable as a change in the mineral soil. From 1983 to 1998, 15 years post-harvest, there was a non-significant decline of 54 ±  53 kg N ha</a:t>
            </a:r>
            <a:r>
              <a:rPr lang="en-US" baseline="30000" dirty="0" smtClean="0"/>
              <a:t>-1 </a:t>
            </a:r>
            <a:r>
              <a:rPr lang="en-US" dirty="0" smtClean="0"/>
              <a:t>y</a:t>
            </a:r>
            <a:r>
              <a:rPr lang="en-US" baseline="30000" dirty="0" smtClean="0"/>
              <a:t>-1</a:t>
            </a:r>
            <a:r>
              <a:rPr lang="en-US" dirty="0" smtClean="0"/>
              <a:t> in W5.  Change in the forest floor, based on repeated sampling from 1977 to 2002, was 2 ± ~23 kg N ha</a:t>
            </a:r>
            <a:r>
              <a:rPr lang="en-US" baseline="30000" dirty="0" smtClean="0"/>
              <a:t>-1</a:t>
            </a:r>
            <a:r>
              <a:rPr lang="en-US" dirty="0" smtClean="0"/>
              <a:t> ha</a:t>
            </a:r>
            <a:r>
              <a:rPr lang="en-US" baseline="30000" dirty="0" smtClean="0"/>
              <a:t>-1</a:t>
            </a:r>
            <a:r>
              <a:rPr lang="en-US" dirty="0" smtClean="0"/>
              <a:t> y</a:t>
            </a:r>
            <a:r>
              <a:rPr lang="en-US" baseline="30000" dirty="0" smtClean="0"/>
              <a:t>-1</a:t>
            </a:r>
            <a:r>
              <a:rPr lang="en-US" dirty="0" smtClean="0"/>
              <a:t> (Hamburg et al., in preparation). The total change in soil N storage is thus not significantly different from zero, as assumed in the N budget for Hubbard Brook, but it has an uncertainty of about 70 kg N ha</a:t>
            </a:r>
            <a:r>
              <a:rPr lang="en-US" baseline="30000" dirty="0" smtClean="0"/>
              <a:t>-1 </a:t>
            </a:r>
            <a:r>
              <a:rPr lang="en-US" dirty="0" smtClean="0"/>
              <a:t>y</a:t>
            </a:r>
            <a:r>
              <a:rPr lang="en-US" baseline="30000" dirty="0" smtClean="0"/>
              <a:t>-1</a:t>
            </a:r>
            <a:r>
              <a:rPr lang="en-US" dirty="0" smtClean="0"/>
              <a:t>. </a:t>
            </a:r>
          </a:p>
          <a:p>
            <a:endParaRPr lang="en-US" sz="2800" u="sng" dirty="0" smtClean="0">
              <a:solidFill>
                <a:srgbClr val="008000"/>
              </a:solidFill>
              <a:effectLst>
                <a:outerShdw blurRad="38100" dist="38100" dir="2700000" algn="tl">
                  <a:srgbClr val="C0C0C0"/>
                </a:outerShdw>
              </a:effectLst>
              <a:latin typeface="Arial" pitchFamily="34" charset="0"/>
            </a:endParaRPr>
          </a:p>
          <a:p>
            <a:pPr algn="ctr"/>
            <a:endParaRPr lang="en-US" sz="2800" b="1" dirty="0">
              <a:solidFill>
                <a:srgbClr val="008000"/>
              </a:solidFill>
              <a:latin typeface="Arial" pitchFamily="34" charset="0"/>
            </a:endParaRPr>
          </a:p>
        </p:txBody>
      </p:sp>
      <p:sp>
        <p:nvSpPr>
          <p:cNvPr id="47" name="TextBox 46"/>
          <p:cNvSpPr txBox="1"/>
          <p:nvPr/>
        </p:nvSpPr>
        <p:spPr>
          <a:xfrm>
            <a:off x="30403800" y="27011531"/>
            <a:ext cx="4724400" cy="707886"/>
          </a:xfrm>
          <a:prstGeom prst="rect">
            <a:avLst/>
          </a:prstGeom>
          <a:noFill/>
        </p:spPr>
        <p:txBody>
          <a:bodyPr wrap="square" rtlCol="0">
            <a:spAutoFit/>
          </a:bodyPr>
          <a:lstStyle/>
          <a:p>
            <a:r>
              <a:rPr lang="en-US" sz="2000" b="1" dirty="0" smtClean="0">
                <a:latin typeface="Helvetica" pitchFamily="34" charset="0"/>
              </a:rPr>
              <a:t>Figure 6.  Alternative models for interpolating precipitation volume.  </a:t>
            </a:r>
            <a:endParaRPr lang="en-US" sz="2000" b="1" dirty="0">
              <a:latin typeface="Helvetica" pitchFamily="34" charset="0"/>
            </a:endParaRPr>
          </a:p>
        </p:txBody>
      </p:sp>
      <p:sp>
        <p:nvSpPr>
          <p:cNvPr id="26" name="TextBox 25"/>
          <p:cNvSpPr txBox="1"/>
          <p:nvPr/>
        </p:nvSpPr>
        <p:spPr>
          <a:xfrm>
            <a:off x="24536400" y="14265295"/>
            <a:ext cx="5029200" cy="1631216"/>
          </a:xfrm>
          <a:prstGeom prst="rect">
            <a:avLst/>
          </a:prstGeom>
          <a:noFill/>
        </p:spPr>
        <p:txBody>
          <a:bodyPr wrap="square" rtlCol="0">
            <a:spAutoFit/>
          </a:bodyPr>
          <a:lstStyle/>
          <a:p>
            <a:r>
              <a:rPr lang="en-US" sz="2000" b="1" dirty="0" smtClean="0">
                <a:latin typeface="Helvetica" pitchFamily="34" charset="0"/>
              </a:rPr>
              <a:t>Figure 2.  Uncertainty in biomass estimates:</a:t>
            </a:r>
            <a:r>
              <a:rPr lang="en-US" sz="2000" b="1" dirty="0" smtClean="0">
                <a:latin typeface="Helvetica" pitchFamily="34" charset="0"/>
                <a:cs typeface="Times New Roman"/>
              </a:rPr>
              <a:t>  </a:t>
            </a:r>
            <a:r>
              <a:rPr lang="en-US" sz="2000" dirty="0" smtClean="0">
                <a:latin typeface="Helvetica" pitchFamily="34" charset="0"/>
                <a:cs typeface="Times New Roman"/>
              </a:rPr>
              <a:t>A. in allometric regression,  </a:t>
            </a:r>
          </a:p>
          <a:p>
            <a:r>
              <a:rPr lang="en-US" sz="2000" dirty="0" smtClean="0">
                <a:latin typeface="Helvetica" pitchFamily="34" charset="0"/>
                <a:cs typeface="Times New Roman"/>
              </a:rPr>
              <a:t>B.  between models,  C. due to sampling uncertainty (natural spatial variation).</a:t>
            </a:r>
          </a:p>
          <a:p>
            <a:endParaRPr lang="en-US" sz="2000" dirty="0" smtClean="0">
              <a:latin typeface="Helvetica" pitchFamily="34" charset="0"/>
            </a:endParaRPr>
          </a:p>
        </p:txBody>
      </p:sp>
      <p:sp>
        <p:nvSpPr>
          <p:cNvPr id="43" name="Rectangle 42"/>
          <p:cNvSpPr/>
          <p:nvPr/>
        </p:nvSpPr>
        <p:spPr bwMode="auto">
          <a:xfrm>
            <a:off x="20674584" y="9524999"/>
            <a:ext cx="8683752" cy="6126480"/>
          </a:xfrm>
          <a:prstGeom prst="rect">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1" name="Picture 60" descr="plot sampling.JPG"/>
          <p:cNvPicPr>
            <a:picLocks noChangeAspect="1"/>
          </p:cNvPicPr>
          <p:nvPr/>
        </p:nvPicPr>
        <p:blipFill>
          <a:blip r:embed="rId8" cstate="print"/>
          <a:srcRect t="8409" r="7937"/>
          <a:stretch>
            <a:fillRect/>
          </a:stretch>
        </p:blipFill>
        <p:spPr>
          <a:xfrm>
            <a:off x="24612600" y="9845695"/>
            <a:ext cx="4724400" cy="4435964"/>
          </a:xfrm>
          <a:prstGeom prst="rect">
            <a:avLst/>
          </a:prstGeom>
        </p:spPr>
      </p:pic>
      <p:sp>
        <p:nvSpPr>
          <p:cNvPr id="44" name="Rectangle 43"/>
          <p:cNvSpPr/>
          <p:nvPr/>
        </p:nvSpPr>
        <p:spPr bwMode="auto">
          <a:xfrm>
            <a:off x="20674584" y="18897600"/>
            <a:ext cx="8683752" cy="5410200"/>
          </a:xfrm>
          <a:prstGeom prst="rect">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TextBox 69"/>
          <p:cNvSpPr txBox="1"/>
          <p:nvPr/>
        </p:nvSpPr>
        <p:spPr>
          <a:xfrm>
            <a:off x="10820400" y="25908000"/>
            <a:ext cx="9262872" cy="6678751"/>
          </a:xfrm>
          <a:prstGeom prst="rect">
            <a:avLst/>
          </a:prstGeom>
          <a:noFill/>
        </p:spPr>
        <p:txBody>
          <a:bodyPr wrap="square" lIns="182880" rIns="182880" rtlCol="0">
            <a:spAutoFit/>
          </a:bodyPr>
          <a:lstStyle/>
          <a:p>
            <a:pPr marL="91440"/>
            <a:r>
              <a:rPr lang="en-US" dirty="0" smtClean="0"/>
              <a:t>Uncertainty in stream water export is due to high variability over time in discharge and concentration.  Although stream discharge has been measured continuously, ever since the advent of chart recorders, stream concentrations have traditionally been sampled at frequencies of weekly or less.  Now, higher-frequency measurements of concentration data can be used to identify the relationship of uncertainty to sampling effort. </a:t>
            </a:r>
          </a:p>
          <a:p>
            <a:pPr marL="91440">
              <a:spcBef>
                <a:spcPts val="1200"/>
              </a:spcBef>
            </a:pPr>
            <a:r>
              <a:rPr lang="en-US" dirty="0" smtClean="0"/>
              <a:t>At low flows, the height-discharge relationship can be validated by measuring discharge volumes (Figure 4).  Corrections to this relationship amount to &lt; 1% of  annual water flux. The greatest source of uncertainty in stream export of nutrients is the discharge rate at very high flow, when volumes cannot be measured accurately.</a:t>
            </a:r>
          </a:p>
          <a:p>
            <a:pPr marL="91440">
              <a:spcBef>
                <a:spcPts val="1200"/>
              </a:spcBef>
            </a:pPr>
            <a:r>
              <a:rPr lang="en-US" dirty="0" smtClean="0"/>
              <a:t>We are also quantifying analytical uncertainty in solute concentration, uncertainty due to gaps in the discharge record, the measurement of watershed area, and the selection of models to interpolate concentration between measurements, using data from HBR and CWT.</a:t>
            </a:r>
          </a:p>
          <a:p>
            <a:pPr marL="91440"/>
            <a:endParaRPr lang="en-US" dirty="0" smtClean="0"/>
          </a:p>
          <a:p>
            <a:pPr marL="91440"/>
            <a:endParaRPr lang="en-US" u="sng" dirty="0" smtClean="0">
              <a:solidFill>
                <a:srgbClr val="008000"/>
              </a:solidFill>
              <a:effectLst>
                <a:outerShdw blurRad="38100" dist="38100" dir="2700000" algn="tl">
                  <a:srgbClr val="C0C0C0"/>
                </a:outerShdw>
              </a:effectLst>
              <a:latin typeface="+mj-lt"/>
            </a:endParaRPr>
          </a:p>
        </p:txBody>
      </p:sp>
      <p:sp>
        <p:nvSpPr>
          <p:cNvPr id="71" name="TextBox 106"/>
          <p:cNvSpPr txBox="1">
            <a:spLocks noChangeArrowheads="1"/>
          </p:cNvSpPr>
          <p:nvPr/>
        </p:nvSpPr>
        <p:spPr bwMode="auto">
          <a:xfrm>
            <a:off x="21031200" y="28626137"/>
            <a:ext cx="4191000" cy="1015663"/>
          </a:xfrm>
          <a:prstGeom prst="rect">
            <a:avLst/>
          </a:prstGeom>
          <a:ln>
            <a:headEnd/>
            <a:tailEnd/>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000" b="1" dirty="0">
                <a:latin typeface="Helvetica" pitchFamily="34" charset="0"/>
                <a:ea typeface="Trebuchet MS" pitchFamily="-110" charset="0"/>
                <a:cs typeface="Trebuchet MS" pitchFamily="-110" charset="0"/>
              </a:rPr>
              <a:t>Figure </a:t>
            </a:r>
            <a:r>
              <a:rPr lang="en-US" sz="2000" b="1" dirty="0" smtClean="0">
                <a:latin typeface="Helvetica" pitchFamily="34" charset="0"/>
                <a:ea typeface="Trebuchet MS" pitchFamily="-110" charset="0"/>
                <a:cs typeface="Trebuchet MS" pitchFamily="-110" charset="0"/>
              </a:rPr>
              <a:t>4. </a:t>
            </a:r>
            <a:r>
              <a:rPr lang="en-US" sz="2000" b="1" dirty="0" smtClean="0">
                <a:latin typeface="Helvetica" pitchFamily="34" charset="0"/>
              </a:rPr>
              <a:t>Calibration of the rating curve for W1 in 1956.</a:t>
            </a:r>
            <a:endParaRPr lang="en-US" sz="2000" dirty="0" smtClean="0">
              <a:latin typeface="Helvetica" pitchFamily="34" charset="0"/>
            </a:endParaRPr>
          </a:p>
          <a:p>
            <a:pPr algn="l">
              <a:defRPr/>
            </a:pPr>
            <a:endParaRPr lang="en-US" sz="2000" b="1" dirty="0">
              <a:latin typeface="Helvetica" pitchFamily="34" charset="0"/>
              <a:ea typeface="Trebuchet MS" pitchFamily="-110" charset="0"/>
              <a:cs typeface="Trebuchet MS" pitchFamily="-110" charset="0"/>
            </a:endParaRPr>
          </a:p>
        </p:txBody>
      </p:sp>
      <p:pic>
        <p:nvPicPr>
          <p:cNvPr id="72" name="Picture 46" descr="Si_Comparison.pdf"/>
          <p:cNvPicPr>
            <a:picLocks noChangeAspect="1"/>
          </p:cNvPicPr>
          <p:nvPr/>
        </p:nvPicPr>
        <p:blipFill>
          <a:blip r:embed="rId9" cstate="print"/>
          <a:srcRect/>
          <a:stretch>
            <a:fillRect/>
          </a:stretch>
        </p:blipFill>
        <p:spPr bwMode="auto">
          <a:xfrm>
            <a:off x="25222200" y="26136600"/>
            <a:ext cx="3670067" cy="2590800"/>
          </a:xfrm>
          <a:prstGeom prst="rect">
            <a:avLst/>
          </a:prstGeom>
          <a:noFill/>
          <a:ln w="9525">
            <a:noFill/>
            <a:miter lim="800000"/>
            <a:headEnd/>
            <a:tailEnd/>
          </a:ln>
        </p:spPr>
      </p:pic>
      <p:sp>
        <p:nvSpPr>
          <p:cNvPr id="73" name="TextBox 106"/>
          <p:cNvSpPr txBox="1">
            <a:spLocks noChangeArrowheads="1"/>
          </p:cNvSpPr>
          <p:nvPr/>
        </p:nvSpPr>
        <p:spPr bwMode="auto">
          <a:xfrm>
            <a:off x="25298400" y="28598336"/>
            <a:ext cx="4051067" cy="738664"/>
          </a:xfrm>
          <a:prstGeom prst="rect">
            <a:avLst/>
          </a:prstGeom>
          <a:noFill/>
          <a:ln>
            <a:noFill/>
            <a:headEnd/>
            <a:tailEnd/>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2000" b="1" dirty="0">
                <a:latin typeface="Helvetica" pitchFamily="34" charset="0"/>
                <a:ea typeface="Trebuchet MS" pitchFamily="-110" charset="0"/>
                <a:cs typeface="Trebuchet MS" pitchFamily="-110" charset="0"/>
              </a:rPr>
              <a:t>Figure </a:t>
            </a:r>
            <a:r>
              <a:rPr lang="en-US" sz="2000" b="1" dirty="0" smtClean="0">
                <a:latin typeface="Helvetica" pitchFamily="34" charset="0"/>
                <a:ea typeface="Trebuchet MS" pitchFamily="-110" charset="0"/>
                <a:cs typeface="Trebuchet MS" pitchFamily="-110" charset="0"/>
              </a:rPr>
              <a:t>5. </a:t>
            </a:r>
            <a:r>
              <a:rPr lang="en-US" sz="2000" b="1" dirty="0" smtClean="0">
                <a:latin typeface="Helvetica" pitchFamily="34" charset="0"/>
              </a:rPr>
              <a:t>Model comparison for stream Si flux</a:t>
            </a:r>
            <a:r>
              <a:rPr lang="en-US" sz="2200" b="1" dirty="0" smtClean="0">
                <a:latin typeface="Helvetica" pitchFamily="34" charset="0"/>
                <a:ea typeface="Trebuchet MS" pitchFamily="-110" charset="0"/>
                <a:cs typeface="Trebuchet MS" pitchFamily="-110" charset="0"/>
              </a:rPr>
              <a:t>.</a:t>
            </a:r>
            <a:endParaRPr lang="en-US" sz="2200" b="1" dirty="0">
              <a:latin typeface="Helvetica" pitchFamily="34" charset="0"/>
              <a:ea typeface="Trebuchet MS" pitchFamily="-110" charset="0"/>
              <a:cs typeface="Trebuchet MS" pitchFamily="-110" charset="0"/>
            </a:endParaRPr>
          </a:p>
        </p:txBody>
      </p:sp>
      <p:sp>
        <p:nvSpPr>
          <p:cNvPr id="75" name="TextBox 74"/>
          <p:cNvSpPr txBox="1"/>
          <p:nvPr/>
        </p:nvSpPr>
        <p:spPr>
          <a:xfrm>
            <a:off x="20531328" y="29565600"/>
            <a:ext cx="9262872" cy="2308324"/>
          </a:xfrm>
          <a:prstGeom prst="rect">
            <a:avLst/>
          </a:prstGeom>
          <a:noFill/>
        </p:spPr>
        <p:txBody>
          <a:bodyPr wrap="square" lIns="182880" rIns="182880" rtlCol="0">
            <a:spAutoFit/>
          </a:bodyPr>
          <a:lstStyle/>
          <a:p>
            <a:r>
              <a:rPr lang="en-US" dirty="0" smtClean="0"/>
              <a:t>In a comparison of methods for estimating flux of Si at Hubbard Brook (Figure 5), we found that annual Si fluxes varied by only 5% when comparing models using weekly concentration, linearly interpolated concentration, or a composite method using regression to interpolate concentration based on discharge.</a:t>
            </a:r>
            <a:endParaRPr lang="en-US" u="sng" dirty="0" smtClean="0">
              <a:solidFill>
                <a:srgbClr val="008000"/>
              </a:solidFill>
              <a:effectLst>
                <a:outerShdw blurRad="38100" dist="38100" dir="2700000" algn="tl">
                  <a:srgbClr val="C0C0C0"/>
                </a:outerShdw>
              </a:effectLst>
            </a:endParaRPr>
          </a:p>
          <a:p>
            <a:endParaRPr lang="en-US" dirty="0"/>
          </a:p>
        </p:txBody>
      </p:sp>
      <p:sp>
        <p:nvSpPr>
          <p:cNvPr id="76" name="Rectangle 75"/>
          <p:cNvSpPr/>
          <p:nvPr/>
        </p:nvSpPr>
        <p:spPr bwMode="auto">
          <a:xfrm>
            <a:off x="20674584" y="25908000"/>
            <a:ext cx="8683752" cy="3581400"/>
          </a:xfrm>
          <a:prstGeom prst="rect">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16" name="Text Box 168"/>
          <p:cNvSpPr txBox="1">
            <a:spLocks noChangeArrowheads="1"/>
          </p:cNvSpPr>
          <p:nvPr/>
        </p:nvSpPr>
        <p:spPr bwMode="auto">
          <a:xfrm>
            <a:off x="30294072" y="28140660"/>
            <a:ext cx="9262872" cy="3939540"/>
          </a:xfrm>
          <a:prstGeom prst="rect">
            <a:avLst/>
          </a:prstGeom>
          <a:solidFill>
            <a:schemeClr val="bg1"/>
          </a:solidFill>
          <a:ln w="9525" algn="ctr">
            <a:noFill/>
            <a:miter lim="800000"/>
            <a:headEnd/>
            <a:tailEnd/>
          </a:ln>
          <a:effectLst/>
        </p:spPr>
        <p:txBody>
          <a:bodyPr wrap="square" lIns="182880" rIns="182880">
            <a:spAutoFit/>
          </a:bodyPr>
          <a:lstStyle/>
          <a:p>
            <a:pPr algn="ctr">
              <a:spcBef>
                <a:spcPts val="0"/>
              </a:spcBef>
            </a:pPr>
            <a:r>
              <a:rPr lang="en-US" sz="4800" u="sng" dirty="0" smtClean="0">
                <a:solidFill>
                  <a:srgbClr val="008000"/>
                </a:solidFill>
                <a:effectLst>
                  <a:outerShdw blurRad="38100" dist="38100" dir="2700000" algn="tl">
                    <a:srgbClr val="C0C0C0"/>
                  </a:outerShdw>
                </a:effectLst>
                <a:latin typeface="Arial" pitchFamily="34" charset="0"/>
              </a:rPr>
              <a:t>QUEST network and website</a:t>
            </a:r>
          </a:p>
          <a:p>
            <a:pPr marL="91440">
              <a:spcBef>
                <a:spcPts val="1200"/>
              </a:spcBef>
            </a:pPr>
            <a:r>
              <a:rPr lang="en-US" dirty="0" smtClean="0"/>
              <a:t>We have initiated a research network called QUEST (Quantifying Uncertainty in Ecosystem Studies) to raise consciousness about the value of uncertainty analysis, provide guidance to researchers interested in uncertainty analysis, and support both developers and users of uncertainty analyses. QUEST has a website (</a:t>
            </a:r>
            <a:r>
              <a:rPr lang="en-US" dirty="0" smtClean="0">
                <a:solidFill>
                  <a:srgbClr val="008000"/>
                </a:solidFill>
              </a:rPr>
              <a:t>http://www.quantifyinguncertainty.org</a:t>
            </a:r>
            <a:r>
              <a:rPr lang="en-US" dirty="0" smtClean="0"/>
              <a:t>) with news feed, relevant papers, and examples of code in SAS, R, STATA, and Excel.  Please join us if you are feeling at all uncertain.</a:t>
            </a:r>
          </a:p>
        </p:txBody>
      </p:sp>
      <p:pic>
        <p:nvPicPr>
          <p:cNvPr id="83" name="Picture 88" descr="Quest logo 2.pdf"/>
          <p:cNvPicPr>
            <a:picLocks noChangeAspect="1"/>
          </p:cNvPicPr>
          <p:nvPr/>
        </p:nvPicPr>
        <p:blipFill>
          <a:blip r:embed="rId10" cstate="print"/>
          <a:srcRect t="19608" b="26471"/>
          <a:stretch>
            <a:fillRect/>
          </a:stretch>
        </p:blipFill>
        <p:spPr bwMode="auto">
          <a:xfrm rot="19824108">
            <a:off x="971301" y="2191401"/>
            <a:ext cx="7582836" cy="3097047"/>
          </a:xfrm>
          <a:prstGeom prst="rect">
            <a:avLst/>
          </a:prstGeom>
          <a:noFill/>
          <a:ln w="9525">
            <a:noFill/>
            <a:miter lim="800000"/>
            <a:headEnd/>
            <a:tailEnd/>
          </a:ln>
        </p:spPr>
      </p:pic>
      <p:sp>
        <p:nvSpPr>
          <p:cNvPr id="77" name="TextBox 76"/>
          <p:cNvSpPr txBox="1"/>
          <p:nvPr/>
        </p:nvSpPr>
        <p:spPr>
          <a:xfrm>
            <a:off x="10853928" y="17933850"/>
            <a:ext cx="9262872" cy="6524863"/>
          </a:xfrm>
          <a:prstGeom prst="rect">
            <a:avLst/>
          </a:prstGeom>
          <a:noFill/>
        </p:spPr>
        <p:txBody>
          <a:bodyPr wrap="square" lIns="182880" rIns="182880" rtlCol="0">
            <a:spAutoFit/>
          </a:bodyPr>
          <a:lstStyle/>
          <a:p>
            <a:pPr marL="91440"/>
            <a:r>
              <a:rPr lang="en-US" dirty="0" smtClean="0"/>
              <a:t>There are other sources of uncertainty not captured by propagating the errors in the biomass equations (Figure 2A) and nutrient concentrations.  In the Hubbard Brook case, there are species not described by Whittaker, which are estimated using equations for other species or from other sites.  This is an example of model selection error, which can be very large (Figure 2B).  For five tree species in northwestern Oregon, models differed by 20-40% in estimates of forest biomass (</a:t>
            </a:r>
            <a:r>
              <a:rPr lang="en-US" dirty="0" err="1" smtClean="0"/>
              <a:t>Melson</a:t>
            </a:r>
            <a:r>
              <a:rPr lang="en-US" dirty="0" smtClean="0"/>
              <a:t> et al. 2011).  </a:t>
            </a:r>
          </a:p>
          <a:p>
            <a:pPr marL="91440">
              <a:spcBef>
                <a:spcPts val="1200"/>
              </a:spcBef>
            </a:pPr>
            <a:r>
              <a:rPr lang="en-US" dirty="0" smtClean="0"/>
              <a:t>Sampling error is important in most estimates of uncertainty in forest inventory.  We simulated sampling uncertainty by selecting plots (25 </a:t>
            </a:r>
            <a:r>
              <a:rPr lang="en-US" dirty="0" err="1" smtClean="0"/>
              <a:t>m</a:t>
            </a:r>
            <a:r>
              <a:rPr lang="en-US" dirty="0" smtClean="0"/>
              <a:t> </a:t>
            </a:r>
            <a:r>
              <a:rPr lang="en-US" dirty="0" err="1" smtClean="0"/>
              <a:t>x</a:t>
            </a:r>
            <a:r>
              <a:rPr lang="en-US" dirty="0" smtClean="0"/>
              <a:t> 25 </a:t>
            </a:r>
            <a:r>
              <a:rPr lang="en-US" dirty="0" err="1" smtClean="0"/>
              <a:t>m</a:t>
            </a:r>
            <a:r>
              <a:rPr lang="en-US" dirty="0" smtClean="0"/>
              <a:t>) at random (stratified by elevation) from the 208 plots in W6, without including uncertainty in the </a:t>
            </a:r>
            <a:r>
              <a:rPr lang="en-US" dirty="0" err="1" smtClean="0"/>
              <a:t>allometric</a:t>
            </a:r>
            <a:r>
              <a:rPr lang="en-US" dirty="0" smtClean="0"/>
              <a:t> equations (Figure 2C).  Clearly, measuring all 208 plots every 5 years is excessive.  Increasing the number of plots cannot make the estimate more accurate than the uncertainty in the </a:t>
            </a:r>
            <a:r>
              <a:rPr lang="en-US" dirty="0" err="1" smtClean="0"/>
              <a:t>allometric</a:t>
            </a:r>
            <a:r>
              <a:rPr lang="en-US" dirty="0" smtClean="0"/>
              <a:t> estimates of N content, which was 18% of the mean (Figure 1).</a:t>
            </a:r>
          </a:p>
          <a:p>
            <a:pPr marL="91440"/>
            <a:endParaRPr lang="en-US" dirty="0" smtClean="0"/>
          </a:p>
        </p:txBody>
      </p:sp>
      <p:pic>
        <p:nvPicPr>
          <p:cNvPr id="79" name="Picture 78" descr="Screen shot 2011-10-13 at 9.25.56 PM.png"/>
          <p:cNvPicPr>
            <a:picLocks noChangeAspect="1"/>
          </p:cNvPicPr>
          <p:nvPr/>
        </p:nvPicPr>
        <p:blipFill>
          <a:blip r:embed="rId11" cstate="print"/>
          <a:stretch>
            <a:fillRect/>
          </a:stretch>
        </p:blipFill>
        <p:spPr>
          <a:xfrm>
            <a:off x="21031200" y="26060400"/>
            <a:ext cx="4191000" cy="2526927"/>
          </a:xfrm>
          <a:prstGeom prst="rect">
            <a:avLst/>
          </a:prstGeom>
        </p:spPr>
      </p:pic>
      <p:pic>
        <p:nvPicPr>
          <p:cNvPr id="74" name="Picture 73"/>
          <p:cNvPicPr>
            <a:picLocks noChangeAspect="1"/>
          </p:cNvPicPr>
          <p:nvPr/>
        </p:nvPicPr>
        <p:blipFill>
          <a:blip r:embed="rId12" cstate="print"/>
          <a:srcRect/>
          <a:stretch>
            <a:fillRect/>
          </a:stretch>
        </p:blipFill>
        <p:spPr bwMode="auto">
          <a:xfrm>
            <a:off x="24765000" y="18973800"/>
            <a:ext cx="4572000" cy="3429000"/>
          </a:xfrm>
          <a:prstGeom prst="rect">
            <a:avLst/>
          </a:prstGeom>
          <a:noFill/>
          <a:ln w="9525">
            <a:noFill/>
            <a:miter lim="800000"/>
            <a:headEnd/>
            <a:tailEnd/>
          </a:ln>
        </p:spPr>
      </p:pic>
      <p:sp>
        <p:nvSpPr>
          <p:cNvPr id="21" name="Text Box 157"/>
          <p:cNvSpPr txBox="1">
            <a:spLocks noChangeArrowheads="1"/>
          </p:cNvSpPr>
          <p:nvPr/>
        </p:nvSpPr>
        <p:spPr bwMode="auto">
          <a:xfrm>
            <a:off x="11121055" y="16230601"/>
            <a:ext cx="8646552" cy="1323439"/>
          </a:xfrm>
          <a:prstGeom prst="rect">
            <a:avLst/>
          </a:prstGeom>
          <a:noFill/>
          <a:ln w="9525" algn="ctr">
            <a:noFill/>
            <a:miter lim="800000"/>
            <a:headEnd/>
            <a:tailEnd/>
          </a:ln>
          <a:effectLst/>
        </p:spPr>
        <p:txBody>
          <a:bodyPr wrap="square">
            <a:noAutofit/>
          </a:bodyPr>
          <a:lstStyle/>
          <a:p>
            <a:r>
              <a:rPr lang="en-US" sz="2000" b="1" dirty="0" smtClean="0">
                <a:latin typeface="Helvetica" pitchFamily="34" charset="0"/>
              </a:rPr>
              <a:t>Figure 1.  Uncertainty in the N contents of biomass, reflecting uncertainty in allometric equations and in tissue N concentrations.   </a:t>
            </a:r>
            <a:r>
              <a:rPr lang="en-US" sz="2000" dirty="0" smtClean="0">
                <a:latin typeface="Helvetica" pitchFamily="34" charset="0"/>
              </a:rPr>
              <a:t>a.   Monte Carlo results of N in biomass in 1965 for 100 iterations.  b.   Frequency distribution of 1000 iterations, showing the 95% confidence interval in white.</a:t>
            </a:r>
          </a:p>
        </p:txBody>
      </p:sp>
      <p:pic>
        <p:nvPicPr>
          <p:cNvPr id="64" name="Picture 63" descr="Slide1.tif"/>
          <p:cNvPicPr/>
          <p:nvPr/>
        </p:nvPicPr>
        <p:blipFill>
          <a:blip r:embed="rId13" cstate="print"/>
          <a:srcRect l="5342" r="11966"/>
          <a:stretch>
            <a:fillRect/>
          </a:stretch>
        </p:blipFill>
        <p:spPr>
          <a:xfrm>
            <a:off x="11625437" y="13030201"/>
            <a:ext cx="3170402" cy="3200400"/>
          </a:xfrm>
          <a:prstGeom prst="rect">
            <a:avLst/>
          </a:prstGeom>
        </p:spPr>
      </p:pic>
      <p:sp>
        <p:nvSpPr>
          <p:cNvPr id="42" name="Rectangle 41"/>
          <p:cNvSpPr/>
          <p:nvPr/>
        </p:nvSpPr>
        <p:spPr bwMode="auto">
          <a:xfrm>
            <a:off x="11049000" y="13030200"/>
            <a:ext cx="8741664" cy="4846320"/>
          </a:xfrm>
          <a:prstGeom prst="rect">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78" name="Picture 77"/>
          <p:cNvPicPr>
            <a:picLocks noChangeAspect="1"/>
          </p:cNvPicPr>
          <p:nvPr/>
        </p:nvPicPr>
        <p:blipFill>
          <a:blip r:embed="rId14" cstate="print"/>
          <a:srcRect/>
          <a:stretch>
            <a:fillRect/>
          </a:stretch>
        </p:blipFill>
        <p:spPr bwMode="auto">
          <a:xfrm>
            <a:off x="15163197" y="13163551"/>
            <a:ext cx="3963003" cy="3143250"/>
          </a:xfrm>
          <a:prstGeom prst="rect">
            <a:avLst/>
          </a:prstGeom>
          <a:noFill/>
          <a:ln w="9525">
            <a:noFill/>
            <a:miter lim="800000"/>
            <a:headEnd/>
            <a:tailEnd/>
          </a:ln>
        </p:spPr>
      </p:pic>
      <p:cxnSp>
        <p:nvCxnSpPr>
          <p:cNvPr id="86" name="Straight Connector 85"/>
          <p:cNvCxnSpPr/>
          <p:nvPr/>
        </p:nvCxnSpPr>
        <p:spPr bwMode="auto">
          <a:xfrm flipV="1">
            <a:off x="11811000" y="16002000"/>
            <a:ext cx="8229600" cy="76200"/>
          </a:xfrm>
          <a:prstGeom prst="line">
            <a:avLst/>
          </a:prstGeom>
          <a:noFill/>
          <a:ln w="9525" cap="flat" cmpd="sng" algn="ctr">
            <a:noFill/>
            <a:prstDash val="solid"/>
            <a:round/>
            <a:headEnd type="none" w="med" len="med"/>
            <a:tailEnd type="none" w="med" len="med"/>
          </a:ln>
          <a:effectLst/>
        </p:spPr>
      </p:cxnSp>
      <p:cxnSp>
        <p:nvCxnSpPr>
          <p:cNvPr id="88" name="Straight Connector 87"/>
          <p:cNvCxnSpPr/>
          <p:nvPr/>
        </p:nvCxnSpPr>
        <p:spPr bwMode="auto">
          <a:xfrm>
            <a:off x="19050000" y="17221200"/>
            <a:ext cx="914400" cy="914400"/>
          </a:xfrm>
          <a:prstGeom prst="line">
            <a:avLst/>
          </a:prstGeom>
          <a:noFill/>
          <a:ln w="9525" cap="flat" cmpd="sng" algn="ctr">
            <a:noFill/>
            <a:prstDash val="solid"/>
            <a:round/>
            <a:headEnd type="none" w="med" len="med"/>
            <a:tailEnd type="none" w="med" len="med"/>
          </a:ln>
          <a:effectLst/>
        </p:spPr>
      </p:cxnSp>
      <p:sp>
        <p:nvSpPr>
          <p:cNvPr id="93" name="TextBox 92"/>
          <p:cNvSpPr txBox="1"/>
          <p:nvPr/>
        </p:nvSpPr>
        <p:spPr>
          <a:xfrm>
            <a:off x="20802600" y="9601200"/>
            <a:ext cx="338554" cy="369332"/>
          </a:xfrm>
          <a:prstGeom prst="rect">
            <a:avLst/>
          </a:prstGeom>
          <a:noFill/>
        </p:spPr>
        <p:txBody>
          <a:bodyPr wrap="none" rtlCol="0">
            <a:spAutoFit/>
          </a:bodyPr>
          <a:lstStyle/>
          <a:p>
            <a:r>
              <a:rPr lang="en-US" sz="1800" dirty="0" smtClean="0">
                <a:latin typeface="Arial" pitchFamily="34" charset="0"/>
                <a:cs typeface="Arial" pitchFamily="34" charset="0"/>
              </a:rPr>
              <a:t>A</a:t>
            </a:r>
            <a:endParaRPr lang="en-US" sz="1800" dirty="0">
              <a:latin typeface="Arial" pitchFamily="34" charset="0"/>
              <a:cs typeface="Arial" pitchFamily="34" charset="0"/>
            </a:endParaRPr>
          </a:p>
        </p:txBody>
      </p:sp>
      <p:sp>
        <p:nvSpPr>
          <p:cNvPr id="94" name="TextBox 93"/>
          <p:cNvSpPr txBox="1"/>
          <p:nvPr/>
        </p:nvSpPr>
        <p:spPr>
          <a:xfrm>
            <a:off x="15316200" y="13182600"/>
            <a:ext cx="338554" cy="369332"/>
          </a:xfrm>
          <a:prstGeom prst="rect">
            <a:avLst/>
          </a:prstGeom>
          <a:noFill/>
        </p:spPr>
        <p:txBody>
          <a:bodyPr wrap="none" rtlCol="0">
            <a:spAutoFit/>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p:txBody>
      </p:sp>
      <p:pic>
        <p:nvPicPr>
          <p:cNvPr id="96" name="Picture 95" descr="2b.tif"/>
          <p:cNvPicPr>
            <a:picLocks noChangeAspect="1"/>
          </p:cNvPicPr>
          <p:nvPr/>
        </p:nvPicPr>
        <p:blipFill>
          <a:blip r:embed="rId15" cstate="print"/>
          <a:stretch>
            <a:fillRect/>
          </a:stretch>
        </p:blipFill>
        <p:spPr>
          <a:xfrm>
            <a:off x="21259800" y="12801600"/>
            <a:ext cx="3252216" cy="2654351"/>
          </a:xfrm>
          <a:prstGeom prst="rect">
            <a:avLst/>
          </a:prstGeom>
        </p:spPr>
      </p:pic>
      <p:pic>
        <p:nvPicPr>
          <p:cNvPr id="97" name="Picture 96" descr="2A.tif"/>
          <p:cNvPicPr>
            <a:picLocks noChangeAspect="1"/>
          </p:cNvPicPr>
          <p:nvPr/>
        </p:nvPicPr>
        <p:blipFill>
          <a:blip r:embed="rId16" cstate="print"/>
          <a:stretch>
            <a:fillRect/>
          </a:stretch>
        </p:blipFill>
        <p:spPr>
          <a:xfrm>
            <a:off x="21014724" y="9677400"/>
            <a:ext cx="3445476" cy="3109332"/>
          </a:xfrm>
          <a:prstGeom prst="rect">
            <a:avLst/>
          </a:prstGeom>
        </p:spPr>
      </p:pic>
      <p:pic>
        <p:nvPicPr>
          <p:cNvPr id="98" name="Picture 97" descr="3a.tif"/>
          <p:cNvPicPr>
            <a:picLocks noChangeAspect="1"/>
          </p:cNvPicPr>
          <p:nvPr/>
        </p:nvPicPr>
        <p:blipFill>
          <a:blip r:embed="rId17" cstate="print"/>
          <a:stretch>
            <a:fillRect/>
          </a:stretch>
        </p:blipFill>
        <p:spPr>
          <a:xfrm>
            <a:off x="20878800" y="19126200"/>
            <a:ext cx="4267200" cy="3098687"/>
          </a:xfrm>
          <a:prstGeom prst="rect">
            <a:avLst/>
          </a:prstGeom>
        </p:spPr>
      </p:pic>
      <p:sp>
        <p:nvSpPr>
          <p:cNvPr id="99" name="TextBox 98"/>
          <p:cNvSpPr txBox="1"/>
          <p:nvPr/>
        </p:nvSpPr>
        <p:spPr>
          <a:xfrm>
            <a:off x="11506200" y="13182600"/>
            <a:ext cx="338554" cy="369332"/>
          </a:xfrm>
          <a:prstGeom prst="rect">
            <a:avLst/>
          </a:prstGeom>
          <a:noFill/>
        </p:spPr>
        <p:txBody>
          <a:bodyPr wrap="none" rtlCol="0">
            <a:spAutoFit/>
          </a:bodyPr>
          <a:lstStyle/>
          <a:p>
            <a:r>
              <a:rPr lang="en-US" sz="1800" dirty="0" smtClean="0">
                <a:latin typeface="Arial" pitchFamily="34" charset="0"/>
                <a:cs typeface="Arial" pitchFamily="34" charset="0"/>
              </a:rPr>
              <a:t>A</a:t>
            </a:r>
            <a:endParaRPr lang="en-US" sz="1800" dirty="0">
              <a:latin typeface="Arial" pitchFamily="34" charset="0"/>
              <a:cs typeface="Arial" pitchFamily="34" charset="0"/>
            </a:endParaRPr>
          </a:p>
        </p:txBody>
      </p:sp>
      <p:sp>
        <p:nvSpPr>
          <p:cNvPr id="100" name="TextBox 99"/>
          <p:cNvSpPr txBox="1"/>
          <p:nvPr/>
        </p:nvSpPr>
        <p:spPr>
          <a:xfrm>
            <a:off x="20878800" y="18973800"/>
            <a:ext cx="338554" cy="369332"/>
          </a:xfrm>
          <a:prstGeom prst="rect">
            <a:avLst/>
          </a:prstGeom>
          <a:noFill/>
        </p:spPr>
        <p:txBody>
          <a:bodyPr wrap="none" rtlCol="0">
            <a:spAutoFit/>
          </a:bodyPr>
          <a:lstStyle/>
          <a:p>
            <a:r>
              <a:rPr lang="en-US" sz="1800" dirty="0" smtClean="0">
                <a:latin typeface="Arial" pitchFamily="34" charset="0"/>
                <a:cs typeface="Arial" pitchFamily="34" charset="0"/>
              </a:rPr>
              <a:t>A</a:t>
            </a:r>
            <a:endParaRPr lang="en-US" sz="1800" dirty="0">
              <a:latin typeface="Arial" pitchFamily="34" charset="0"/>
              <a:cs typeface="Arial" pitchFamily="34" charset="0"/>
            </a:endParaRPr>
          </a:p>
        </p:txBody>
      </p:sp>
      <p:sp>
        <p:nvSpPr>
          <p:cNvPr id="101" name="TextBox 100"/>
          <p:cNvSpPr txBox="1"/>
          <p:nvPr/>
        </p:nvSpPr>
        <p:spPr>
          <a:xfrm>
            <a:off x="20878800" y="12877800"/>
            <a:ext cx="338554" cy="369332"/>
          </a:xfrm>
          <a:prstGeom prst="rect">
            <a:avLst/>
          </a:prstGeom>
          <a:noFill/>
        </p:spPr>
        <p:txBody>
          <a:bodyPr wrap="none" rtlCol="0">
            <a:spAutoFit/>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p:txBody>
      </p:sp>
      <p:sp>
        <p:nvSpPr>
          <p:cNvPr id="102" name="TextBox 101"/>
          <p:cNvSpPr txBox="1"/>
          <p:nvPr/>
        </p:nvSpPr>
        <p:spPr>
          <a:xfrm>
            <a:off x="24536400" y="9601200"/>
            <a:ext cx="351378" cy="369332"/>
          </a:xfrm>
          <a:prstGeom prst="rect">
            <a:avLst/>
          </a:prstGeom>
          <a:noFill/>
        </p:spPr>
        <p:txBody>
          <a:bodyPr wrap="none" rtlCol="0">
            <a:spAutoFit/>
          </a:bodyPr>
          <a:lstStyle/>
          <a:p>
            <a:r>
              <a:rPr lang="en-US" sz="1800" dirty="0" smtClean="0">
                <a:latin typeface="Arial" pitchFamily="34" charset="0"/>
                <a:cs typeface="Arial" pitchFamily="34" charset="0"/>
              </a:rPr>
              <a:t>C</a:t>
            </a:r>
            <a:endParaRPr lang="en-US" sz="1800" dirty="0">
              <a:latin typeface="Arial" pitchFamily="34" charset="0"/>
              <a:cs typeface="Arial" pitchFamily="34" charset="0"/>
            </a:endParaRPr>
          </a:p>
        </p:txBody>
      </p:sp>
      <p:sp>
        <p:nvSpPr>
          <p:cNvPr id="103" name="TextBox 102"/>
          <p:cNvSpPr txBox="1"/>
          <p:nvPr/>
        </p:nvSpPr>
        <p:spPr>
          <a:xfrm>
            <a:off x="24655046" y="18973800"/>
            <a:ext cx="338554" cy="369332"/>
          </a:xfrm>
          <a:prstGeom prst="rect">
            <a:avLst/>
          </a:prstGeom>
          <a:noFill/>
        </p:spPr>
        <p:txBody>
          <a:bodyPr wrap="none" rtlCol="0">
            <a:spAutoFit/>
          </a:bodyPr>
          <a:lstStyle/>
          <a:p>
            <a:r>
              <a:rPr lang="en-US" sz="1800" dirty="0" smtClean="0">
                <a:latin typeface="Arial" pitchFamily="34" charset="0"/>
                <a:cs typeface="Arial" pitchFamily="34" charset="0"/>
              </a:rPr>
              <a:t>B</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10712</TotalTime>
  <Words>1620</Words>
  <Application>Microsoft Office PowerPoint</Application>
  <PresentationFormat>Custom</PresentationFormat>
  <Paragraphs>95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esfadmin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Heather Engelman</dc:creator>
  <cp:lastModifiedBy>Heather Engelman</cp:lastModifiedBy>
  <cp:revision>251</cp:revision>
  <cp:lastPrinted>2011-10-14T18:46:12Z</cp:lastPrinted>
  <dcterms:created xsi:type="dcterms:W3CDTF">2012-09-06T12:17:55Z</dcterms:created>
  <dcterms:modified xsi:type="dcterms:W3CDTF">2013-11-01T13:53:58Z</dcterms:modified>
</cp:coreProperties>
</file>