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269" r:id="rId2"/>
    <p:sldId id="276" r:id="rId3"/>
    <p:sldId id="299" r:id="rId4"/>
    <p:sldId id="301" r:id="rId5"/>
    <p:sldId id="302" r:id="rId6"/>
    <p:sldId id="294" r:id="rId7"/>
    <p:sldId id="300" r:id="rId8"/>
    <p:sldId id="267" r:id="rId9"/>
    <p:sldId id="304" r:id="rId10"/>
    <p:sldId id="270" r:id="rId11"/>
    <p:sldId id="272" r:id="rId12"/>
    <p:sldId id="271" r:id="rId13"/>
    <p:sldId id="273" r:id="rId14"/>
    <p:sldId id="313" r:id="rId15"/>
    <p:sldId id="292" r:id="rId16"/>
    <p:sldId id="285" r:id="rId17"/>
    <p:sldId id="288" r:id="rId18"/>
    <p:sldId id="286" r:id="rId19"/>
    <p:sldId id="308" r:id="rId20"/>
    <p:sldId id="310" r:id="rId21"/>
    <p:sldId id="291" r:id="rId22"/>
    <p:sldId id="290" r:id="rId23"/>
    <p:sldId id="311" r:id="rId24"/>
    <p:sldId id="307" r:id="rId25"/>
    <p:sldId id="312" r:id="rId26"/>
    <p:sldId id="315" r:id="rId27"/>
    <p:sldId id="296" r:id="rId28"/>
    <p:sldId id="295" r:id="rId29"/>
    <p:sldId id="314" r:id="rId30"/>
    <p:sldId id="309" r:id="rId31"/>
    <p:sldId id="287" r:id="rId32"/>
    <p:sldId id="289" r:id="rId33"/>
    <p:sldId id="305" r:id="rId34"/>
    <p:sldId id="283" r:id="rId35"/>
    <p:sldId id="2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041" autoAdjust="0"/>
  </p:normalViewPr>
  <p:slideViewPr>
    <p:cSldViewPr snapToGrid="0" snapToObjects="1">
      <p:cViewPr varScale="1">
        <p:scale>
          <a:sx n="88" d="100"/>
          <a:sy n="88" d="100"/>
        </p:scale>
        <p:origin x="-80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4C01E-6A17-7B40-B845-73A5C44D1A76}" type="datetimeFigureOut">
              <a:rPr lang="en-US" smtClean="0"/>
              <a:pPr/>
              <a:t>8/11/11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5987E-74AE-FD40-9913-845D460747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D5A13-2E05-4E81-895C-36E239D50E5A}" type="slidenum">
              <a:rPr lang="en-US"/>
              <a:pPr/>
              <a:t>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systematic differences. Interpolation is 1.9% lower than weekly average. Composite is 3.7 lower than the weekly average.</a:t>
            </a:r>
          </a:p>
        </p:txBody>
      </p:sp>
      <p:sp>
        <p:nvSpPr>
          <p:cNvPr id="4" name="Slide Number Placeholder 3"/>
          <p:cNvSpPr>
            <a:spLocks noGrp="1"/>
          </p:cNvSpPr>
          <p:nvPr>
            <p:ph type="sldNum" sz="quarter" idx="10"/>
          </p:nvPr>
        </p:nvSpPr>
        <p:spPr/>
        <p:txBody>
          <a:bodyPr/>
          <a:lstStyle/>
          <a:p>
            <a:fld id="{9215987E-74AE-FD40-9913-845D4607473A}"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5 models of precipitation in the HB valley, using built-in models in ARC GIS. We can see that each is interpolating between the rain gauges differently.</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compare the estimates of the different models for the whole valley, we see that there is low variation between the models. Next, we will be working on how to estimate the uncertainty not just </a:t>
            </a:r>
            <a:r>
              <a:rPr lang="en-US" i="1" baseline="0" dirty="0" smtClean="0"/>
              <a:t>between </a:t>
            </a:r>
            <a:r>
              <a:rPr lang="en-US" i="0" baseline="0" dirty="0" smtClean="0"/>
              <a:t>the models, but also </a:t>
            </a:r>
            <a:r>
              <a:rPr lang="en-US" i="1" baseline="0" dirty="0" smtClean="0"/>
              <a:t>within</a:t>
            </a:r>
            <a:r>
              <a:rPr lang="en-US" i="0" baseline="0" dirty="0" smtClean="0"/>
              <a:t> each model.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B7F71-A900-054F-BDD4-878F4BF273EE}" type="datetimeFigureOut">
              <a:rPr lang="en-US" smtClean="0"/>
              <a:pPr/>
              <a:t>8/11/11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7F71-A900-054F-BDD4-878F4BF273EE}" type="datetimeFigureOut">
              <a:rPr lang="en-US" smtClean="0"/>
              <a:pPr/>
              <a:t>8/11/11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7F71-A900-054F-BDD4-878F4BF273EE}" type="datetimeFigureOut">
              <a:rPr lang="en-US" smtClean="0"/>
              <a:pPr/>
              <a:t>8/11/11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B7F71-A900-054F-BDD4-878F4BF273EE}" type="datetimeFigureOut">
              <a:rPr lang="en-US" smtClean="0"/>
              <a:pPr/>
              <a:t>8/11/11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B7F71-A900-054F-BDD4-878F4BF273EE}" type="datetimeFigureOut">
              <a:rPr lang="en-US" smtClean="0"/>
              <a:pPr/>
              <a:t>8/11/11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B7F71-A900-054F-BDD4-878F4BF273EE}" type="datetimeFigureOut">
              <a:rPr lang="en-US" smtClean="0"/>
              <a:pPr/>
              <a:t>8/11/11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B7F71-A900-054F-BDD4-878F4BF273EE}" type="datetimeFigureOut">
              <a:rPr lang="en-US" smtClean="0"/>
              <a:pPr/>
              <a:t>8/11/11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B7F71-A900-054F-BDD4-878F4BF273EE}" type="datetimeFigureOut">
              <a:rPr lang="en-US" smtClean="0"/>
              <a:pPr/>
              <a:t>8/11/11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B7F71-A900-054F-BDD4-878F4BF273EE}" type="datetimeFigureOut">
              <a:rPr lang="en-US" smtClean="0"/>
              <a:pPr/>
              <a:t>8/11/11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B7F71-A900-054F-BDD4-878F4BF273EE}" type="datetimeFigureOut">
              <a:rPr lang="en-US" smtClean="0"/>
              <a:pPr/>
              <a:t>8/11/11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B7F71-A900-054F-BDD4-878F4BF273EE}" type="datetimeFigureOut">
              <a:rPr lang="en-US" smtClean="0"/>
              <a:pPr/>
              <a:t>8/11/11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ACFBF-7DF7-BE4C-B8C1-7FBA472B91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B7F71-A900-054F-BDD4-878F4BF273EE}" type="datetimeFigureOut">
              <a:rPr lang="en-US" smtClean="0"/>
              <a:pPr/>
              <a:t>8/11/11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ACFBF-7DF7-BE4C-B8C1-7FBA472B911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df"/><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df"/><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df"/><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df"/><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df"/><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df"/><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df"/><Relationship Id="rId5" Type="http://schemas.openxmlformats.org/officeDocument/2006/relationships/image" Target="../media/image10.png"/><Relationship Id="rId6" Type="http://schemas.openxmlformats.org/officeDocument/2006/relationships/image" Target="../media/image11.pdf"/><Relationship Id="rId7" Type="http://schemas.openxmlformats.org/officeDocument/2006/relationships/image" Target="../media/image12.png"/><Relationship Id="rId8" Type="http://schemas.openxmlformats.org/officeDocument/2006/relationships/image" Target="../media/image13.pdf"/><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7.pd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df"/><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df"/><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df"/><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343"/>
            <a:ext cx="8229600" cy="1143000"/>
          </a:xfrm>
        </p:spPr>
        <p:txBody>
          <a:bodyPr>
            <a:normAutofit fontScale="90000"/>
          </a:bodyPr>
          <a:lstStyle/>
          <a:p>
            <a:r>
              <a:rPr lang="en-US" dirty="0" smtClean="0">
                <a:latin typeface="Helvetica"/>
                <a:cs typeface="Helvetica"/>
              </a:rPr>
              <a:t>Long-term trends in uncertainty of element fluxes at the Hubbard Brook Experimental Forest</a:t>
            </a:r>
            <a:endParaRPr lang="en-US" dirty="0">
              <a:latin typeface="Helvetica"/>
              <a:cs typeface="Helvetica"/>
            </a:endParaRPr>
          </a:p>
        </p:txBody>
      </p:sp>
      <p:pic>
        <p:nvPicPr>
          <p:cNvPr id="4" name="Picture 3"/>
          <p:cNvPicPr>
            <a:picLocks noChangeAspect="1"/>
          </p:cNvPicPr>
          <p:nvPr/>
        </p:nvPicPr>
        <p:blipFill>
          <a:blip r:embed="rId2"/>
          <a:srcRect b="63815"/>
          <a:stretch>
            <a:fillRect/>
          </a:stretch>
        </p:blipFill>
        <p:spPr>
          <a:xfrm>
            <a:off x="424589" y="2640003"/>
            <a:ext cx="8298756" cy="1985229"/>
          </a:xfrm>
          <a:prstGeom prst="rect">
            <a:avLst/>
          </a:prstGeom>
        </p:spPr>
      </p:pic>
      <p:sp>
        <p:nvSpPr>
          <p:cNvPr id="5" name="TextBox 4"/>
          <p:cNvSpPr txBox="1"/>
          <p:nvPr/>
        </p:nvSpPr>
        <p:spPr>
          <a:xfrm>
            <a:off x="1368424" y="4992884"/>
            <a:ext cx="6407152" cy="830997"/>
          </a:xfrm>
          <a:prstGeom prst="rect">
            <a:avLst/>
          </a:prstGeom>
          <a:noFill/>
        </p:spPr>
        <p:txBody>
          <a:bodyPr wrap="square" rtlCol="0">
            <a:spAutoFit/>
          </a:bodyPr>
          <a:lstStyle/>
          <a:p>
            <a:pPr algn="ctr"/>
            <a:r>
              <a:rPr lang="en-US" sz="2400" dirty="0" smtClean="0">
                <a:latin typeface="Helvetica"/>
                <a:cs typeface="Helvetica"/>
              </a:rPr>
              <a:t>Mark Green, Donald </a:t>
            </a:r>
            <a:r>
              <a:rPr lang="en-US" sz="2400" dirty="0" err="1" smtClean="0">
                <a:latin typeface="Helvetica"/>
                <a:cs typeface="Helvetica"/>
              </a:rPr>
              <a:t>Buso</a:t>
            </a:r>
            <a:r>
              <a:rPr lang="en-US" sz="2400" dirty="0" smtClean="0">
                <a:latin typeface="Helvetica"/>
                <a:cs typeface="Helvetica"/>
              </a:rPr>
              <a:t>, John Campbell, Carrie Rose Levine, Gene Likens, Ruth </a:t>
            </a:r>
            <a:r>
              <a:rPr lang="en-US" sz="2400" dirty="0" err="1" smtClean="0">
                <a:latin typeface="Helvetica"/>
                <a:cs typeface="Helvetica"/>
              </a:rPr>
              <a:t>Yanai</a:t>
            </a:r>
            <a:endParaRPr lang="en-US" sz="2400" dirty="0">
              <a:latin typeface="Helvetica"/>
              <a:cs typeface="Helvetica"/>
            </a:endParaRPr>
          </a:p>
        </p:txBody>
      </p:sp>
      <p:pic>
        <p:nvPicPr>
          <p:cNvPr id="6" name="Picture 5"/>
          <p:cNvPicPr>
            <a:picLocks noChangeAspect="1"/>
          </p:cNvPicPr>
          <p:nvPr/>
        </p:nvPicPr>
        <p:blipFill>
          <a:blip r:embed="rId3"/>
          <a:stretch>
            <a:fillRect/>
          </a:stretch>
        </p:blipFill>
        <p:spPr>
          <a:xfrm>
            <a:off x="2386830" y="6068068"/>
            <a:ext cx="2743200" cy="481460"/>
          </a:xfrm>
          <a:prstGeom prst="rect">
            <a:avLst/>
          </a:prstGeom>
        </p:spPr>
      </p:pic>
      <p:pic>
        <p:nvPicPr>
          <p:cNvPr id="7" name="Picture 12"/>
          <p:cNvPicPr>
            <a:picLocks noChangeAspect="1"/>
          </p:cNvPicPr>
          <p:nvPr/>
        </p:nvPicPr>
        <p:blipFill>
          <a:blip r:embed="rId4"/>
          <a:srcRect/>
          <a:stretch>
            <a:fillRect/>
          </a:stretch>
        </p:blipFill>
        <p:spPr bwMode="auto">
          <a:xfrm>
            <a:off x="5258017" y="6066483"/>
            <a:ext cx="1998650" cy="484631"/>
          </a:xfrm>
          <a:prstGeom prst="rect">
            <a:avLst/>
          </a:prstGeom>
          <a:noFill/>
          <a:ln w="9525">
            <a:noFill/>
            <a:miter lim="800000"/>
            <a:headEnd/>
            <a:tailEnd/>
          </a:ln>
        </p:spPr>
      </p:pic>
      <p:pic>
        <p:nvPicPr>
          <p:cNvPr id="8" name="Picture 7"/>
          <p:cNvPicPr>
            <a:picLocks noChangeAspect="1"/>
          </p:cNvPicPr>
          <p:nvPr/>
        </p:nvPicPr>
        <p:blipFill>
          <a:blip r:embed="rId5"/>
          <a:stretch>
            <a:fillRect/>
          </a:stretch>
        </p:blipFill>
        <p:spPr>
          <a:xfrm>
            <a:off x="7446783" y="6068068"/>
            <a:ext cx="456778" cy="484631"/>
          </a:xfrm>
          <a:prstGeom prst="rect">
            <a:avLst/>
          </a:prstGeom>
        </p:spPr>
      </p:pic>
      <p:pic>
        <p:nvPicPr>
          <p:cNvPr id="9" name="Picture 8"/>
          <p:cNvPicPr>
            <a:picLocks noChangeAspect="1"/>
          </p:cNvPicPr>
          <p:nvPr/>
        </p:nvPicPr>
        <p:blipFill>
          <a:blip r:embed="rId6"/>
          <a:stretch>
            <a:fillRect/>
          </a:stretch>
        </p:blipFill>
        <p:spPr>
          <a:xfrm>
            <a:off x="1226151" y="6066483"/>
            <a:ext cx="951954" cy="4846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Weekly Average</a:t>
            </a:r>
            <a:endParaRPr lang="en-US" dirty="0">
              <a:latin typeface="Helvetica"/>
              <a:cs typeface="Helvetica"/>
            </a:endParaRPr>
          </a:p>
        </p:txBody>
      </p:sp>
      <p:cxnSp>
        <p:nvCxnSpPr>
          <p:cNvPr id="5" name="Straight Connector 4"/>
          <p:cNvCxnSpPr/>
          <p:nvPr/>
        </p:nvCxnSpPr>
        <p:spPr>
          <a:xfrm>
            <a:off x="2806074" y="4680857"/>
            <a:ext cx="5721047" cy="24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flipH="1" flipV="1">
            <a:off x="1805801" y="3668489"/>
            <a:ext cx="201506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86415" y="5030596"/>
            <a:ext cx="857176" cy="461665"/>
          </a:xfrm>
          <a:prstGeom prst="rect">
            <a:avLst/>
          </a:prstGeom>
          <a:noFill/>
        </p:spPr>
        <p:txBody>
          <a:bodyPr wrap="none" rtlCol="0">
            <a:spAutoFit/>
          </a:bodyPr>
          <a:lstStyle/>
          <a:p>
            <a:r>
              <a:rPr lang="en-US" sz="2400" dirty="0" smtClean="0">
                <a:latin typeface="Helvetica"/>
                <a:cs typeface="Helvetica"/>
              </a:rPr>
              <a:t>Time</a:t>
            </a:r>
            <a:endParaRPr lang="en-US" sz="2400" dirty="0">
              <a:latin typeface="Helvetica"/>
              <a:cs typeface="Helvetica"/>
            </a:endParaRPr>
          </a:p>
        </p:txBody>
      </p:sp>
      <p:sp>
        <p:nvSpPr>
          <p:cNvPr id="9" name="TextBox 8"/>
          <p:cNvSpPr txBox="1"/>
          <p:nvPr/>
        </p:nvSpPr>
        <p:spPr>
          <a:xfrm>
            <a:off x="457200" y="3362476"/>
            <a:ext cx="2100906" cy="830997"/>
          </a:xfrm>
          <a:prstGeom prst="rect">
            <a:avLst/>
          </a:prstGeom>
          <a:noFill/>
        </p:spPr>
        <p:txBody>
          <a:bodyPr wrap="none" rtlCol="0">
            <a:spAutoFit/>
          </a:bodyPr>
          <a:lstStyle/>
          <a:p>
            <a:r>
              <a:rPr lang="en-US" sz="2400" dirty="0" err="1" smtClean="0">
                <a:latin typeface="Helvetica"/>
                <a:cs typeface="Helvetica"/>
              </a:rPr>
              <a:t>Streamwater</a:t>
            </a:r>
            <a:endParaRPr lang="en-US" sz="2400" dirty="0" smtClean="0">
              <a:latin typeface="Helvetica"/>
              <a:cs typeface="Helvetica"/>
            </a:endParaRPr>
          </a:p>
          <a:p>
            <a:r>
              <a:rPr lang="en-US" sz="2400" dirty="0" smtClean="0">
                <a:latin typeface="Helvetica"/>
                <a:cs typeface="Helvetica"/>
              </a:rPr>
              <a:t>Concentration</a:t>
            </a:r>
            <a:endParaRPr lang="en-US" sz="2400" dirty="0">
              <a:latin typeface="Helvetica"/>
              <a:cs typeface="Helvetica"/>
            </a:endParaRPr>
          </a:p>
        </p:txBody>
      </p:sp>
      <p:sp>
        <p:nvSpPr>
          <p:cNvPr id="10" name="Oval 9"/>
          <p:cNvSpPr/>
          <p:nvPr/>
        </p:nvSpPr>
        <p:spPr>
          <a:xfrm>
            <a:off x="3435048" y="3035905"/>
            <a:ext cx="137160" cy="13716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583714" y="4124893"/>
            <a:ext cx="137160" cy="13716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475448" y="3458655"/>
            <a:ext cx="211096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509381" y="3745833"/>
            <a:ext cx="137160" cy="13716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586415" y="4003149"/>
            <a:ext cx="20339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291583" y="3731299"/>
            <a:ext cx="545291" cy="15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Linear Interpolation</a:t>
            </a:r>
            <a:endParaRPr lang="en-US" dirty="0">
              <a:latin typeface="Helvetica"/>
              <a:cs typeface="Helvetica"/>
            </a:endParaRPr>
          </a:p>
        </p:txBody>
      </p:sp>
      <p:cxnSp>
        <p:nvCxnSpPr>
          <p:cNvPr id="5" name="Straight Connector 4"/>
          <p:cNvCxnSpPr/>
          <p:nvPr/>
        </p:nvCxnSpPr>
        <p:spPr>
          <a:xfrm>
            <a:off x="2806074" y="4680857"/>
            <a:ext cx="5721047" cy="2419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flipH="1" flipV="1">
            <a:off x="1805801" y="3668489"/>
            <a:ext cx="201506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86415" y="5030596"/>
            <a:ext cx="857176" cy="461665"/>
          </a:xfrm>
          <a:prstGeom prst="rect">
            <a:avLst/>
          </a:prstGeom>
          <a:noFill/>
        </p:spPr>
        <p:txBody>
          <a:bodyPr wrap="none" rtlCol="0">
            <a:spAutoFit/>
          </a:bodyPr>
          <a:lstStyle/>
          <a:p>
            <a:r>
              <a:rPr lang="en-US" sz="2400" dirty="0" smtClean="0">
                <a:latin typeface="Helvetica"/>
                <a:cs typeface="Helvetica"/>
              </a:rPr>
              <a:t>Time</a:t>
            </a:r>
            <a:endParaRPr lang="en-US" sz="2400" dirty="0">
              <a:latin typeface="Helvetica"/>
              <a:cs typeface="Helvetica"/>
            </a:endParaRPr>
          </a:p>
        </p:txBody>
      </p:sp>
      <p:sp>
        <p:nvSpPr>
          <p:cNvPr id="9" name="TextBox 8"/>
          <p:cNvSpPr txBox="1"/>
          <p:nvPr/>
        </p:nvSpPr>
        <p:spPr>
          <a:xfrm>
            <a:off x="457200" y="3362476"/>
            <a:ext cx="2100906" cy="830997"/>
          </a:xfrm>
          <a:prstGeom prst="rect">
            <a:avLst/>
          </a:prstGeom>
          <a:noFill/>
        </p:spPr>
        <p:txBody>
          <a:bodyPr wrap="none" rtlCol="0">
            <a:spAutoFit/>
          </a:bodyPr>
          <a:lstStyle/>
          <a:p>
            <a:r>
              <a:rPr lang="en-US" sz="2400" dirty="0" err="1" smtClean="0">
                <a:latin typeface="Helvetica"/>
                <a:cs typeface="Helvetica"/>
              </a:rPr>
              <a:t>Streamwater</a:t>
            </a:r>
            <a:endParaRPr lang="en-US" sz="2400" dirty="0" smtClean="0">
              <a:latin typeface="Helvetica"/>
              <a:cs typeface="Helvetica"/>
            </a:endParaRPr>
          </a:p>
          <a:p>
            <a:r>
              <a:rPr lang="en-US" sz="2400" dirty="0" smtClean="0">
                <a:latin typeface="Helvetica"/>
                <a:cs typeface="Helvetica"/>
              </a:rPr>
              <a:t>Concentration</a:t>
            </a:r>
            <a:endParaRPr lang="en-US" sz="2400" dirty="0">
              <a:latin typeface="Helvetica"/>
              <a:cs typeface="Helvetica"/>
            </a:endParaRPr>
          </a:p>
        </p:txBody>
      </p:sp>
      <p:sp>
        <p:nvSpPr>
          <p:cNvPr id="10" name="Oval 9"/>
          <p:cNvSpPr/>
          <p:nvPr/>
        </p:nvSpPr>
        <p:spPr>
          <a:xfrm>
            <a:off x="3435048" y="3035905"/>
            <a:ext cx="137160" cy="13716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583714" y="4124893"/>
            <a:ext cx="137160" cy="13716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0" idx="6"/>
            <a:endCxn id="15" idx="2"/>
          </p:cNvCxnSpPr>
          <p:nvPr/>
        </p:nvCxnSpPr>
        <p:spPr>
          <a:xfrm>
            <a:off x="3572208" y="3104485"/>
            <a:ext cx="1937173" cy="7099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509381" y="3745833"/>
            <a:ext cx="137160" cy="13716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5" idx="6"/>
            <a:endCxn id="11" idx="2"/>
          </p:cNvCxnSpPr>
          <p:nvPr/>
        </p:nvCxnSpPr>
        <p:spPr>
          <a:xfrm>
            <a:off x="5646541" y="3814413"/>
            <a:ext cx="1937173" cy="3790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Si_C_Q_HBEF.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54000" y="381000"/>
            <a:ext cx="8636000" cy="6096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i_Comparison.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4000" y="381000"/>
            <a:ext cx="8636000" cy="6096000"/>
          </a:xfrm>
          <a:prstGeom prst="rect">
            <a:avLst/>
          </a:prstGeom>
        </p:spPr>
      </p:pic>
      <p:sp>
        <p:nvSpPr>
          <p:cNvPr id="6" name="Right Brace 5"/>
          <p:cNvSpPr/>
          <p:nvPr/>
        </p:nvSpPr>
        <p:spPr>
          <a:xfrm>
            <a:off x="4277298" y="700763"/>
            <a:ext cx="116786" cy="3503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3664169" y="969958"/>
            <a:ext cx="116786" cy="3503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438198" y="608818"/>
            <a:ext cx="787671" cy="369332"/>
          </a:xfrm>
          <a:prstGeom prst="rect">
            <a:avLst/>
          </a:prstGeom>
          <a:noFill/>
        </p:spPr>
        <p:txBody>
          <a:bodyPr wrap="none" rtlCol="0">
            <a:spAutoFit/>
          </a:bodyPr>
          <a:lstStyle/>
          <a:p>
            <a:r>
              <a:rPr lang="en-US" dirty="0" smtClean="0">
                <a:solidFill>
                  <a:schemeClr val="bg1"/>
                </a:solidFill>
              </a:rPr>
              <a:t>-1.9%</a:t>
            </a:r>
            <a:endParaRPr lang="en-US" dirty="0">
              <a:solidFill>
                <a:schemeClr val="bg1"/>
              </a:solidFill>
            </a:endParaRPr>
          </a:p>
        </p:txBody>
      </p:sp>
      <p:sp>
        <p:nvSpPr>
          <p:cNvPr id="9" name="TextBox 8"/>
          <p:cNvSpPr txBox="1"/>
          <p:nvPr/>
        </p:nvSpPr>
        <p:spPr>
          <a:xfrm>
            <a:off x="3751759" y="1057552"/>
            <a:ext cx="787671" cy="369332"/>
          </a:xfrm>
          <a:prstGeom prst="rect">
            <a:avLst/>
          </a:prstGeom>
          <a:noFill/>
        </p:spPr>
        <p:txBody>
          <a:bodyPr wrap="none" rtlCol="0">
            <a:spAutoFit/>
          </a:bodyPr>
          <a:lstStyle/>
          <a:p>
            <a:r>
              <a:rPr lang="en-US" dirty="0" smtClean="0">
                <a:solidFill>
                  <a:schemeClr val="bg1"/>
                </a:solidFill>
              </a:rPr>
              <a:t>-3.7%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4325"/>
            <a:ext cx="8229600" cy="1143000"/>
          </a:xfrm>
        </p:spPr>
        <p:txBody>
          <a:bodyPr/>
          <a:lstStyle/>
          <a:p>
            <a:r>
              <a:rPr lang="en-US" dirty="0" smtClean="0"/>
              <a:t>Model Parameter Uncertainty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7200" y="274638"/>
            <a:ext cx="8229600" cy="619283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3" name="Picture 2" descr="out_metho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64241" y="1078412"/>
            <a:ext cx="6453675" cy="4572000"/>
          </a:xfrm>
          <a:prstGeom prst="rect">
            <a:avLst/>
          </a:prstGeom>
          <a:solidFill>
            <a:srgbClr val="FFFFFF"/>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Residual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583612"/>
            <a:ext cx="6400800" cy="5867400"/>
          </a:xfrm>
          <a:prstGeom prst="rect">
            <a:avLst/>
          </a:prstGeom>
          <a:solidFill>
            <a:srgbClr val="FFFFFF"/>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Residuals_dat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15004" y="597290"/>
            <a:ext cx="6400801" cy="5867400"/>
          </a:xfrm>
          <a:prstGeom prst="rect">
            <a:avLst/>
          </a:prstGeom>
          <a:solidFill>
            <a:srgbClr val="FFFFFF"/>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Residuals_seaso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421170"/>
            <a:ext cx="6400800" cy="5867400"/>
          </a:xfrm>
          <a:prstGeom prst="rect">
            <a:avLst/>
          </a:prstGeom>
          <a:solidFill>
            <a:srgbClr val="FFFFFF"/>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Helvetica"/>
                <a:cs typeface="Helvetica"/>
              </a:rPr>
              <a:t>Steps in Flux Calculation</a:t>
            </a:r>
            <a:endParaRPr lang="en-US" dirty="0">
              <a:latin typeface="Helvetica"/>
              <a:cs typeface="Helvetica"/>
            </a:endParaRPr>
          </a:p>
        </p:txBody>
      </p:sp>
      <p:sp>
        <p:nvSpPr>
          <p:cNvPr id="3" name="Content Placeholder 2"/>
          <p:cNvSpPr>
            <a:spLocks noGrp="1"/>
          </p:cNvSpPr>
          <p:nvPr>
            <p:ph idx="1"/>
          </p:nvPr>
        </p:nvSpPr>
        <p:spPr/>
        <p:txBody>
          <a:bodyPr/>
          <a:lstStyle/>
          <a:p>
            <a:pPr marL="514350" indent="-514350">
              <a:buNone/>
            </a:pPr>
            <a:r>
              <a:rPr lang="en-US" dirty="0" smtClean="0">
                <a:latin typeface="Helvetica"/>
                <a:cs typeface="Helvetica"/>
              </a:rPr>
              <a:t>For every gap between samples:</a:t>
            </a:r>
          </a:p>
          <a:p>
            <a:pPr marL="514350" indent="-514350">
              <a:buFont typeface="+mj-lt"/>
              <a:buAutoNum type="arabicPeriod"/>
            </a:pPr>
            <a:r>
              <a:rPr lang="en-US" dirty="0" smtClean="0">
                <a:latin typeface="Helvetica"/>
                <a:cs typeface="Helvetica"/>
              </a:rPr>
              <a:t>Calculate mean concentration</a:t>
            </a:r>
          </a:p>
          <a:p>
            <a:pPr marL="514350" indent="-514350">
              <a:buFont typeface="+mj-lt"/>
              <a:buAutoNum type="arabicPeriod"/>
            </a:pPr>
            <a:r>
              <a:rPr lang="en-US" dirty="0" smtClean="0">
                <a:latin typeface="Helvetica"/>
                <a:cs typeface="Helvetica"/>
              </a:rPr>
              <a:t>Determine the inter-sample residuals based on season and date</a:t>
            </a:r>
          </a:p>
          <a:p>
            <a:pPr marL="514350" indent="-514350">
              <a:buFont typeface="+mj-lt"/>
              <a:buAutoNum type="arabicPeriod"/>
            </a:pPr>
            <a:r>
              <a:rPr lang="en-US" dirty="0" smtClean="0">
                <a:latin typeface="Helvetica"/>
                <a:cs typeface="Helvetica"/>
              </a:rPr>
              <a:t>Add a bootstrapped residual to the mean</a:t>
            </a:r>
          </a:p>
          <a:p>
            <a:pPr marL="514350" indent="-514350">
              <a:buFont typeface="+mj-lt"/>
              <a:buAutoNum type="arabicPeriod"/>
            </a:pPr>
            <a:r>
              <a:rPr lang="en-US" dirty="0" smtClean="0">
                <a:latin typeface="Helvetica"/>
                <a:cs typeface="Helvetica"/>
              </a:rPr>
              <a:t>Calculate annual flux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6250" y="262543"/>
            <a:ext cx="8534400" cy="6400800"/>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6263"/>
            <a:ext cx="8229600" cy="1143000"/>
          </a:xfrm>
        </p:spPr>
        <p:txBody>
          <a:bodyPr/>
          <a:lstStyle/>
          <a:p>
            <a:r>
              <a:rPr lang="en-US" dirty="0" smtClean="0">
                <a:latin typeface="Helvetica"/>
                <a:cs typeface="Helvetica"/>
              </a:rPr>
              <a:t>Nitrate</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NO3_out.jpg"/>
          <p:cNvPicPr>
            <a:picLocks noChangeAspect="1"/>
          </p:cNvPicPr>
          <p:nvPr/>
        </p:nvPicPr>
        <p:blipFill>
          <a:blip r:embed="rId2"/>
          <a:stretch>
            <a:fillRect/>
          </a:stretch>
        </p:blipFill>
        <p:spPr>
          <a:xfrm>
            <a:off x="254000" y="381000"/>
            <a:ext cx="8636000" cy="609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NO3_norm.jpg"/>
          <p:cNvPicPr>
            <a:picLocks noChangeAspect="1"/>
          </p:cNvPicPr>
          <p:nvPr/>
        </p:nvPicPr>
        <p:blipFill>
          <a:blip r:embed="rId2"/>
          <a:stretch>
            <a:fillRect/>
          </a:stretch>
        </p:blipFill>
        <p:spPr>
          <a:xfrm>
            <a:off x="254000" y="381000"/>
            <a:ext cx="8636000" cy="6096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6263"/>
            <a:ext cx="8229600" cy="1143000"/>
          </a:xfrm>
        </p:spPr>
        <p:txBody>
          <a:bodyPr/>
          <a:lstStyle/>
          <a:p>
            <a:r>
              <a:rPr lang="en-US" dirty="0" smtClean="0">
                <a:latin typeface="Helvetica"/>
                <a:cs typeface="Helvetica"/>
              </a:rPr>
              <a:t>Silica</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i_out.jpg"/>
          <p:cNvPicPr>
            <a:picLocks noChangeAspect="1"/>
          </p:cNvPicPr>
          <p:nvPr/>
        </p:nvPicPr>
        <p:blipFill>
          <a:blip r:embed="rId2"/>
          <a:stretch>
            <a:fillRect/>
          </a:stretch>
        </p:blipFill>
        <p:spPr>
          <a:xfrm>
            <a:off x="254000" y="381000"/>
            <a:ext cx="8636000" cy="6096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i_norm.png"/>
          <p:cNvPicPr>
            <a:picLocks noChangeAspect="1"/>
          </p:cNvPicPr>
          <p:nvPr/>
        </p:nvPicPr>
        <p:blipFill>
          <a:blip r:embed="rId2"/>
          <a:stretch>
            <a:fillRect/>
          </a:stretch>
        </p:blipFill>
        <p:spPr>
          <a:xfrm>
            <a:off x="254000" y="381000"/>
            <a:ext cx="8636000" cy="6096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Summary</a:t>
            </a:r>
            <a:endParaRPr lang="en-US" dirty="0">
              <a:latin typeface="Helvetica"/>
              <a:cs typeface="Helvetica"/>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Helvetica"/>
                <a:cs typeface="Helvetica"/>
              </a:rPr>
              <a:t>Nitrate</a:t>
            </a:r>
          </a:p>
          <a:p>
            <a:r>
              <a:rPr lang="en-US" dirty="0" smtClean="0">
                <a:latin typeface="Helvetica"/>
                <a:cs typeface="Helvetica"/>
              </a:rPr>
              <a:t>Uncertainty in model selection: 3%</a:t>
            </a:r>
          </a:p>
          <a:p>
            <a:r>
              <a:rPr lang="en-US" dirty="0" smtClean="0">
                <a:latin typeface="Helvetica"/>
                <a:cs typeface="Helvetica"/>
              </a:rPr>
              <a:t>Uncertainty in inter-sample mean: 17%</a:t>
            </a:r>
          </a:p>
          <a:p>
            <a:pPr>
              <a:buNone/>
            </a:pPr>
            <a:endParaRPr lang="en-US" dirty="0" smtClean="0">
              <a:latin typeface="Helvetica"/>
              <a:cs typeface="Helvetica"/>
            </a:endParaRPr>
          </a:p>
          <a:p>
            <a:pPr>
              <a:buNone/>
            </a:pPr>
            <a:r>
              <a:rPr lang="en-US" dirty="0" smtClean="0">
                <a:latin typeface="Helvetica"/>
                <a:cs typeface="Helvetica"/>
              </a:rPr>
              <a:t>Silicon</a:t>
            </a:r>
          </a:p>
          <a:p>
            <a:r>
              <a:rPr lang="en-US" dirty="0" smtClean="0">
                <a:latin typeface="Helvetica"/>
                <a:cs typeface="Helvetica"/>
              </a:rPr>
              <a:t>Uncertainty in inter-sample mean: 9%</a:t>
            </a:r>
          </a:p>
          <a:p>
            <a:endParaRPr lang="en-US" dirty="0" smtClean="0">
              <a:latin typeface="Helvetica"/>
              <a:cs typeface="Helvetica"/>
            </a:endParaRPr>
          </a:p>
          <a:p>
            <a:pPr>
              <a:buNone/>
            </a:pPr>
            <a:r>
              <a:rPr lang="en-US" dirty="0" smtClean="0">
                <a:latin typeface="Helvetica"/>
                <a:cs typeface="Helvetica"/>
              </a:rPr>
              <a:t>Maybe novel information in </a:t>
            </a:r>
            <a:r>
              <a:rPr lang="en-US" dirty="0" err="1" smtClean="0">
                <a:latin typeface="Helvetica"/>
                <a:cs typeface="Helvetica"/>
              </a:rPr>
              <a:t>IQR:Median</a:t>
            </a:r>
            <a:endParaRPr lang="en-US" dirty="0" smtClean="0">
              <a:latin typeface="Helvetica"/>
              <a:cs typeface="Helvetica"/>
            </a:endParaRPr>
          </a:p>
          <a:p>
            <a:endParaRPr lang="en-US" dirty="0" smtClean="0">
              <a:latin typeface="Helvetica"/>
              <a:cs typeface="Helvetica"/>
            </a:endParaRPr>
          </a:p>
          <a:p>
            <a:endParaRPr lang="en-US" dirty="0">
              <a:latin typeface="Helvetica"/>
              <a:cs typeface="Helvetic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1873"/>
            <a:ext cx="8229600" cy="1143000"/>
          </a:xfrm>
        </p:spPr>
        <p:txBody>
          <a:bodyPr>
            <a:normAutofit fontScale="90000"/>
          </a:bodyPr>
          <a:lstStyle/>
          <a:p>
            <a:pPr algn="l"/>
            <a:r>
              <a:rPr lang="en-US" dirty="0" smtClean="0"/>
              <a:t>Next: More sources in </a:t>
            </a:r>
            <a:r>
              <a:rPr lang="en-US" dirty="0" err="1" smtClean="0"/>
              <a:t>streamwater</a:t>
            </a:r>
            <a:r>
              <a:rPr lang="en-US" dirty="0" smtClean="0"/>
              <a:t>, finalize precipitation, and propagate to net hydrologic flux.</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890757"/>
            <a:ext cx="8229600" cy="1143000"/>
          </a:xfrm>
        </p:spPr>
        <p:txBody>
          <a:bodyPr>
            <a:normAutofit/>
          </a:bodyPr>
          <a:lstStyle/>
          <a:p>
            <a:r>
              <a:rPr lang="en-US" sz="3000" dirty="0" smtClean="0">
                <a:latin typeface="Helvetica"/>
                <a:cs typeface="Helvetica"/>
              </a:rPr>
              <a:t>http://</a:t>
            </a:r>
            <a:r>
              <a:rPr lang="en-US" sz="3000" dirty="0" err="1" smtClean="0">
                <a:latin typeface="Helvetica"/>
                <a:cs typeface="Helvetica"/>
              </a:rPr>
              <a:t>quantifyinguncertainty.org</a:t>
            </a:r>
            <a:r>
              <a:rPr lang="en-US" sz="3000" dirty="0" smtClean="0">
                <a:latin typeface="Helvetica"/>
                <a:cs typeface="Helvetica"/>
              </a:rPr>
              <a:t>/</a:t>
            </a:r>
            <a:endParaRPr lang="en-US" sz="3000" dirty="0">
              <a:latin typeface="Helvetica"/>
              <a:cs typeface="Helvetica"/>
            </a:endParaRPr>
          </a:p>
        </p:txBody>
      </p:sp>
      <p:pic>
        <p:nvPicPr>
          <p:cNvPr id="6" name="Picture 5" descr="Quest.png"/>
          <p:cNvPicPr>
            <a:picLocks noChangeAspect="1"/>
          </p:cNvPicPr>
          <p:nvPr/>
        </p:nvPicPr>
        <p:blipFill>
          <a:blip r:embed="rId2"/>
          <a:stretch>
            <a:fillRect/>
          </a:stretch>
        </p:blipFill>
        <p:spPr>
          <a:xfrm>
            <a:off x="457200" y="1233157"/>
            <a:ext cx="8128001" cy="3657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Element Fluxes</a:t>
            </a:r>
            <a:endParaRPr lang="en-US" dirty="0">
              <a:latin typeface="Helvetica"/>
              <a:cs typeface="Helvetica"/>
            </a:endParaRPr>
          </a:p>
        </p:txBody>
      </p:sp>
      <p:pic>
        <p:nvPicPr>
          <p:cNvPr id="6" name="Picture 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731010" y="2002086"/>
            <a:ext cx="1600200" cy="4445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73818" y="3286062"/>
            <a:ext cx="279400" cy="355600"/>
          </a:xfrm>
          <a:prstGeom prst="rect">
            <a:avLst/>
          </a:prstGeom>
        </p:spPr>
      </p:pic>
      <p:pic>
        <p:nvPicPr>
          <p:cNvPr id="8" name="Picture 7"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173818" y="4364123"/>
            <a:ext cx="355600" cy="3683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173818" y="5419067"/>
            <a:ext cx="342900" cy="444500"/>
          </a:xfrm>
          <a:prstGeom prst="rect">
            <a:avLst/>
          </a:prstGeom>
        </p:spPr>
      </p:pic>
      <p:sp>
        <p:nvSpPr>
          <p:cNvPr id="10" name="TextBox 9"/>
          <p:cNvSpPr txBox="1"/>
          <p:nvPr/>
        </p:nvSpPr>
        <p:spPr>
          <a:xfrm>
            <a:off x="2851888" y="3179997"/>
            <a:ext cx="3211787" cy="461665"/>
          </a:xfrm>
          <a:prstGeom prst="rect">
            <a:avLst/>
          </a:prstGeom>
          <a:noFill/>
        </p:spPr>
        <p:txBody>
          <a:bodyPr wrap="none" rtlCol="0">
            <a:spAutoFit/>
          </a:bodyPr>
          <a:lstStyle/>
          <a:p>
            <a:r>
              <a:rPr lang="en-US" sz="2400" dirty="0" smtClean="0">
                <a:latin typeface="Helvetica"/>
                <a:cs typeface="Helvetica"/>
              </a:rPr>
              <a:t>:  Flux [mass per time]</a:t>
            </a:r>
            <a:endParaRPr lang="en-US" sz="2400" dirty="0">
              <a:latin typeface="Helvetica"/>
              <a:cs typeface="Helvetica"/>
            </a:endParaRPr>
          </a:p>
        </p:txBody>
      </p:sp>
      <p:sp>
        <p:nvSpPr>
          <p:cNvPr id="11" name="TextBox 10"/>
          <p:cNvSpPr txBox="1"/>
          <p:nvPr/>
        </p:nvSpPr>
        <p:spPr>
          <a:xfrm>
            <a:off x="2851888" y="4270758"/>
            <a:ext cx="4957307" cy="461665"/>
          </a:xfrm>
          <a:prstGeom prst="rect">
            <a:avLst/>
          </a:prstGeom>
          <a:noFill/>
        </p:spPr>
        <p:txBody>
          <a:bodyPr wrap="none" rtlCol="0">
            <a:spAutoFit/>
          </a:bodyPr>
          <a:lstStyle/>
          <a:p>
            <a:r>
              <a:rPr lang="en-US" sz="2400" dirty="0" smtClean="0">
                <a:latin typeface="Helvetica"/>
                <a:cs typeface="Helvetica"/>
              </a:rPr>
              <a:t>:  Concentration [mass per volume]</a:t>
            </a:r>
            <a:endParaRPr lang="en-US" sz="2400" dirty="0">
              <a:latin typeface="Helvetica"/>
              <a:cs typeface="Helvetica"/>
            </a:endParaRPr>
          </a:p>
        </p:txBody>
      </p:sp>
      <p:sp>
        <p:nvSpPr>
          <p:cNvPr id="12" name="TextBox 11"/>
          <p:cNvSpPr txBox="1"/>
          <p:nvPr/>
        </p:nvSpPr>
        <p:spPr>
          <a:xfrm>
            <a:off x="2851888" y="5401902"/>
            <a:ext cx="4803418" cy="461665"/>
          </a:xfrm>
          <a:prstGeom prst="rect">
            <a:avLst/>
          </a:prstGeom>
          <a:noFill/>
        </p:spPr>
        <p:txBody>
          <a:bodyPr wrap="none" rtlCol="0">
            <a:spAutoFit/>
          </a:bodyPr>
          <a:lstStyle/>
          <a:p>
            <a:r>
              <a:rPr lang="en-US" sz="2400" dirty="0" smtClean="0">
                <a:latin typeface="Helvetica"/>
                <a:cs typeface="Helvetica"/>
              </a:rPr>
              <a:t>:  Concentration [volume per time]</a:t>
            </a:r>
            <a:endParaRPr lang="en-US" sz="2400" dirty="0">
              <a:latin typeface="Helvetica"/>
              <a:cs typeface="Helvetic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Residuals_ga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50950" y="482600"/>
            <a:ext cx="6642100" cy="5892800"/>
          </a:xfrm>
          <a:prstGeom prst="rect">
            <a:avLst/>
          </a:prstGeom>
          <a:solidFill>
            <a:srgbClr val="FFFFFF"/>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residuals_discharg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0" y="522770"/>
            <a:ext cx="6400800" cy="5867400"/>
          </a:xfrm>
          <a:prstGeom prst="rect">
            <a:avLst/>
          </a:prstGeom>
          <a:solidFill>
            <a:srgbClr val="FFFFFF"/>
          </a:solid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absolute_uncer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8408" y="274638"/>
            <a:ext cx="8636000" cy="609600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617966" y="6104865"/>
            <a:ext cx="3764034" cy="369332"/>
          </a:xfrm>
          <a:prstGeom prst="rect">
            <a:avLst/>
          </a:prstGeom>
          <a:noFill/>
        </p:spPr>
        <p:txBody>
          <a:bodyPr wrap="none" rtlCol="0">
            <a:spAutoFit/>
          </a:bodyPr>
          <a:lstStyle/>
          <a:p>
            <a:r>
              <a:rPr lang="en-US" dirty="0" smtClean="0">
                <a:latin typeface="Helvetica"/>
                <a:cs typeface="Helvetica"/>
              </a:rPr>
              <a:t>Modified from Harmon et al. (2007)</a:t>
            </a:r>
            <a:endParaRPr lang="en-US" dirty="0">
              <a:latin typeface="Helvetica"/>
              <a:cs typeface="Helvetica"/>
            </a:endParaRPr>
          </a:p>
        </p:txBody>
      </p:sp>
      <p:grpSp>
        <p:nvGrpSpPr>
          <p:cNvPr id="2" name="Group 22"/>
          <p:cNvGrpSpPr>
            <a:grpSpLocks/>
          </p:cNvGrpSpPr>
          <p:nvPr/>
        </p:nvGrpSpPr>
        <p:grpSpPr bwMode="auto">
          <a:xfrm>
            <a:off x="533400" y="1716917"/>
            <a:ext cx="7848600" cy="3810000"/>
            <a:chOff x="336" y="480"/>
            <a:chExt cx="4944" cy="2400"/>
          </a:xfrm>
        </p:grpSpPr>
        <p:sp>
          <p:nvSpPr>
            <p:cNvPr id="7" name="AutoShape 4"/>
            <p:cNvSpPr>
              <a:spLocks noChangeArrowheads="1"/>
            </p:cNvSpPr>
            <p:nvPr/>
          </p:nvSpPr>
          <p:spPr bwMode="auto">
            <a:xfrm>
              <a:off x="1824" y="480"/>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UNCERTAINTY</a:t>
              </a:r>
            </a:p>
          </p:txBody>
        </p:sp>
        <p:cxnSp>
          <p:nvCxnSpPr>
            <p:cNvPr id="8" name="AutoShape 5"/>
            <p:cNvCxnSpPr>
              <a:cxnSpLocks noChangeShapeType="1"/>
            </p:cNvCxnSpPr>
            <p:nvPr/>
          </p:nvCxnSpPr>
          <p:spPr bwMode="auto">
            <a:xfrm>
              <a:off x="2688" y="864"/>
              <a:ext cx="0" cy="576"/>
            </a:xfrm>
            <a:prstGeom prst="straightConnector1">
              <a:avLst/>
            </a:prstGeom>
            <a:noFill/>
            <a:ln w="9525">
              <a:solidFill>
                <a:schemeClr val="tx1"/>
              </a:solidFill>
              <a:round/>
              <a:headEnd/>
              <a:tailEnd/>
            </a:ln>
          </p:spPr>
        </p:cxnSp>
        <p:sp>
          <p:nvSpPr>
            <p:cNvPr id="9" name="AutoShape 7"/>
            <p:cNvSpPr>
              <a:spLocks noChangeArrowheads="1"/>
            </p:cNvSpPr>
            <p:nvPr/>
          </p:nvSpPr>
          <p:spPr bwMode="auto">
            <a:xfrm>
              <a:off x="336" y="1248"/>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dirty="0"/>
                <a:t>Natural Variability</a:t>
              </a:r>
            </a:p>
          </p:txBody>
        </p:sp>
        <p:sp>
          <p:nvSpPr>
            <p:cNvPr id="10" name="AutoShape 8"/>
            <p:cNvSpPr>
              <a:spLocks noChangeArrowheads="1"/>
            </p:cNvSpPr>
            <p:nvPr/>
          </p:nvSpPr>
          <p:spPr bwMode="auto">
            <a:xfrm>
              <a:off x="528" y="1872"/>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Spatial Variability</a:t>
              </a:r>
            </a:p>
          </p:txBody>
        </p:sp>
        <p:sp>
          <p:nvSpPr>
            <p:cNvPr id="11" name="AutoShape 9"/>
            <p:cNvSpPr>
              <a:spLocks noChangeArrowheads="1"/>
            </p:cNvSpPr>
            <p:nvPr/>
          </p:nvSpPr>
          <p:spPr bwMode="auto">
            <a:xfrm>
              <a:off x="528" y="2496"/>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Temporal Variability</a:t>
              </a:r>
            </a:p>
          </p:txBody>
        </p:sp>
        <p:sp>
          <p:nvSpPr>
            <p:cNvPr id="12" name="AutoShape 10"/>
            <p:cNvSpPr>
              <a:spLocks noChangeArrowheads="1"/>
            </p:cNvSpPr>
            <p:nvPr/>
          </p:nvSpPr>
          <p:spPr bwMode="auto">
            <a:xfrm>
              <a:off x="3360" y="1248"/>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Knowledge Uncertainty</a:t>
              </a:r>
            </a:p>
          </p:txBody>
        </p:sp>
        <p:sp>
          <p:nvSpPr>
            <p:cNvPr id="13" name="AutoShape 11"/>
            <p:cNvSpPr>
              <a:spLocks noChangeArrowheads="1"/>
            </p:cNvSpPr>
            <p:nvPr/>
          </p:nvSpPr>
          <p:spPr bwMode="auto">
            <a:xfrm>
              <a:off x="3600" y="1872"/>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Measurement Error</a:t>
              </a:r>
            </a:p>
          </p:txBody>
        </p:sp>
        <p:sp>
          <p:nvSpPr>
            <p:cNvPr id="14" name="AutoShape 12"/>
            <p:cNvSpPr>
              <a:spLocks noChangeArrowheads="1"/>
            </p:cNvSpPr>
            <p:nvPr/>
          </p:nvSpPr>
          <p:spPr bwMode="auto">
            <a:xfrm>
              <a:off x="3600" y="2496"/>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Model Error</a:t>
              </a:r>
            </a:p>
          </p:txBody>
        </p:sp>
        <p:cxnSp>
          <p:nvCxnSpPr>
            <p:cNvPr id="15" name="AutoShape 13"/>
            <p:cNvCxnSpPr>
              <a:cxnSpLocks noChangeShapeType="1"/>
              <a:stCxn id="9" idx="3"/>
              <a:endCxn id="12" idx="1"/>
            </p:cNvCxnSpPr>
            <p:nvPr/>
          </p:nvCxnSpPr>
          <p:spPr bwMode="auto">
            <a:xfrm>
              <a:off x="2016" y="1440"/>
              <a:ext cx="1344" cy="1"/>
            </a:xfrm>
            <a:prstGeom prst="straightConnector1">
              <a:avLst/>
            </a:prstGeom>
            <a:noFill/>
            <a:ln w="9525">
              <a:solidFill>
                <a:schemeClr val="tx1"/>
              </a:solidFill>
              <a:round/>
              <a:headEnd/>
              <a:tailEnd/>
            </a:ln>
          </p:spPr>
        </p:cxnSp>
        <p:sp>
          <p:nvSpPr>
            <p:cNvPr id="16" name="Line 16"/>
            <p:cNvSpPr>
              <a:spLocks noChangeShapeType="1"/>
            </p:cNvSpPr>
            <p:nvPr/>
          </p:nvSpPr>
          <p:spPr bwMode="auto">
            <a:xfrm flipV="1">
              <a:off x="384" y="1632"/>
              <a:ext cx="0" cy="1056"/>
            </a:xfrm>
            <a:prstGeom prst="line">
              <a:avLst/>
            </a:prstGeom>
            <a:noFill/>
            <a:ln w="9525">
              <a:solidFill>
                <a:schemeClr val="tx1"/>
              </a:solidFill>
              <a:round/>
              <a:headEnd/>
              <a:tailEnd/>
            </a:ln>
          </p:spPr>
          <p:txBody>
            <a:bodyPr>
              <a:prstTxWarp prst="textNoShape">
                <a:avLst/>
              </a:prstTxWarp>
            </a:bodyPr>
            <a:lstStyle/>
            <a:p>
              <a:endParaRPr lang="en-US"/>
            </a:p>
          </p:txBody>
        </p:sp>
        <p:sp>
          <p:nvSpPr>
            <p:cNvPr id="17" name="Line 17"/>
            <p:cNvSpPr>
              <a:spLocks noChangeShapeType="1"/>
            </p:cNvSpPr>
            <p:nvPr/>
          </p:nvSpPr>
          <p:spPr bwMode="auto">
            <a:xfrm flipH="1">
              <a:off x="384" y="2064"/>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8" name="Line 18"/>
            <p:cNvSpPr>
              <a:spLocks noChangeShapeType="1"/>
            </p:cNvSpPr>
            <p:nvPr/>
          </p:nvSpPr>
          <p:spPr bwMode="auto">
            <a:xfrm>
              <a:off x="384" y="2688"/>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9" name="Line 19"/>
            <p:cNvSpPr>
              <a:spLocks noChangeShapeType="1"/>
            </p:cNvSpPr>
            <p:nvPr/>
          </p:nvSpPr>
          <p:spPr bwMode="auto">
            <a:xfrm>
              <a:off x="3456" y="1632"/>
              <a:ext cx="0" cy="1056"/>
            </a:xfrm>
            <a:prstGeom prst="line">
              <a:avLst/>
            </a:prstGeom>
            <a:noFill/>
            <a:ln w="9525">
              <a:solidFill>
                <a:schemeClr val="tx1"/>
              </a:solidFill>
              <a:round/>
              <a:headEnd/>
              <a:tailEnd/>
            </a:ln>
          </p:spPr>
          <p:txBody>
            <a:bodyPr>
              <a:prstTxWarp prst="textNoShape">
                <a:avLst/>
              </a:prstTxWarp>
            </a:bodyPr>
            <a:lstStyle/>
            <a:p>
              <a:endParaRPr lang="en-US"/>
            </a:p>
          </p:txBody>
        </p:sp>
        <p:sp>
          <p:nvSpPr>
            <p:cNvPr id="20" name="Line 20"/>
            <p:cNvSpPr>
              <a:spLocks noChangeShapeType="1"/>
            </p:cNvSpPr>
            <p:nvPr/>
          </p:nvSpPr>
          <p:spPr bwMode="auto">
            <a:xfrm>
              <a:off x="3456" y="2064"/>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 name="Line 21"/>
            <p:cNvSpPr>
              <a:spLocks noChangeShapeType="1"/>
            </p:cNvSpPr>
            <p:nvPr/>
          </p:nvSpPr>
          <p:spPr bwMode="auto">
            <a:xfrm>
              <a:off x="3456" y="2688"/>
              <a:ext cx="144"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22" name="Title 1"/>
          <p:cNvSpPr>
            <a:spLocks noGrp="1"/>
          </p:cNvSpPr>
          <p:nvPr>
            <p:ph type="title"/>
          </p:nvPr>
        </p:nvSpPr>
        <p:spPr>
          <a:xfrm>
            <a:off x="457200" y="274638"/>
            <a:ext cx="8229600" cy="1143000"/>
          </a:xfrm>
        </p:spPr>
        <p:txBody>
          <a:bodyPr/>
          <a:lstStyle/>
          <a:p>
            <a:r>
              <a:rPr lang="en-US" dirty="0" smtClean="0">
                <a:latin typeface="Helvetica"/>
                <a:cs typeface="Helvetica"/>
              </a:rPr>
              <a:t>Atmospheric Inputs</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0720" y="0"/>
            <a:ext cx="9123280" cy="400110"/>
          </a:xfrm>
          <a:prstGeom prst="rect">
            <a:avLst/>
          </a:prstGeom>
        </p:spPr>
        <p:txBody>
          <a:bodyPr wrap="square">
            <a:spAutoFit/>
          </a:bodyPr>
          <a:lstStyle/>
          <a:p>
            <a:pPr>
              <a:spcAft>
                <a:spcPts val="1200"/>
              </a:spcAft>
            </a:pPr>
            <a:r>
              <a:rPr lang="en-US" sz="2000" b="1" dirty="0" smtClean="0">
                <a:latin typeface="Arial"/>
                <a:cs typeface="Arial"/>
              </a:rPr>
              <a:t>Alternative spatial models for precipitation in the Hubbard Brook Valley</a:t>
            </a:r>
            <a:endParaRPr lang="en-US" sz="2000" dirty="0">
              <a:latin typeface="Arial"/>
              <a:cs typeface="Arial"/>
            </a:endParaRPr>
          </a:p>
        </p:txBody>
      </p:sp>
      <p:pic>
        <p:nvPicPr>
          <p:cNvPr id="12" name="Picture 11" descr="Untitled2.png"/>
          <p:cNvPicPr>
            <a:picLocks noChangeAspect="1"/>
          </p:cNvPicPr>
          <p:nvPr/>
        </p:nvPicPr>
        <p:blipFill>
          <a:blip r:embed="rId3"/>
          <a:stretch>
            <a:fillRect/>
          </a:stretch>
        </p:blipFill>
        <p:spPr>
          <a:xfrm>
            <a:off x="1136094" y="549026"/>
            <a:ext cx="3181849" cy="1999323"/>
          </a:xfrm>
          <a:prstGeom prst="rect">
            <a:avLst/>
          </a:prstGeom>
        </p:spPr>
      </p:pic>
      <p:pic>
        <p:nvPicPr>
          <p:cNvPr id="14" name="Picture 13" descr="Untitled3.png"/>
          <p:cNvPicPr>
            <a:picLocks noChangeAspect="1"/>
          </p:cNvPicPr>
          <p:nvPr/>
        </p:nvPicPr>
        <p:blipFill>
          <a:blip r:embed="rId4"/>
          <a:stretch>
            <a:fillRect/>
          </a:stretch>
        </p:blipFill>
        <p:spPr>
          <a:xfrm>
            <a:off x="4859520" y="2475648"/>
            <a:ext cx="3224306" cy="1999323"/>
          </a:xfrm>
          <a:prstGeom prst="rect">
            <a:avLst/>
          </a:prstGeom>
        </p:spPr>
      </p:pic>
      <p:pic>
        <p:nvPicPr>
          <p:cNvPr id="13" name="Picture 12" descr="Untitled1.png"/>
          <p:cNvPicPr>
            <a:picLocks noChangeAspect="1"/>
          </p:cNvPicPr>
          <p:nvPr/>
        </p:nvPicPr>
        <p:blipFill>
          <a:blip r:embed="rId5"/>
          <a:stretch>
            <a:fillRect/>
          </a:stretch>
        </p:blipFill>
        <p:spPr>
          <a:xfrm>
            <a:off x="4862462" y="549026"/>
            <a:ext cx="3218422" cy="1999323"/>
          </a:xfrm>
          <a:prstGeom prst="rect">
            <a:avLst/>
          </a:prstGeom>
        </p:spPr>
      </p:pic>
      <p:pic>
        <p:nvPicPr>
          <p:cNvPr id="15" name="Picture 14" descr="Untitled4.png"/>
          <p:cNvPicPr>
            <a:picLocks noChangeAspect="1"/>
          </p:cNvPicPr>
          <p:nvPr/>
        </p:nvPicPr>
        <p:blipFill>
          <a:blip r:embed="rId6"/>
          <a:stretch>
            <a:fillRect/>
          </a:stretch>
        </p:blipFill>
        <p:spPr>
          <a:xfrm>
            <a:off x="1139142" y="2512221"/>
            <a:ext cx="3175753" cy="1926177"/>
          </a:xfrm>
          <a:prstGeom prst="rect">
            <a:avLst/>
          </a:prstGeom>
        </p:spPr>
      </p:pic>
      <p:pic>
        <p:nvPicPr>
          <p:cNvPr id="10" name="Picture 9" descr="Untitled5.png"/>
          <p:cNvPicPr>
            <a:picLocks noChangeAspect="1"/>
          </p:cNvPicPr>
          <p:nvPr/>
        </p:nvPicPr>
        <p:blipFill>
          <a:blip r:embed="rId7"/>
          <a:stretch>
            <a:fillRect/>
          </a:stretch>
        </p:blipFill>
        <p:spPr>
          <a:xfrm>
            <a:off x="2980864" y="4385102"/>
            <a:ext cx="3206231" cy="237724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Untitled.png"/>
          <p:cNvPicPr>
            <a:picLocks noChangeAspect="1"/>
          </p:cNvPicPr>
          <p:nvPr/>
        </p:nvPicPr>
        <p:blipFill>
          <a:blip r:embed="rId3"/>
          <a:stretch>
            <a:fillRect/>
          </a:stretch>
        </p:blipFill>
        <p:spPr>
          <a:xfrm>
            <a:off x="783649" y="649575"/>
            <a:ext cx="7576701" cy="5894345"/>
          </a:xfrm>
          <a:prstGeom prst="rect">
            <a:avLst/>
          </a:prstGeom>
        </p:spPr>
      </p:pic>
      <p:sp>
        <p:nvSpPr>
          <p:cNvPr id="2" name="Rectangle 1"/>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FFFF"/>
                </a:solidFill>
                <a:latin typeface="Arial"/>
                <a:cs typeface="Arial"/>
              </a:rPr>
              <a:t>Alternative spatial models for precipitation in the Hubbard Brook Valley</a:t>
            </a:r>
            <a:endParaRPr lang="en-US" sz="2000" dirty="0">
              <a:solidFill>
                <a:srgbClr val="FFFFFF"/>
              </a:solidFill>
              <a:latin typeface="Arial"/>
              <a:cs typeface="Arial"/>
            </a:endParaRPr>
          </a:p>
        </p:txBody>
      </p:sp>
      <p:grpSp>
        <p:nvGrpSpPr>
          <p:cNvPr id="3" name="Group 12"/>
          <p:cNvGrpSpPr/>
          <p:nvPr/>
        </p:nvGrpSpPr>
        <p:grpSpPr>
          <a:xfrm>
            <a:off x="2229703" y="973325"/>
            <a:ext cx="5895909" cy="3362242"/>
            <a:chOff x="2229703" y="973325"/>
            <a:chExt cx="5895909" cy="3362242"/>
          </a:xfrm>
        </p:grpSpPr>
        <p:grpSp>
          <p:nvGrpSpPr>
            <p:cNvPr id="4" name="Group 10"/>
            <p:cNvGrpSpPr/>
            <p:nvPr/>
          </p:nvGrpSpPr>
          <p:grpSpPr>
            <a:xfrm>
              <a:off x="2229703" y="1373435"/>
              <a:ext cx="5752148" cy="2962132"/>
              <a:chOff x="2229703" y="1373435"/>
              <a:chExt cx="5752148" cy="2962132"/>
            </a:xfrm>
          </p:grpSpPr>
          <p:sp>
            <p:nvSpPr>
              <p:cNvPr id="5" name="TextBox 4"/>
              <p:cNvSpPr txBox="1"/>
              <p:nvPr/>
            </p:nvSpPr>
            <p:spPr>
              <a:xfrm>
                <a:off x="2229703" y="3997013"/>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0.36%</a:t>
                </a:r>
                <a:endParaRPr lang="en-US" sz="1600" b="1" dirty="0">
                  <a:solidFill>
                    <a:srgbClr val="000000"/>
                  </a:solidFill>
                  <a:latin typeface="Arial"/>
                  <a:cs typeface="Arial"/>
                </a:endParaRPr>
              </a:p>
            </p:txBody>
          </p:sp>
          <p:sp>
            <p:nvSpPr>
              <p:cNvPr id="6" name="TextBox 5"/>
              <p:cNvSpPr txBox="1"/>
              <p:nvPr/>
            </p:nvSpPr>
            <p:spPr>
              <a:xfrm>
                <a:off x="3538327" y="2669700"/>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0.58%</a:t>
                </a:r>
                <a:endParaRPr lang="en-US" sz="1600" b="1" dirty="0">
                  <a:solidFill>
                    <a:srgbClr val="000000"/>
                  </a:solidFill>
                  <a:latin typeface="Arial"/>
                  <a:cs typeface="Arial"/>
                </a:endParaRPr>
              </a:p>
            </p:txBody>
          </p:sp>
          <p:sp>
            <p:nvSpPr>
              <p:cNvPr id="7" name="TextBox 6"/>
              <p:cNvSpPr txBox="1"/>
              <p:nvPr/>
            </p:nvSpPr>
            <p:spPr>
              <a:xfrm>
                <a:off x="4781143" y="1924040"/>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0.24%</a:t>
                </a:r>
                <a:endParaRPr lang="en-US" sz="1600" b="1" dirty="0">
                  <a:solidFill>
                    <a:srgbClr val="000000"/>
                  </a:solidFill>
                  <a:latin typeface="Arial"/>
                  <a:cs typeface="Arial"/>
                </a:endParaRPr>
              </a:p>
            </p:txBody>
          </p:sp>
          <p:sp>
            <p:nvSpPr>
              <p:cNvPr id="8" name="TextBox 7"/>
              <p:cNvSpPr txBox="1"/>
              <p:nvPr/>
            </p:nvSpPr>
            <p:spPr>
              <a:xfrm>
                <a:off x="6013204" y="1501612"/>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0.77%</a:t>
                </a:r>
                <a:endParaRPr lang="en-US" sz="1600" b="1" dirty="0">
                  <a:solidFill>
                    <a:srgbClr val="000000"/>
                  </a:solidFill>
                  <a:latin typeface="Arial"/>
                  <a:cs typeface="Arial"/>
                </a:endParaRPr>
              </a:p>
            </p:txBody>
          </p:sp>
          <p:sp>
            <p:nvSpPr>
              <p:cNvPr id="9" name="TextBox 8"/>
              <p:cNvSpPr txBox="1"/>
              <p:nvPr/>
            </p:nvSpPr>
            <p:spPr>
              <a:xfrm>
                <a:off x="7228772" y="1419253"/>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0.83%</a:t>
                </a:r>
                <a:endParaRPr lang="en-US" sz="1600" b="1" dirty="0">
                  <a:solidFill>
                    <a:srgbClr val="000000"/>
                  </a:solidFill>
                  <a:latin typeface="Arial"/>
                  <a:cs typeface="Arial"/>
                </a:endParaRPr>
              </a:p>
            </p:txBody>
          </p:sp>
          <p:sp>
            <p:nvSpPr>
              <p:cNvPr id="10" name="TextBox 9"/>
              <p:cNvSpPr txBox="1"/>
              <p:nvPr/>
            </p:nvSpPr>
            <p:spPr>
              <a:xfrm>
                <a:off x="3222695" y="1373435"/>
                <a:ext cx="184666" cy="338554"/>
              </a:xfrm>
              <a:prstGeom prst="rect">
                <a:avLst/>
              </a:prstGeom>
              <a:noFill/>
            </p:spPr>
            <p:txBody>
              <a:bodyPr wrap="none" rtlCol="0">
                <a:spAutoFit/>
              </a:bodyPr>
              <a:lstStyle/>
              <a:p>
                <a:endParaRPr lang="en-US" sz="1600" dirty="0">
                  <a:latin typeface="Arial"/>
                  <a:cs typeface="Arial"/>
                </a:endParaRPr>
              </a:p>
            </p:txBody>
          </p:sp>
        </p:grpSp>
        <p:sp>
          <p:nvSpPr>
            <p:cNvPr id="12" name="TextBox 11"/>
            <p:cNvSpPr txBox="1"/>
            <p:nvPr/>
          </p:nvSpPr>
          <p:spPr>
            <a:xfrm>
              <a:off x="3833708" y="973325"/>
              <a:ext cx="4291904" cy="369332"/>
            </a:xfrm>
            <a:prstGeom prst="rect">
              <a:avLst/>
            </a:prstGeom>
            <a:noFill/>
          </p:spPr>
          <p:txBody>
            <a:bodyPr wrap="square" rtlCol="0">
              <a:spAutoFit/>
            </a:bodyPr>
            <a:lstStyle/>
            <a:p>
              <a:pPr algn="ctr"/>
              <a:r>
                <a:rPr lang="en-US" dirty="0" smtClean="0">
                  <a:latin typeface="Arial"/>
                  <a:cs typeface="Arial"/>
                </a:rPr>
                <a:t>Coefficient of variation between models</a:t>
              </a:r>
              <a:endParaRPr lang="en-US" dirty="0">
                <a:latin typeface="Arial"/>
                <a:cs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571500" y="1371600"/>
            <a:ext cx="4076700" cy="5105400"/>
            <a:chOff x="0" y="480"/>
            <a:chExt cx="2568" cy="3216"/>
          </a:xfrm>
        </p:grpSpPr>
        <p:sp>
          <p:nvSpPr>
            <p:cNvPr id="52227" name="Rectangle 3"/>
            <p:cNvSpPr>
              <a:spLocks noChangeAspect="1" noChangeArrowheads="1"/>
            </p:cNvSpPr>
            <p:nvPr/>
          </p:nvSpPr>
          <p:spPr bwMode="auto">
            <a:xfrm>
              <a:off x="264" y="624"/>
              <a:ext cx="2112" cy="3072"/>
            </a:xfrm>
            <a:prstGeom prst="rect">
              <a:avLst/>
            </a:prstGeom>
            <a:solidFill>
              <a:srgbClr val="9EA38B"/>
            </a:solidFill>
            <a:ln w="25400">
              <a:solidFill>
                <a:schemeClr val="tx1"/>
              </a:solidFill>
              <a:miter lim="800000"/>
              <a:headEnd/>
              <a:tailEnd/>
            </a:ln>
            <a:effectLst/>
          </p:spPr>
          <p:txBody>
            <a:bodyPr wrap="none" anchor="ctr"/>
            <a:lstStyle/>
            <a:p>
              <a:endParaRPr lang="en-US"/>
            </a:p>
          </p:txBody>
        </p:sp>
        <p:pic>
          <p:nvPicPr>
            <p:cNvPr id="52228" name="Picture 4"/>
            <p:cNvPicPr>
              <a:picLocks noChangeAspect="1" noChangeArrowheads="1"/>
            </p:cNvPicPr>
            <p:nvPr/>
          </p:nvPicPr>
          <p:blipFill>
            <a:blip r:embed="rId3" cstate="print"/>
            <a:srcRect/>
            <a:stretch>
              <a:fillRect/>
            </a:stretch>
          </p:blipFill>
          <p:spPr bwMode="auto">
            <a:xfrm>
              <a:off x="0" y="480"/>
              <a:ext cx="2365" cy="3021"/>
            </a:xfrm>
            <a:prstGeom prst="rect">
              <a:avLst/>
            </a:prstGeom>
            <a:noFill/>
            <a:ln w="9525">
              <a:noFill/>
              <a:miter lim="800000"/>
              <a:headEnd/>
              <a:tailEnd/>
            </a:ln>
            <a:effectLst/>
          </p:spPr>
        </p:pic>
        <p:sp>
          <p:nvSpPr>
            <p:cNvPr id="52229" name="Text Box 5"/>
            <p:cNvSpPr txBox="1">
              <a:spLocks noChangeAspect="1" noChangeArrowheads="1"/>
            </p:cNvSpPr>
            <p:nvPr/>
          </p:nvSpPr>
          <p:spPr bwMode="auto">
            <a:xfrm>
              <a:off x="216" y="1218"/>
              <a:ext cx="1032" cy="366"/>
            </a:xfrm>
            <a:prstGeom prst="rect">
              <a:avLst/>
            </a:prstGeom>
            <a:noFill/>
            <a:ln w="9525">
              <a:noFill/>
              <a:miter lim="800000"/>
              <a:headEnd/>
              <a:tailEnd/>
            </a:ln>
            <a:effectLst/>
          </p:spPr>
          <p:txBody>
            <a:bodyPr>
              <a:spAutoFit/>
            </a:bodyPr>
            <a:lstStyle/>
            <a:p>
              <a:pPr algn="ctr" eaLnBrk="0" hangingPunct="0">
                <a:spcBef>
                  <a:spcPct val="50000"/>
                </a:spcBef>
              </a:pPr>
              <a:r>
                <a:rPr lang="en-US" sz="1600" b="1">
                  <a:solidFill>
                    <a:schemeClr val="tx1"/>
                  </a:solidFill>
                </a:rPr>
                <a:t>Hubbard Brook</a:t>
              </a:r>
            </a:p>
          </p:txBody>
        </p:sp>
        <p:sp>
          <p:nvSpPr>
            <p:cNvPr id="52230" name="Text Box 6"/>
            <p:cNvSpPr txBox="1">
              <a:spLocks noChangeAspect="1" noChangeArrowheads="1"/>
            </p:cNvSpPr>
            <p:nvPr/>
          </p:nvSpPr>
          <p:spPr bwMode="auto">
            <a:xfrm>
              <a:off x="744" y="2592"/>
              <a:ext cx="1392" cy="51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chemeClr val="bg2"/>
                  </a:solidFill>
                  <a:latin typeface="Times New Roman" pitchFamily="18" charset="0"/>
                </a:rPr>
                <a:t>   New Hampshire</a:t>
              </a:r>
            </a:p>
          </p:txBody>
        </p:sp>
        <p:sp>
          <p:nvSpPr>
            <p:cNvPr id="52231" name="Line 7"/>
            <p:cNvSpPr>
              <a:spLocks noChangeAspect="1" noChangeShapeType="1"/>
            </p:cNvSpPr>
            <p:nvPr/>
          </p:nvSpPr>
          <p:spPr bwMode="auto">
            <a:xfrm>
              <a:off x="790" y="1574"/>
              <a:ext cx="269" cy="496"/>
            </a:xfrm>
            <a:prstGeom prst="line">
              <a:avLst/>
            </a:prstGeom>
            <a:noFill/>
            <a:ln w="25400">
              <a:solidFill>
                <a:schemeClr val="tx1"/>
              </a:solidFill>
              <a:round/>
              <a:headEnd/>
              <a:tailEnd type="triangle" w="med" len="med"/>
            </a:ln>
            <a:effectLst/>
          </p:spPr>
          <p:txBody>
            <a:bodyPr/>
            <a:lstStyle/>
            <a:p>
              <a:endParaRPr lang="en-US"/>
            </a:p>
          </p:txBody>
        </p:sp>
        <p:sp>
          <p:nvSpPr>
            <p:cNvPr id="52232" name="Text Box 8"/>
            <p:cNvSpPr txBox="1">
              <a:spLocks noChangeAspect="1" noChangeArrowheads="1"/>
            </p:cNvSpPr>
            <p:nvPr/>
          </p:nvSpPr>
          <p:spPr bwMode="auto">
            <a:xfrm>
              <a:off x="1656" y="1642"/>
              <a:ext cx="912" cy="326"/>
            </a:xfrm>
            <a:prstGeom prst="rect">
              <a:avLst/>
            </a:prstGeom>
            <a:noFill/>
            <a:ln w="9525">
              <a:noFill/>
              <a:miter lim="800000"/>
              <a:headEnd/>
              <a:tailEnd/>
            </a:ln>
            <a:effectLst/>
          </p:spPr>
          <p:txBody>
            <a:bodyPr>
              <a:spAutoFit/>
            </a:bodyPr>
            <a:lstStyle/>
            <a:p>
              <a:pPr eaLnBrk="0" hangingPunct="0">
                <a:spcBef>
                  <a:spcPct val="50000"/>
                </a:spcBef>
              </a:pPr>
              <a:r>
                <a:rPr lang="en-US" sz="1400" b="1">
                  <a:solidFill>
                    <a:schemeClr val="tx1"/>
                  </a:solidFill>
                </a:rPr>
                <a:t>White Mtn. Natl. Forest</a:t>
              </a:r>
            </a:p>
          </p:txBody>
        </p:sp>
      </p:grpSp>
      <p:sp>
        <p:nvSpPr>
          <p:cNvPr id="52233" name="Text Box 9"/>
          <p:cNvSpPr txBox="1">
            <a:spLocks noChangeAspect="1" noChangeArrowheads="1"/>
          </p:cNvSpPr>
          <p:nvPr/>
        </p:nvSpPr>
        <p:spPr bwMode="auto">
          <a:xfrm>
            <a:off x="0" y="357188"/>
            <a:ext cx="9144000" cy="893065"/>
          </a:xfrm>
          <a:prstGeom prst="rect">
            <a:avLst/>
          </a:prstGeom>
          <a:noFill/>
          <a:ln w="9525">
            <a:noFill/>
            <a:miter lim="800000"/>
            <a:headEnd/>
            <a:tailEnd/>
          </a:ln>
          <a:effectLst/>
        </p:spPr>
        <p:txBody>
          <a:bodyPr>
            <a:spAutoFit/>
          </a:bodyPr>
          <a:lstStyle/>
          <a:p>
            <a:pPr algn="ctr" eaLnBrk="0" hangingPunct="0">
              <a:lnSpc>
                <a:spcPct val="65000"/>
              </a:lnSpc>
              <a:spcBef>
                <a:spcPct val="50000"/>
              </a:spcBef>
            </a:pPr>
            <a:r>
              <a:rPr lang="en-US" sz="2800" b="1" dirty="0">
                <a:effectLst>
                  <a:outerShdw blurRad="38100" dist="38100" dir="2700000" algn="tl">
                    <a:srgbClr val="000000"/>
                  </a:outerShdw>
                </a:effectLst>
                <a:latin typeface="Helvetica"/>
                <a:cs typeface="Helvetica"/>
              </a:rPr>
              <a:t>Hubbard Brook Experimental Forest</a:t>
            </a:r>
          </a:p>
          <a:p>
            <a:pPr algn="ctr" eaLnBrk="0" hangingPunct="0">
              <a:lnSpc>
                <a:spcPct val="65000"/>
              </a:lnSpc>
              <a:spcBef>
                <a:spcPct val="50000"/>
              </a:spcBef>
            </a:pPr>
            <a:r>
              <a:rPr lang="en-US" sz="2800" b="1" dirty="0">
                <a:effectLst>
                  <a:outerShdw blurRad="38100" dist="38100" dir="2700000" algn="tl">
                    <a:srgbClr val="000000"/>
                  </a:outerShdw>
                </a:effectLst>
                <a:latin typeface="Helvetica"/>
                <a:cs typeface="Helvetica"/>
              </a:rPr>
              <a:t>White Mountain National Forest, NH</a:t>
            </a:r>
          </a:p>
        </p:txBody>
      </p:sp>
      <p:pic>
        <p:nvPicPr>
          <p:cNvPr id="52234" name="Picture 10" descr="HB%20partial%20valley%20web%20small"/>
          <p:cNvPicPr>
            <a:picLocks noChangeAspect="1" noChangeArrowheads="1"/>
          </p:cNvPicPr>
          <p:nvPr/>
        </p:nvPicPr>
        <p:blipFill>
          <a:blip r:embed="rId4" cstate="print"/>
          <a:srcRect l="1607" b="6429"/>
          <a:stretch>
            <a:fillRect/>
          </a:stretch>
        </p:blipFill>
        <p:spPr bwMode="auto">
          <a:xfrm>
            <a:off x="4876800" y="1600200"/>
            <a:ext cx="3276600" cy="2335213"/>
          </a:xfrm>
          <a:prstGeom prst="rect">
            <a:avLst/>
          </a:prstGeom>
          <a:noFill/>
        </p:spPr>
      </p:pic>
      <p:pic>
        <p:nvPicPr>
          <p:cNvPr id="52235" name="Picture 11" descr="WS9_weir"/>
          <p:cNvPicPr>
            <a:picLocks noChangeAspect="1" noChangeArrowheads="1"/>
          </p:cNvPicPr>
          <p:nvPr/>
        </p:nvPicPr>
        <p:blipFill>
          <a:blip r:embed="rId5" cstate="print"/>
          <a:srcRect b="5333"/>
          <a:stretch>
            <a:fillRect/>
          </a:stretch>
        </p:blipFill>
        <p:spPr bwMode="auto">
          <a:xfrm>
            <a:off x="4876800" y="4148138"/>
            <a:ext cx="3276600" cy="2328862"/>
          </a:xfrm>
          <a:prstGeom prst="rect">
            <a:avLst/>
          </a:prstGeom>
          <a:noFill/>
          <a:ln w="9525">
            <a:noFill/>
            <a:miter lim="800000"/>
            <a:headEnd/>
            <a:tailEnd/>
          </a:ln>
        </p:spPr>
      </p:pic>
      <p:sp>
        <p:nvSpPr>
          <p:cNvPr id="12" name="TextBox 11"/>
          <p:cNvSpPr txBox="1"/>
          <p:nvPr/>
        </p:nvSpPr>
        <p:spPr>
          <a:xfrm>
            <a:off x="1017396" y="6520250"/>
            <a:ext cx="3084047" cy="276999"/>
          </a:xfrm>
          <a:prstGeom prst="rect">
            <a:avLst/>
          </a:prstGeom>
          <a:noFill/>
        </p:spPr>
        <p:txBody>
          <a:bodyPr wrap="none" rtlCol="0">
            <a:spAutoFit/>
          </a:bodyPr>
          <a:lstStyle/>
          <a:p>
            <a:r>
              <a:rPr lang="en-US" sz="1200" dirty="0" smtClean="0"/>
              <a:t>Map courtesy of Dr. John Campbell, USFS</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929" y="396607"/>
            <a:ext cx="8654716" cy="5943600"/>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5300" y="2648234"/>
            <a:ext cx="8229600" cy="1143000"/>
          </a:xfrm>
        </p:spPr>
        <p:txBody>
          <a:bodyPr>
            <a:normAutofit/>
          </a:bodyPr>
          <a:lstStyle/>
          <a:p>
            <a:pPr algn="l"/>
            <a:r>
              <a:rPr lang="en-US" dirty="0" smtClean="0">
                <a:latin typeface="Helvetica"/>
                <a:cs typeface="Helvetica"/>
              </a:rPr>
              <a:t>Our Guiding Questions</a:t>
            </a:r>
            <a:endParaRPr lang="en-US" dirty="0">
              <a:latin typeface="Helvetica"/>
              <a:cs typeface="Helvetica"/>
            </a:endParaRPr>
          </a:p>
        </p:txBody>
      </p:sp>
      <p:sp>
        <p:nvSpPr>
          <p:cNvPr id="3" name="Content Placeholder 2"/>
          <p:cNvSpPr>
            <a:spLocks noGrp="1"/>
          </p:cNvSpPr>
          <p:nvPr>
            <p:ph idx="1"/>
          </p:nvPr>
        </p:nvSpPr>
        <p:spPr>
          <a:xfrm>
            <a:off x="1743310" y="3949977"/>
            <a:ext cx="7065610" cy="2917868"/>
          </a:xfrm>
        </p:spPr>
        <p:txBody>
          <a:bodyPr/>
          <a:lstStyle/>
          <a:p>
            <a:pPr>
              <a:buNone/>
            </a:pPr>
            <a:r>
              <a:rPr lang="en-US" dirty="0" smtClean="0">
                <a:latin typeface="Helvetica"/>
                <a:cs typeface="Helvetica"/>
              </a:rPr>
              <a:t>How certain are our flux signals?</a:t>
            </a:r>
          </a:p>
          <a:p>
            <a:pPr>
              <a:buNone/>
            </a:pPr>
            <a:endParaRPr lang="en-US" dirty="0" smtClean="0">
              <a:latin typeface="Helvetica"/>
              <a:cs typeface="Helvetica"/>
            </a:endParaRPr>
          </a:p>
          <a:p>
            <a:pPr marL="0" indent="0">
              <a:buNone/>
            </a:pPr>
            <a:r>
              <a:rPr lang="en-US" dirty="0" smtClean="0">
                <a:latin typeface="Helvetica"/>
                <a:cs typeface="Helvetica"/>
              </a:rPr>
              <a:t>Is there new information that may arise from quantifying uncertainty?</a:t>
            </a:r>
            <a:endParaRPr lang="en-US" dirty="0">
              <a:latin typeface="Helvetica"/>
              <a:cs typeface="Helvetica"/>
            </a:endParaRPr>
          </a:p>
        </p:txBody>
      </p:sp>
      <p:sp>
        <p:nvSpPr>
          <p:cNvPr id="4" name="Title 1"/>
          <p:cNvSpPr txBox="1">
            <a:spLocks/>
          </p:cNvSpPr>
          <p:nvPr/>
        </p:nvSpPr>
        <p:spPr>
          <a:xfrm>
            <a:off x="305300" y="274638"/>
            <a:ext cx="8229600"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Helvetica"/>
                <a:ea typeface="+mj-ea"/>
                <a:cs typeface="Helvetica"/>
              </a:rPr>
              <a:t>Objective</a:t>
            </a:r>
          </a:p>
        </p:txBody>
      </p:sp>
      <p:sp>
        <p:nvSpPr>
          <p:cNvPr id="5" name="Content Placeholder 2"/>
          <p:cNvSpPr txBox="1">
            <a:spLocks/>
          </p:cNvSpPr>
          <p:nvPr/>
        </p:nvSpPr>
        <p:spPr>
          <a:xfrm>
            <a:off x="1895710" y="1417638"/>
            <a:ext cx="7065610" cy="1280992"/>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rPr>
              <a:t>Propagate some</a:t>
            </a:r>
            <a:r>
              <a:rPr kumimoji="0" lang="en-US" sz="3200" b="0" i="0" u="none" strike="noStrike" kern="1200" cap="none" spc="0" normalizeH="0" noProof="0" dirty="0" smtClean="0">
                <a:ln>
                  <a:noFill/>
                </a:ln>
                <a:solidFill>
                  <a:schemeClr val="tx1"/>
                </a:solidFill>
                <a:effectLst/>
                <a:uLnTx/>
                <a:uFillTx/>
                <a:latin typeface="Helvetica"/>
                <a:ea typeface="+mn-ea"/>
                <a:cs typeface="Helvetica"/>
              </a:rPr>
              <a:t> sources of </a:t>
            </a:r>
            <a:r>
              <a:rPr kumimoji="0" lang="en-US" sz="3200" b="0" i="0" u="none" strike="noStrike" kern="1200" cap="none" spc="0" normalizeH="0" baseline="0" noProof="0" dirty="0" smtClean="0">
                <a:ln>
                  <a:noFill/>
                </a:ln>
                <a:solidFill>
                  <a:schemeClr val="tx1"/>
                </a:solidFill>
                <a:effectLst/>
                <a:uLnTx/>
                <a:uFillTx/>
                <a:latin typeface="Helvetica"/>
                <a:ea typeface="+mn-ea"/>
                <a:cs typeface="Helvetica"/>
              </a:rPr>
              <a:t>uncertainty through</a:t>
            </a:r>
            <a:r>
              <a:rPr kumimoji="0" lang="en-US" sz="3200" b="0" i="0" u="none" strike="noStrike" kern="1200" cap="none" spc="0" normalizeH="0" noProof="0" dirty="0" smtClean="0">
                <a:ln>
                  <a:noFill/>
                </a:ln>
                <a:solidFill>
                  <a:schemeClr val="tx1"/>
                </a:solidFill>
                <a:effectLst/>
                <a:uLnTx/>
                <a:uFillTx/>
                <a:latin typeface="Helvetica"/>
                <a:ea typeface="+mn-ea"/>
                <a:cs typeface="Helvetica"/>
              </a:rPr>
              <a:t> flux estimates.</a:t>
            </a:r>
            <a:endParaRPr kumimoji="0" lang="en-US" sz="3200" b="0" i="0" u="none" strike="noStrike" kern="1200" cap="none" spc="0" normalizeH="0" baseline="0" noProof="0" dirty="0" smtClean="0">
              <a:ln>
                <a:noFill/>
              </a:ln>
              <a:solidFill>
                <a:schemeClr val="tx1"/>
              </a:solidFill>
              <a:effectLst/>
              <a:uLnTx/>
              <a:uFillTx/>
              <a:latin typeface="Helvetica"/>
              <a:ea typeface="+mn-ea"/>
              <a:cs typeface="Helvetic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Approach</a:t>
            </a:r>
            <a:endParaRPr lang="en-US" dirty="0">
              <a:latin typeface="Helvetica"/>
              <a:cs typeface="Helvetica"/>
            </a:endParaRPr>
          </a:p>
        </p:txBody>
      </p:sp>
      <p:sp>
        <p:nvSpPr>
          <p:cNvPr id="3" name="Content Placeholder 2"/>
          <p:cNvSpPr>
            <a:spLocks noGrp="1"/>
          </p:cNvSpPr>
          <p:nvPr>
            <p:ph idx="1"/>
          </p:nvPr>
        </p:nvSpPr>
        <p:spPr/>
        <p:txBody>
          <a:bodyPr/>
          <a:lstStyle/>
          <a:p>
            <a:r>
              <a:rPr lang="en-US" dirty="0" smtClean="0">
                <a:latin typeface="Helvetica"/>
                <a:cs typeface="Helvetica"/>
              </a:rPr>
              <a:t>Quantify uncertainty in annual fluxes into and out from Watershed 6 at HBEF</a:t>
            </a:r>
          </a:p>
          <a:p>
            <a:pPr lvl="1"/>
            <a:r>
              <a:rPr lang="en-US" dirty="0" smtClean="0">
                <a:latin typeface="Helvetica"/>
                <a:cs typeface="Helvetica"/>
              </a:rPr>
              <a:t>Nitrate</a:t>
            </a:r>
          </a:p>
          <a:p>
            <a:pPr lvl="1"/>
            <a:r>
              <a:rPr lang="en-US" dirty="0" smtClean="0">
                <a:latin typeface="Helvetica"/>
                <a:cs typeface="Helvetica"/>
              </a:rPr>
              <a:t>Silicon</a:t>
            </a:r>
          </a:p>
          <a:p>
            <a:pPr lvl="1"/>
            <a:endParaRPr lang="en-US" dirty="0" smtClean="0">
              <a:latin typeface="Helvetica"/>
              <a:cs typeface="Helvetica"/>
            </a:endParaRPr>
          </a:p>
          <a:p>
            <a:r>
              <a:rPr lang="en-US" dirty="0" smtClean="0">
                <a:latin typeface="Helvetica"/>
                <a:cs typeface="Helvetica"/>
              </a:rPr>
              <a:t>Only a few sources of uncertainty are addressed so far</a:t>
            </a:r>
          </a:p>
          <a:p>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617966" y="6104865"/>
            <a:ext cx="3764034" cy="369332"/>
          </a:xfrm>
          <a:prstGeom prst="rect">
            <a:avLst/>
          </a:prstGeom>
          <a:noFill/>
        </p:spPr>
        <p:txBody>
          <a:bodyPr wrap="none" rtlCol="0">
            <a:spAutoFit/>
          </a:bodyPr>
          <a:lstStyle/>
          <a:p>
            <a:r>
              <a:rPr lang="en-US" dirty="0" smtClean="0">
                <a:latin typeface="Helvetica"/>
                <a:cs typeface="Helvetica"/>
              </a:rPr>
              <a:t>Modified from Harmon et al. (2007)</a:t>
            </a:r>
            <a:endParaRPr lang="en-US" dirty="0">
              <a:latin typeface="Helvetica"/>
              <a:cs typeface="Helvetica"/>
            </a:endParaRPr>
          </a:p>
        </p:txBody>
      </p:sp>
      <p:grpSp>
        <p:nvGrpSpPr>
          <p:cNvPr id="6" name="Group 22"/>
          <p:cNvGrpSpPr>
            <a:grpSpLocks/>
          </p:cNvGrpSpPr>
          <p:nvPr/>
        </p:nvGrpSpPr>
        <p:grpSpPr bwMode="auto">
          <a:xfrm>
            <a:off x="533400" y="1716917"/>
            <a:ext cx="7848600" cy="3810000"/>
            <a:chOff x="336" y="480"/>
            <a:chExt cx="4944" cy="2400"/>
          </a:xfrm>
        </p:grpSpPr>
        <p:sp>
          <p:nvSpPr>
            <p:cNvPr id="7" name="AutoShape 4"/>
            <p:cNvSpPr>
              <a:spLocks noChangeArrowheads="1"/>
            </p:cNvSpPr>
            <p:nvPr/>
          </p:nvSpPr>
          <p:spPr bwMode="auto">
            <a:xfrm>
              <a:off x="1824" y="480"/>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UNCERTAINTY</a:t>
              </a:r>
            </a:p>
          </p:txBody>
        </p:sp>
        <p:cxnSp>
          <p:nvCxnSpPr>
            <p:cNvPr id="8" name="AutoShape 5"/>
            <p:cNvCxnSpPr>
              <a:cxnSpLocks noChangeShapeType="1"/>
            </p:cNvCxnSpPr>
            <p:nvPr/>
          </p:nvCxnSpPr>
          <p:spPr bwMode="auto">
            <a:xfrm>
              <a:off x="2688" y="864"/>
              <a:ext cx="0" cy="576"/>
            </a:xfrm>
            <a:prstGeom prst="straightConnector1">
              <a:avLst/>
            </a:prstGeom>
            <a:noFill/>
            <a:ln w="9525">
              <a:solidFill>
                <a:schemeClr val="tx1"/>
              </a:solidFill>
              <a:round/>
              <a:headEnd/>
              <a:tailEnd/>
            </a:ln>
          </p:spPr>
        </p:cxnSp>
        <p:sp>
          <p:nvSpPr>
            <p:cNvPr id="9" name="AutoShape 7"/>
            <p:cNvSpPr>
              <a:spLocks noChangeArrowheads="1"/>
            </p:cNvSpPr>
            <p:nvPr/>
          </p:nvSpPr>
          <p:spPr bwMode="auto">
            <a:xfrm>
              <a:off x="336" y="1248"/>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dirty="0"/>
                <a:t>Natural Variability</a:t>
              </a:r>
            </a:p>
          </p:txBody>
        </p:sp>
        <p:sp>
          <p:nvSpPr>
            <p:cNvPr id="10" name="AutoShape 8"/>
            <p:cNvSpPr>
              <a:spLocks noChangeArrowheads="1"/>
            </p:cNvSpPr>
            <p:nvPr/>
          </p:nvSpPr>
          <p:spPr bwMode="auto">
            <a:xfrm>
              <a:off x="528" y="1872"/>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Spatial Variability</a:t>
              </a:r>
            </a:p>
          </p:txBody>
        </p:sp>
        <p:sp>
          <p:nvSpPr>
            <p:cNvPr id="11" name="AutoShape 9"/>
            <p:cNvSpPr>
              <a:spLocks noChangeArrowheads="1"/>
            </p:cNvSpPr>
            <p:nvPr/>
          </p:nvSpPr>
          <p:spPr bwMode="auto">
            <a:xfrm>
              <a:off x="528" y="2496"/>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Temporal Variability</a:t>
              </a:r>
            </a:p>
          </p:txBody>
        </p:sp>
        <p:sp>
          <p:nvSpPr>
            <p:cNvPr id="12" name="AutoShape 10"/>
            <p:cNvSpPr>
              <a:spLocks noChangeArrowheads="1"/>
            </p:cNvSpPr>
            <p:nvPr/>
          </p:nvSpPr>
          <p:spPr bwMode="auto">
            <a:xfrm>
              <a:off x="3360" y="1248"/>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Knowledge Uncertainty</a:t>
              </a:r>
            </a:p>
          </p:txBody>
        </p:sp>
        <p:sp>
          <p:nvSpPr>
            <p:cNvPr id="13" name="AutoShape 11"/>
            <p:cNvSpPr>
              <a:spLocks noChangeArrowheads="1"/>
            </p:cNvSpPr>
            <p:nvPr/>
          </p:nvSpPr>
          <p:spPr bwMode="auto">
            <a:xfrm>
              <a:off x="3600" y="1872"/>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Measurement Error</a:t>
              </a:r>
            </a:p>
          </p:txBody>
        </p:sp>
        <p:sp>
          <p:nvSpPr>
            <p:cNvPr id="14" name="AutoShape 12"/>
            <p:cNvSpPr>
              <a:spLocks noChangeArrowheads="1"/>
            </p:cNvSpPr>
            <p:nvPr/>
          </p:nvSpPr>
          <p:spPr bwMode="auto">
            <a:xfrm>
              <a:off x="3600" y="2496"/>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a:t>Model Error</a:t>
              </a:r>
            </a:p>
          </p:txBody>
        </p:sp>
        <p:cxnSp>
          <p:nvCxnSpPr>
            <p:cNvPr id="15" name="AutoShape 13"/>
            <p:cNvCxnSpPr>
              <a:cxnSpLocks noChangeShapeType="1"/>
              <a:stCxn id="9" idx="3"/>
              <a:endCxn id="12" idx="1"/>
            </p:cNvCxnSpPr>
            <p:nvPr/>
          </p:nvCxnSpPr>
          <p:spPr bwMode="auto">
            <a:xfrm>
              <a:off x="2016" y="1440"/>
              <a:ext cx="1344" cy="1"/>
            </a:xfrm>
            <a:prstGeom prst="straightConnector1">
              <a:avLst/>
            </a:prstGeom>
            <a:noFill/>
            <a:ln w="9525">
              <a:solidFill>
                <a:schemeClr val="tx1"/>
              </a:solidFill>
              <a:round/>
              <a:headEnd/>
              <a:tailEnd/>
            </a:ln>
          </p:spPr>
        </p:cxnSp>
        <p:sp>
          <p:nvSpPr>
            <p:cNvPr id="16" name="Line 16"/>
            <p:cNvSpPr>
              <a:spLocks noChangeShapeType="1"/>
            </p:cNvSpPr>
            <p:nvPr/>
          </p:nvSpPr>
          <p:spPr bwMode="auto">
            <a:xfrm flipV="1">
              <a:off x="384" y="1632"/>
              <a:ext cx="0" cy="1056"/>
            </a:xfrm>
            <a:prstGeom prst="line">
              <a:avLst/>
            </a:prstGeom>
            <a:noFill/>
            <a:ln w="9525">
              <a:solidFill>
                <a:schemeClr val="tx1"/>
              </a:solidFill>
              <a:round/>
              <a:headEnd/>
              <a:tailEnd/>
            </a:ln>
          </p:spPr>
          <p:txBody>
            <a:bodyPr>
              <a:prstTxWarp prst="textNoShape">
                <a:avLst/>
              </a:prstTxWarp>
            </a:bodyPr>
            <a:lstStyle/>
            <a:p>
              <a:endParaRPr lang="en-US"/>
            </a:p>
          </p:txBody>
        </p:sp>
        <p:sp>
          <p:nvSpPr>
            <p:cNvPr id="17" name="Line 17"/>
            <p:cNvSpPr>
              <a:spLocks noChangeShapeType="1"/>
            </p:cNvSpPr>
            <p:nvPr/>
          </p:nvSpPr>
          <p:spPr bwMode="auto">
            <a:xfrm flipH="1">
              <a:off x="384" y="2064"/>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8" name="Line 18"/>
            <p:cNvSpPr>
              <a:spLocks noChangeShapeType="1"/>
            </p:cNvSpPr>
            <p:nvPr/>
          </p:nvSpPr>
          <p:spPr bwMode="auto">
            <a:xfrm>
              <a:off x="384" y="2688"/>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9" name="Line 19"/>
            <p:cNvSpPr>
              <a:spLocks noChangeShapeType="1"/>
            </p:cNvSpPr>
            <p:nvPr/>
          </p:nvSpPr>
          <p:spPr bwMode="auto">
            <a:xfrm>
              <a:off x="3456" y="1632"/>
              <a:ext cx="0" cy="1056"/>
            </a:xfrm>
            <a:prstGeom prst="line">
              <a:avLst/>
            </a:prstGeom>
            <a:noFill/>
            <a:ln w="9525">
              <a:solidFill>
                <a:schemeClr val="tx1"/>
              </a:solidFill>
              <a:round/>
              <a:headEnd/>
              <a:tailEnd/>
            </a:ln>
          </p:spPr>
          <p:txBody>
            <a:bodyPr>
              <a:prstTxWarp prst="textNoShape">
                <a:avLst/>
              </a:prstTxWarp>
            </a:bodyPr>
            <a:lstStyle/>
            <a:p>
              <a:endParaRPr lang="en-US"/>
            </a:p>
          </p:txBody>
        </p:sp>
        <p:sp>
          <p:nvSpPr>
            <p:cNvPr id="20" name="Line 20"/>
            <p:cNvSpPr>
              <a:spLocks noChangeShapeType="1"/>
            </p:cNvSpPr>
            <p:nvPr/>
          </p:nvSpPr>
          <p:spPr bwMode="auto">
            <a:xfrm>
              <a:off x="3456" y="2064"/>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1" name="Line 21"/>
            <p:cNvSpPr>
              <a:spLocks noChangeShapeType="1"/>
            </p:cNvSpPr>
            <p:nvPr/>
          </p:nvSpPr>
          <p:spPr bwMode="auto">
            <a:xfrm>
              <a:off x="3456" y="2688"/>
              <a:ext cx="144" cy="0"/>
            </a:xfrm>
            <a:prstGeom prst="line">
              <a:avLst/>
            </a:prstGeom>
            <a:noFill/>
            <a:ln w="9525">
              <a:solidFill>
                <a:schemeClr val="tx1"/>
              </a:solid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4325"/>
            <a:ext cx="8229600" cy="1143000"/>
          </a:xfrm>
        </p:spPr>
        <p:txBody>
          <a:bodyPr/>
          <a:lstStyle/>
          <a:p>
            <a:r>
              <a:rPr lang="en-US" dirty="0" smtClean="0"/>
              <a:t>Model Selection Uncertainty</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1.1|3|6.5|0.9|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5873</TotalTime>
  <Words>446</Words>
  <Application>Microsoft Macintosh PowerPoint</Application>
  <PresentationFormat>On-screen Show (4:3)</PresentationFormat>
  <Paragraphs>87</Paragraphs>
  <Slides>35</Slides>
  <Notes>4</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Long-term trends in uncertainty of element fluxes at the Hubbard Brook Experimental Forest</vt:lpstr>
      <vt:lpstr>Slide 2</vt:lpstr>
      <vt:lpstr>Element Fluxes</vt:lpstr>
      <vt:lpstr>Slide 4</vt:lpstr>
      <vt:lpstr>Slide 5</vt:lpstr>
      <vt:lpstr>Our Guiding Questions</vt:lpstr>
      <vt:lpstr>Approach</vt:lpstr>
      <vt:lpstr>Slide 8</vt:lpstr>
      <vt:lpstr>Model Selection Uncertainty</vt:lpstr>
      <vt:lpstr>Weekly Average</vt:lpstr>
      <vt:lpstr>Linear Interpolation</vt:lpstr>
      <vt:lpstr>Slide 12</vt:lpstr>
      <vt:lpstr>Slide 13</vt:lpstr>
      <vt:lpstr>Model Parameter Uncertainty</vt:lpstr>
      <vt:lpstr>Slide 15</vt:lpstr>
      <vt:lpstr>Slide 16</vt:lpstr>
      <vt:lpstr>Slide 17</vt:lpstr>
      <vt:lpstr>Slide 18</vt:lpstr>
      <vt:lpstr>Steps in Flux Calculation</vt:lpstr>
      <vt:lpstr>Nitrate</vt:lpstr>
      <vt:lpstr>Slide 21</vt:lpstr>
      <vt:lpstr>Slide 22</vt:lpstr>
      <vt:lpstr>Silica</vt:lpstr>
      <vt:lpstr>Slide 24</vt:lpstr>
      <vt:lpstr>Slide 25</vt:lpstr>
      <vt:lpstr>Summary</vt:lpstr>
      <vt:lpstr>Next: More sources in streamwater, finalize precipitation, and propagate to net hydrologic flux.</vt:lpstr>
      <vt:lpstr>http://quantifyinguncertainty.org/</vt:lpstr>
      <vt:lpstr>Slide 29</vt:lpstr>
      <vt:lpstr>Slide 30</vt:lpstr>
      <vt:lpstr>Slide 31</vt:lpstr>
      <vt:lpstr>Slide 32</vt:lpstr>
      <vt:lpstr>Atmospheric Inputs</vt:lpstr>
      <vt:lpstr>Slide 34</vt:lpstr>
      <vt:lpstr>Slide 35</vt:lpstr>
    </vt:vector>
  </TitlesOfParts>
  <Company>Plymouth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WK 18 - Estimating Uncertainty in Ecological Studies </dc:title>
  <dc:creator>Mark Green</dc:creator>
  <cp:lastModifiedBy>Mark Green</cp:lastModifiedBy>
  <cp:revision>30</cp:revision>
  <dcterms:created xsi:type="dcterms:W3CDTF">2011-08-11T12:49:05Z</dcterms:created>
  <dcterms:modified xsi:type="dcterms:W3CDTF">2011-08-11T14:01:30Z</dcterms:modified>
</cp:coreProperties>
</file>