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14"/>
  </p:notesMasterIdLst>
  <p:sldIdLst>
    <p:sldId id="631" r:id="rId2"/>
    <p:sldId id="584" r:id="rId3"/>
    <p:sldId id="626" r:id="rId4"/>
    <p:sldId id="632" r:id="rId5"/>
    <p:sldId id="633" r:id="rId6"/>
    <p:sldId id="627" r:id="rId7"/>
    <p:sldId id="629" r:id="rId8"/>
    <p:sldId id="623" r:id="rId9"/>
    <p:sldId id="625" r:id="rId10"/>
    <p:sldId id="628" r:id="rId11"/>
    <p:sldId id="630" r:id="rId12"/>
    <p:sldId id="599" r:id="rId13"/>
  </p:sldIdLst>
  <p:sldSz cx="9144000" cy="6858000" type="screen4x3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724001-1C73-4AC1-BDD4-C523B12F2731}">
          <p14:sldIdLst>
            <p14:sldId id="631"/>
            <p14:sldId id="584"/>
            <p14:sldId id="626"/>
            <p14:sldId id="632"/>
            <p14:sldId id="633"/>
            <p14:sldId id="627"/>
            <p14:sldId id="629"/>
            <p14:sldId id="623"/>
            <p14:sldId id="625"/>
            <p14:sldId id="628"/>
            <p14:sldId id="630"/>
            <p14:sldId id="5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000"/>
    <a:srgbClr val="001349"/>
    <a:srgbClr val="002E6C"/>
    <a:srgbClr val="1A2E6C"/>
    <a:srgbClr val="003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09" autoAdjust="0"/>
    <p:restoredTop sz="79425" autoAdjust="0"/>
  </p:normalViewPr>
  <p:slideViewPr>
    <p:cSldViewPr snapToGrid="0" snapToObjects="1" showGuides="1">
      <p:cViewPr>
        <p:scale>
          <a:sx n="82" d="100"/>
          <a:sy n="82" d="100"/>
        </p:scale>
        <p:origin x="2792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2688" y="-112"/>
      </p:cViewPr>
      <p:guideLst>
        <p:guide orient="horz" pos="2909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7" y="0"/>
            <a:ext cx="3013763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8968A-D807-2D43-AA67-AF3D0BB504D4}" type="datetimeFigureOut">
              <a:rPr lang="en-US" smtClean="0">
                <a:latin typeface="Arial" panose="020B0604020202020204" pitchFamily="34" charset="0"/>
              </a:rPr>
              <a:pPr/>
              <a:t>10/11/16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7137"/>
            <a:ext cx="5563870" cy="4156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3763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7" y="8772668"/>
            <a:ext cx="3013763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9EDD4-76B0-2144-883C-A0FB16EB0411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3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Differs</a:t>
            </a:r>
            <a:r>
              <a:rPr lang="en-US" baseline="0" dirty="0" smtClean="0"/>
              <a:t> from NEON Engagement Strategy (Gene Kelly) although overlap in 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070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We</a:t>
            </a:r>
            <a:r>
              <a:rPr lang="en-US" baseline="0" dirty="0" smtClean="0">
                <a:latin typeface="Arial" panose="020B0604020202020204" pitchFamily="34" charset="0"/>
              </a:rPr>
              <a:t> s</a:t>
            </a:r>
            <a:r>
              <a:rPr lang="en-US" dirty="0" smtClean="0">
                <a:latin typeface="Arial" panose="020B0604020202020204" pitchFamily="34" charset="0"/>
              </a:rPr>
              <a:t>aw in several of the talks the societal need to ”</a:t>
            </a:r>
            <a:r>
              <a:rPr lang="en-US" baseline="0" dirty="0" smtClean="0">
                <a:latin typeface="Arial" panose="020B0604020202020204" pitchFamily="34" charset="0"/>
              </a:rPr>
              <a:t>reduce uncertainty”, ”provide </a:t>
            </a:r>
            <a:r>
              <a:rPr lang="en-US" baseline="0" dirty="0" err="1" smtClean="0">
                <a:latin typeface="Arial" panose="020B0604020202020204" pitchFamily="34" charset="0"/>
              </a:rPr>
              <a:t>actionble</a:t>
            </a:r>
            <a:r>
              <a:rPr lang="en-US" baseline="0" dirty="0" smtClean="0">
                <a:latin typeface="Arial" panose="020B0604020202020204" pitchFamily="34" charset="0"/>
              </a:rPr>
              <a:t> data”, </a:t>
            </a:r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8B1B-6C98-4102-B230-C10E7C1E0216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10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23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Use the example of the</a:t>
            </a:r>
            <a:r>
              <a:rPr lang="en-US" baseline="0" dirty="0" smtClean="0">
                <a:latin typeface="Arial" panose="020B0604020202020204" pitchFamily="34" charset="0"/>
              </a:rPr>
              <a:t> IPCC dis-service to the public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8B1B-6C98-4102-B230-C10E7C1E0216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11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337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>
                <a:latin typeface="Arial" panose="020B0604020202020204" pitchFamily="34" charset="0"/>
              </a:rPr>
              <a:t>12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13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“uncertainty” is not sexy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8B1B-6C98-4102-B230-C10E7C1E0216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2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2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/>
              <a:t>S</a:t>
            </a:r>
            <a:r>
              <a:rPr lang="en-US" sz="1200" dirty="0" smtClean="0"/>
              <a:t> is justified </a:t>
            </a:r>
            <a:r>
              <a:rPr lang="en-US" sz="1200" i="1" dirty="0" smtClean="0"/>
              <a:t>a priori</a:t>
            </a:r>
            <a:r>
              <a:rPr lang="en-US" sz="1200" dirty="0" smtClean="0"/>
              <a:t> in believing that </a:t>
            </a:r>
            <a:r>
              <a:rPr lang="en-US" sz="1200" i="1" dirty="0" smtClean="0"/>
              <a:t>p</a:t>
            </a:r>
            <a:r>
              <a:rPr lang="en-US" sz="1200" dirty="0" smtClean="0"/>
              <a:t> if and only if </a:t>
            </a:r>
            <a:r>
              <a:rPr lang="en-US" sz="1200" i="1" dirty="0" smtClean="0"/>
              <a:t>S</a:t>
            </a:r>
            <a:r>
              <a:rPr lang="en-US" sz="1200" dirty="0" smtClean="0"/>
              <a:t>'s justification for believing that </a:t>
            </a:r>
            <a:r>
              <a:rPr lang="en-US" sz="1200" i="1" dirty="0" smtClean="0"/>
              <a:t>p</a:t>
            </a:r>
            <a:r>
              <a:rPr lang="en-US" sz="1200" dirty="0" smtClean="0"/>
              <a:t> does not depend on any experience.</a:t>
            </a:r>
            <a:endParaRPr lang="en-US" sz="1200" b="1" dirty="0" smtClean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8B1B-6C98-4102-B230-C10E7C1E0216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3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58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system uses observation and experimentation to describe and explain natural phenomena.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/>
              <a:t>S</a:t>
            </a:r>
            <a:r>
              <a:rPr lang="en-US" sz="1200" dirty="0" smtClean="0"/>
              <a:t> is justified </a:t>
            </a:r>
            <a:r>
              <a:rPr lang="en-US" sz="1200" i="1" dirty="0" smtClean="0"/>
              <a:t>a priori</a:t>
            </a:r>
            <a:r>
              <a:rPr lang="en-US" sz="1200" dirty="0" smtClean="0"/>
              <a:t> in believing that </a:t>
            </a:r>
            <a:r>
              <a:rPr lang="en-US" sz="1200" i="1" dirty="0" smtClean="0"/>
              <a:t>p</a:t>
            </a:r>
            <a:r>
              <a:rPr lang="en-US" sz="1200" dirty="0" smtClean="0"/>
              <a:t> if and only if </a:t>
            </a:r>
            <a:r>
              <a:rPr lang="en-US" sz="1200" i="1" dirty="0" smtClean="0"/>
              <a:t>S</a:t>
            </a:r>
            <a:r>
              <a:rPr lang="en-US" sz="1200" dirty="0" smtClean="0"/>
              <a:t>'s justification for believing that </a:t>
            </a:r>
            <a:r>
              <a:rPr lang="en-US" sz="1200" i="1" dirty="0" smtClean="0"/>
              <a:t>p</a:t>
            </a:r>
            <a:r>
              <a:rPr lang="en-US" sz="1200" dirty="0" smtClean="0"/>
              <a:t> does not depend on any experience.</a:t>
            </a:r>
            <a:endParaRPr lang="en-US" sz="1200" b="1" dirty="0" smtClean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8B1B-6C98-4102-B230-C10E7C1E0216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4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180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This system uses observation and experimentation to describe and explain natural phenomena.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/>
              <a:t>S</a:t>
            </a:r>
            <a:r>
              <a:rPr lang="en-US" sz="1200" dirty="0" smtClean="0"/>
              <a:t> is justified </a:t>
            </a:r>
            <a:r>
              <a:rPr lang="en-US" sz="1200" i="1" dirty="0" smtClean="0"/>
              <a:t>a priori</a:t>
            </a:r>
            <a:r>
              <a:rPr lang="en-US" sz="1200" dirty="0" smtClean="0"/>
              <a:t> in believing that </a:t>
            </a:r>
            <a:r>
              <a:rPr lang="en-US" sz="1200" i="1" dirty="0" smtClean="0"/>
              <a:t>p</a:t>
            </a:r>
            <a:r>
              <a:rPr lang="en-US" sz="1200" dirty="0" smtClean="0"/>
              <a:t> if and only if </a:t>
            </a:r>
            <a:r>
              <a:rPr lang="en-US" sz="1200" i="1" dirty="0" smtClean="0"/>
              <a:t>S</a:t>
            </a:r>
            <a:r>
              <a:rPr lang="en-US" sz="1200" dirty="0" smtClean="0"/>
              <a:t>'s justification for believing that </a:t>
            </a:r>
            <a:r>
              <a:rPr lang="en-US" sz="1200" i="1" dirty="0" smtClean="0"/>
              <a:t>p</a:t>
            </a:r>
            <a:r>
              <a:rPr lang="en-US" sz="1200" dirty="0" smtClean="0"/>
              <a:t> does not depend on any experience.</a:t>
            </a:r>
            <a:endParaRPr lang="en-US" sz="1200" b="1" dirty="0" smtClean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8B1B-6C98-4102-B230-C10E7C1E0216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5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288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8B1B-6C98-4102-B230-C10E7C1E0216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6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6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8B1B-6C98-4102-B230-C10E7C1E0216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/>
              <a:t>7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4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37934-768C-4C37-BAD1-E522F3AEBA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9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Each type of research has its unique strengths.</a:t>
            </a:r>
          </a:p>
          <a:p>
            <a:r>
              <a:rPr lang="en-US" dirty="0">
                <a:latin typeface="Arial" panose="020B0604020202020204" pitchFamily="34" charset="0"/>
              </a:rPr>
              <a:t>What</a:t>
            </a:r>
            <a:r>
              <a:rPr lang="en-US" baseline="0" dirty="0">
                <a:latin typeface="Arial" panose="020B0604020202020204" pitchFamily="34" charset="0"/>
              </a:rPr>
              <a:t> has been lacking in the past, is the consistent long term observations at the Continental scale</a:t>
            </a:r>
          </a:p>
          <a:p>
            <a:r>
              <a:rPr lang="en-US" baseline="0" dirty="0">
                <a:latin typeface="Arial" panose="020B0604020202020204" pitchFamily="34" charset="0"/>
              </a:rPr>
              <a:t>All are needed to advance ecology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9EDD4-76B0-2144-883C-A0FB16EB0411}" type="slidenum">
              <a:rPr lang="en-US" smtClean="0">
                <a:latin typeface="Arial" panose="020B0604020202020204" pitchFamily="34" charset="0"/>
              </a:rPr>
              <a:pPr/>
              <a:t>9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79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6" Type="http://schemas.openxmlformats.org/officeDocument/2006/relationships/image" Target="../media/image3.jpeg"/><Relationship Id="rId1" Type="http://schemas.openxmlformats.org/officeDocument/2006/relationships/vmlDrawing" Target="../drawings/vmlDrawing2.vml"/><Relationship Id="rId2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6.jp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.emf"/><Relationship Id="rId1" Type="http://schemas.openxmlformats.org/officeDocument/2006/relationships/vmlDrawing" Target="../drawings/vmlDrawing3.vml"/><Relationship Id="rId2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96779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"/>
            <a:ext cx="9144000" cy="631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-873"/>
            <a:ext cx="4773613" cy="633023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1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156200" y="6522651"/>
            <a:ext cx="2133600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877B51CD-CB4F-419A-B9D1-3A432DC93F5B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22651"/>
            <a:ext cx="558799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 bwMode="gray">
          <a:xfrm>
            <a:off x="0" y="2889250"/>
            <a:ext cx="9144000" cy="2540000"/>
          </a:xfrm>
          <a:prstGeom prst="rect">
            <a:avLst/>
          </a:prstGeom>
          <a:solidFill>
            <a:srgbClr val="42424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 bwMode="gray">
          <a:xfrm>
            <a:off x="0" y="5189789"/>
            <a:ext cx="9144000" cy="49131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44514" y="4491566"/>
            <a:ext cx="8056562" cy="621243"/>
          </a:xfrm>
        </p:spPr>
        <p:txBody>
          <a:bodyPr vert="horz" lIns="0" tIns="0" rIns="0" bIns="0" rtlCol="0">
            <a:noAutofit/>
          </a:bodyPr>
          <a:lstStyle>
            <a:lvl1pPr marL="342900" indent="-342900">
              <a:buFont typeface="Arial" pitchFamily="34" charset="0"/>
              <a:buNone/>
              <a:defRPr lang="en-US" sz="21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4512" y="457200"/>
            <a:ext cx="3273733" cy="22479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goes here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Location 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44514" y="2889251"/>
            <a:ext cx="8056562" cy="1558058"/>
          </a:xfrm>
        </p:spPr>
        <p:txBody>
          <a:bodyPr anchor="b" anchorCtr="0">
            <a:noAutofit/>
          </a:bodyPr>
          <a:lstStyle>
            <a:lvl1pPr>
              <a:defRPr sz="4000" b="0">
                <a:solidFill>
                  <a:srgbClr val="5EAEE0"/>
                </a:solidFill>
              </a:defRPr>
            </a:lvl1pPr>
          </a:lstStyle>
          <a:p>
            <a:r>
              <a:rPr lang="en-US" dirty="0"/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32930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575" y="1612068"/>
            <a:ext cx="3874564" cy="3738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575" y="2030517"/>
            <a:ext cx="3874564" cy="46673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5250" y="1612068"/>
            <a:ext cx="3825825" cy="373895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5250" y="2030517"/>
            <a:ext cx="3825825" cy="46673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E7C326E-A3F3-4C0F-A2C3-0FD14E09597E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527051" y="2496967"/>
            <a:ext cx="3875088" cy="3327571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4773613" y="2506492"/>
            <a:ext cx="3827462" cy="3318046"/>
          </a:xfrm>
        </p:spPr>
        <p:txBody>
          <a:bodyPr anchor="t" anchorCtr="0"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4434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A99455-4F0F-412A-85EE-EE540CB8F14C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66855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latin typeface="Arial" panose="020B0604020202020204" pitchFamily="34" charset="0"/>
              </a:defRPr>
            </a:lvl1pPr>
          </a:lstStyle>
          <a:p>
            <a:fld id="{6AA99455-4F0F-412A-85EE-EE540CB8F14C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21EA781-99F4-4792-B554-5B26AF6F464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628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32" y="4688362"/>
            <a:ext cx="3471335" cy="9379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white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32" y="4688362"/>
            <a:ext cx="3471335" cy="93798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 bwMode="white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92" y="4658218"/>
            <a:ext cx="3471335" cy="93798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 bwMode="gray">
          <a:xfrm>
            <a:off x="1" y="3177011"/>
            <a:ext cx="9144000" cy="541867"/>
          </a:xfrm>
          <a:prstGeom prst="rect">
            <a:avLst/>
          </a:prstGeom>
          <a:solidFill>
            <a:srgbClr val="0371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64130" y="5978769"/>
            <a:ext cx="6201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800.201.2011</a:t>
            </a:r>
            <a:r>
              <a:rPr lang="en-US" baseline="0" dirty="0">
                <a:solidFill>
                  <a:schemeClr val="accent1"/>
                </a:solidFill>
              </a:rPr>
              <a:t> |  </a:t>
            </a:r>
            <a:r>
              <a:rPr lang="en-US" dirty="0">
                <a:solidFill>
                  <a:schemeClr val="accent1"/>
                </a:solidFill>
              </a:rPr>
              <a:t>solutions@battelle.org</a:t>
            </a:r>
            <a:r>
              <a:rPr lang="en-US" baseline="0" dirty="0">
                <a:solidFill>
                  <a:schemeClr val="accent1"/>
                </a:solidFill>
              </a:rPr>
              <a:t>   |  www.battelle.org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55520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out Image and with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white">
          <a:xfrm flipV="1">
            <a:off x="0" y="5963439"/>
            <a:ext cx="9144000" cy="91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4287179"/>
            <a:ext cx="2362200" cy="63724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 bwMode="white">
          <a:xfrm flipV="1">
            <a:off x="0" y="5963439"/>
            <a:ext cx="9144000" cy="91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50" y="4287179"/>
            <a:ext cx="2362200" cy="63724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white">
          <a:xfrm flipV="1">
            <a:off x="0" y="5963439"/>
            <a:ext cx="9144000" cy="911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6305208"/>
            <a:chOff x="0" y="0"/>
            <a:chExt cx="9144000" cy="6305208"/>
          </a:xfrm>
        </p:grpSpPr>
        <p:sp>
          <p:nvSpPr>
            <p:cNvPr id="20" name="Rectangle 19"/>
            <p:cNvSpPr/>
            <p:nvPr/>
          </p:nvSpPr>
          <p:spPr bwMode="gray">
            <a:xfrm>
              <a:off x="0" y="0"/>
              <a:ext cx="9144000" cy="6083107"/>
            </a:xfrm>
            <a:prstGeom prst="rect">
              <a:avLst/>
            </a:prstGeom>
            <a:solidFill>
              <a:srgbClr val="0371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1850" y="4287179"/>
              <a:ext cx="2362200" cy="63724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 bwMode="gray">
            <a:xfrm>
              <a:off x="0" y="5832475"/>
              <a:ext cx="9144000" cy="472733"/>
            </a:xfrm>
            <a:prstGeom prst="rect">
              <a:avLst/>
            </a:prstGeom>
            <a:solidFill>
              <a:srgbClr val="21212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8150" y="1752599"/>
            <a:ext cx="8248650" cy="1819275"/>
          </a:xfr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88498" y="6370641"/>
            <a:ext cx="35525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schemeClr val="accent1"/>
                </a:solidFill>
                <a:latin typeface="Arial" panose="020B0604020202020204" pitchFamily="34" charset="0"/>
              </a:rPr>
              <a:t>800.201.2011  |  solutions@battelle.org</a:t>
            </a:r>
            <a:r>
              <a:rPr lang="en-US" sz="1000" baseline="0" dirty="0">
                <a:solidFill>
                  <a:schemeClr val="accent1"/>
                </a:solidFill>
                <a:latin typeface="Arial" panose="020B0604020202020204" pitchFamily="34" charset="0"/>
              </a:rPr>
              <a:t>   |  www.battelle.org</a:t>
            </a:r>
            <a:endParaRPr lang="en-US" sz="10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4827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9"/>
          <a:stretch/>
        </p:blipFill>
        <p:spPr>
          <a:xfrm>
            <a:off x="0" y="0"/>
            <a:ext cx="9144000" cy="632618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0" y="-873"/>
            <a:ext cx="4773613" cy="633023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1000"/>
                </a:schemeClr>
              </a:gs>
              <a:gs pos="100000">
                <a:schemeClr val="tx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156200" y="6522651"/>
            <a:ext cx="2133600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877B51CD-CB4F-419A-B9D1-3A432DC93F5B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22651"/>
            <a:ext cx="558799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 bwMode="gray">
          <a:xfrm>
            <a:off x="0" y="2889250"/>
            <a:ext cx="9144000" cy="2540000"/>
          </a:xfrm>
          <a:prstGeom prst="rect">
            <a:avLst/>
          </a:prstGeom>
          <a:solidFill>
            <a:srgbClr val="42424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 bwMode="gray">
          <a:xfrm>
            <a:off x="0" y="5189789"/>
            <a:ext cx="9144000" cy="49131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4512" y="457200"/>
            <a:ext cx="3273733" cy="22479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Presenter’s Name goes here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r>
              <a:rPr lang="en-US" dirty="0" smtClean="0"/>
              <a:t>Location </a:t>
            </a:r>
          </a:p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544514" y="2889251"/>
            <a:ext cx="8056562" cy="1558058"/>
          </a:xfrm>
        </p:spPr>
        <p:txBody>
          <a:bodyPr anchor="b" anchorCtr="0">
            <a:noAutofit/>
          </a:bodyPr>
          <a:lstStyle>
            <a:lvl1pPr>
              <a:defRPr sz="4000" b="0">
                <a:solidFill>
                  <a:srgbClr val="5EAEE0"/>
                </a:solidFill>
              </a:defRPr>
            </a:lvl1pPr>
          </a:lstStyle>
          <a:p>
            <a:r>
              <a:rPr lang="en-US" dirty="0" smtClean="0"/>
              <a:t>Click to Insert Title</a:t>
            </a:r>
            <a:endParaRPr lang="en-US" dirty="0"/>
          </a:p>
        </p:txBody>
      </p:sp>
      <p:sp>
        <p:nvSpPr>
          <p:cNvPr id="14" name="TextBox 13" descr="CONFIDENTIAL_TAG_0xFFEE"/>
          <p:cNvSpPr txBox="1"/>
          <p:nvPr userDrawn="1"/>
        </p:nvSpPr>
        <p:spPr>
          <a:xfrm>
            <a:off x="544513" y="180000"/>
            <a:ext cx="4752265" cy="169277"/>
          </a:xfrm>
          <a:prstGeom prst="rect">
            <a:avLst/>
          </a:prstGeom>
          <a:noFill/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44512" y="4523014"/>
            <a:ext cx="805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National Ecological Observatory Network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48818" y="4841316"/>
            <a:ext cx="8693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 smtClean="0">
                <a:solidFill>
                  <a:schemeClr val="bg1"/>
                </a:solidFill>
              </a:rPr>
              <a:t>A project sponsored by the National Science Foundation and operated under cooperative agreement by Battelle.</a:t>
            </a:r>
            <a:endParaRPr lang="en-US" sz="1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156200" y="6522651"/>
            <a:ext cx="2133600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34B14E8-5F0A-4E5B-834A-F6D1B26D44B7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22651"/>
            <a:ext cx="558799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0" y="-1"/>
            <a:ext cx="9144000" cy="6072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 bwMode="gray">
          <a:xfrm>
            <a:off x="0" y="5829108"/>
            <a:ext cx="9144000" cy="487555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544512" y="342901"/>
            <a:ext cx="8056563" cy="23431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3400" y="2743200"/>
            <a:ext cx="8067676" cy="323165"/>
          </a:xfrm>
        </p:spPr>
        <p:txBody>
          <a:bodyPr vert="horz" wrap="square" lIns="0" tIns="0" rIns="0" bIns="0" rtlCol="0">
            <a:spAutoFit/>
          </a:bodyPr>
          <a:lstStyle>
            <a:lvl1pPr marL="228600" indent="-228600">
              <a:buNone/>
              <a:defRPr lang="en-US" sz="210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44513" y="4560889"/>
            <a:ext cx="8042914" cy="11620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goes here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Location 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19168324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156200" y="6522651"/>
            <a:ext cx="2133600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A5C1683-9B29-42FB-AAC0-E7BD2AA0967D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22651"/>
            <a:ext cx="558799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 bwMode="gray">
          <a:xfrm>
            <a:off x="0" y="5593976"/>
            <a:ext cx="9144000" cy="478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 bwMode="gray">
          <a:xfrm>
            <a:off x="0" y="5829108"/>
            <a:ext cx="9144000" cy="487555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6468" y="342901"/>
            <a:ext cx="8084608" cy="234315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US" sz="40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743200"/>
            <a:ext cx="8067676" cy="323165"/>
          </a:xfrm>
        </p:spPr>
        <p:txBody>
          <a:bodyPr vert="horz" wrap="square" lIns="0" tIns="0" rIns="0" bIns="0" rtlCol="0">
            <a:spAutoFit/>
          </a:bodyPr>
          <a:lstStyle>
            <a:lvl1pPr marL="228600" indent="-228600">
              <a:buNone/>
              <a:defRPr lang="en-US" sz="2100" dirty="0">
                <a:solidFill>
                  <a:schemeClr val="accent1"/>
                </a:solidFill>
              </a:defRPr>
            </a:lvl1pPr>
          </a:lstStyle>
          <a:p>
            <a:pPr marL="0" lvl="0" indent="0"/>
            <a:r>
              <a:rPr lang="en-US" dirty="0"/>
              <a:t>Click to Edit Master Subtitle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29277" y="4560889"/>
            <a:ext cx="8071798" cy="11620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</a:defRPr>
            </a:lvl1pPr>
            <a:lvl2pPr marL="287338" indent="0">
              <a:buNone/>
              <a:defRPr>
                <a:solidFill>
                  <a:schemeClr val="bg1"/>
                </a:solidFill>
              </a:defRPr>
            </a:lvl2pPr>
            <a:lvl3pPr marL="515938" indent="0">
              <a:buNone/>
              <a:defRPr>
                <a:solidFill>
                  <a:schemeClr val="bg1"/>
                </a:solidFill>
              </a:defRPr>
            </a:lvl3pPr>
            <a:lvl4pPr marL="744538" indent="0">
              <a:buNone/>
              <a:defRPr>
                <a:solidFill>
                  <a:schemeClr val="bg1"/>
                </a:solidFill>
              </a:defRPr>
            </a:lvl4pPr>
            <a:lvl5pPr marL="9731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Presenter’s Name goes here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/>
              <a:t>Location 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33783312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680" y="1614488"/>
            <a:ext cx="8074395" cy="418721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7E4F7B2-9D93-4459-91D9-012FFEC46346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13824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595313"/>
            <a:ext cx="8074025" cy="531738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0" y="1614487"/>
            <a:ext cx="8074025" cy="4210051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59C21EC-5B94-45E4-9235-26B31611F990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7050" y="1101987"/>
            <a:ext cx="8074025" cy="44849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5228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595313"/>
            <a:ext cx="8074025" cy="9633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0" y="1614487"/>
            <a:ext cx="3883025" cy="421005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1614487"/>
            <a:ext cx="3883025" cy="421005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F4CE512-FFF4-410C-A486-C2590AF821FE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616303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0" y="5818475"/>
            <a:ext cx="9144000" cy="507999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 bwMode="gray">
          <a:xfrm>
            <a:off x="0" y="5859419"/>
            <a:ext cx="9144000" cy="50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60790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 bwMode="gray">
          <a:xfrm>
            <a:off x="0" y="5832475"/>
            <a:ext cx="9144000" cy="472733"/>
          </a:xfrm>
          <a:prstGeom prst="rect">
            <a:avLst/>
          </a:prstGeom>
          <a:solidFill>
            <a:srgbClr val="21212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33400" y="3200400"/>
            <a:ext cx="8067676" cy="1329267"/>
          </a:xfrm>
        </p:spPr>
        <p:txBody>
          <a:bodyPr>
            <a:noAutofit/>
          </a:bodyPr>
          <a:lstStyle>
            <a:lvl1pPr marL="0" indent="0" algn="l"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09411A2-0057-4B5D-AE0F-C439A89354DB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>
          <a:xfrm>
            <a:off x="511630" y="1972855"/>
            <a:ext cx="8089445" cy="1165224"/>
          </a:xfrm>
        </p:spPr>
        <p:txBody>
          <a:bodyPr anchor="b" anchorCtr="0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11768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659" y="1961222"/>
            <a:ext cx="3857625" cy="1562548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>
                <a:solidFill>
                  <a:schemeClr val="accent6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accent6"/>
                </a:solidFill>
              </a:defRPr>
            </a:lvl2pPr>
            <a:lvl3pPr>
              <a:spcAft>
                <a:spcPts val="0"/>
              </a:spcAft>
              <a:defRPr sz="1400">
                <a:solidFill>
                  <a:schemeClr val="accent6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0404" y="1962760"/>
            <a:ext cx="3840671" cy="1545984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>
                <a:solidFill>
                  <a:schemeClr val="accent6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accent6"/>
                </a:solidFill>
              </a:defRPr>
            </a:lvl2pPr>
            <a:lvl3pPr>
              <a:spcAft>
                <a:spcPts val="0"/>
              </a:spcAft>
              <a:defRPr sz="1400">
                <a:solidFill>
                  <a:schemeClr val="accent6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53543" y="3563772"/>
            <a:ext cx="8236914" cy="45719"/>
            <a:chOff x="453543" y="3563772"/>
            <a:chExt cx="8236914" cy="45719"/>
          </a:xfrm>
        </p:grpSpPr>
        <p:sp>
          <p:nvSpPr>
            <p:cNvPr id="11" name="Rectangle 10"/>
            <p:cNvSpPr/>
            <p:nvPr/>
          </p:nvSpPr>
          <p:spPr bwMode="auto">
            <a:xfrm flipH="1">
              <a:off x="4572000" y="3563772"/>
              <a:ext cx="4118457" cy="45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 flipH="1">
              <a:off x="453543" y="3563772"/>
              <a:ext cx="4118457" cy="4571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47705" y="1233839"/>
            <a:ext cx="48589" cy="4822179"/>
            <a:chOff x="4547705" y="1233839"/>
            <a:chExt cx="48589" cy="4822179"/>
          </a:xfrm>
        </p:grpSpPr>
        <p:sp>
          <p:nvSpPr>
            <p:cNvPr id="14" name="Rectangle 13"/>
            <p:cNvSpPr/>
            <p:nvPr/>
          </p:nvSpPr>
          <p:spPr bwMode="auto">
            <a:xfrm rot="5400000" flipH="1">
              <a:off x="3366455" y="4826179"/>
              <a:ext cx="2411089" cy="4858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 rot="5400000" flipH="1">
              <a:off x="3366455" y="2415089"/>
              <a:ext cx="2411089" cy="4858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9000">
                  <a:schemeClr val="bg2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541659" y="4044704"/>
            <a:ext cx="3857625" cy="1660672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accent6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accent6"/>
                </a:solidFill>
              </a:defRPr>
            </a:lvl2pPr>
            <a:lvl3pPr>
              <a:spcAft>
                <a:spcPts val="0"/>
              </a:spcAft>
              <a:defRPr sz="1400">
                <a:solidFill>
                  <a:schemeClr val="accent6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760403" y="4050258"/>
            <a:ext cx="3840672" cy="1670058"/>
          </a:xfrm>
        </p:spPr>
        <p:txBody>
          <a:bodyPr/>
          <a:lstStyle>
            <a:lvl1pPr>
              <a:spcAft>
                <a:spcPts val="0"/>
              </a:spcAft>
              <a:defRPr sz="1800">
                <a:solidFill>
                  <a:schemeClr val="accent6"/>
                </a:solidFill>
              </a:defRPr>
            </a:lvl1pPr>
            <a:lvl2pPr>
              <a:spcAft>
                <a:spcPts val="0"/>
              </a:spcAft>
              <a:defRPr sz="1600">
                <a:solidFill>
                  <a:schemeClr val="accent6"/>
                </a:solidFill>
              </a:defRPr>
            </a:lvl2pPr>
            <a:lvl3pPr>
              <a:spcAft>
                <a:spcPts val="0"/>
              </a:spcAft>
              <a:defRPr sz="1400">
                <a:solidFill>
                  <a:schemeClr val="accent6"/>
                </a:solidFill>
              </a:defRPr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5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958B630-EA1D-4982-B1F9-8A498B649054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6"/>
          </p:nvPr>
        </p:nvSpPr>
        <p:spPr>
          <a:xfrm>
            <a:off x="855133" y="6522651"/>
            <a:ext cx="4221691" cy="196711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7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8"/>
          </p:nvPr>
        </p:nvSpPr>
        <p:spPr>
          <a:xfrm>
            <a:off x="541659" y="1606169"/>
            <a:ext cx="3858820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19"/>
          </p:nvPr>
        </p:nvSpPr>
        <p:spPr>
          <a:xfrm>
            <a:off x="4760404" y="1608444"/>
            <a:ext cx="3840672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20"/>
          </p:nvPr>
        </p:nvSpPr>
        <p:spPr>
          <a:xfrm>
            <a:off x="541659" y="3680261"/>
            <a:ext cx="3860479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21"/>
          </p:nvPr>
        </p:nvSpPr>
        <p:spPr>
          <a:xfrm>
            <a:off x="4760404" y="3682536"/>
            <a:ext cx="3840672" cy="30467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2"/>
                </a:solidFill>
              </a:defRPr>
            </a:lvl1pPr>
            <a:lvl2pPr marL="287337" indent="0">
              <a:buNone/>
              <a:defRPr b="1">
                <a:solidFill>
                  <a:schemeClr val="accent2"/>
                </a:solidFill>
              </a:defRPr>
            </a:lvl2pPr>
            <a:lvl3pPr marL="515938" indent="0">
              <a:buNone/>
              <a:defRPr b="1">
                <a:solidFill>
                  <a:schemeClr val="accent2"/>
                </a:solidFill>
              </a:defRPr>
            </a:lvl3pPr>
            <a:lvl4pPr marL="742950" indent="0">
              <a:buNone/>
              <a:defRPr b="1">
                <a:solidFill>
                  <a:schemeClr val="accent2"/>
                </a:solidFill>
              </a:defRPr>
            </a:lvl4pPr>
            <a:lvl5pPr marL="973138" indent="0">
              <a:buNone/>
              <a:defRPr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407967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7050" y="1676268"/>
            <a:ext cx="3875088" cy="28218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050" y="1985962"/>
            <a:ext cx="3875088" cy="3838575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73613" y="1676268"/>
            <a:ext cx="3827462" cy="28300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613" y="1985962"/>
            <a:ext cx="3827462" cy="3838575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6"/>
                </a:solidFill>
              </a:defRPr>
            </a:lvl3pPr>
            <a:lvl4pPr>
              <a:defRPr sz="1600">
                <a:solidFill>
                  <a:schemeClr val="accent6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56200" y="6522651"/>
            <a:ext cx="2133600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B4B690D-2FE3-4DDA-8247-574E28A53499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600" y="6522651"/>
            <a:ext cx="558799" cy="206236"/>
          </a:xfr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88986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emf"/><Relationship Id="rId2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vmlDrawing" Target="../drawings/vmlDrawing1.vml"/><Relationship Id="rId18" Type="http://schemas.openxmlformats.org/officeDocument/2006/relationships/tags" Target="../tags/tag1.xml"/><Relationship Id="rId1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40273601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050" y="595313"/>
            <a:ext cx="8074025" cy="96332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6680" y="1610880"/>
            <a:ext cx="8074395" cy="41908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56200" y="6522651"/>
            <a:ext cx="2133600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2855670-0EC1-43D1-BFEA-8811FE1591B1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22651"/>
            <a:ext cx="558799" cy="206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7A9008A-481B-4F65-A514-1AA65EA0FD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2" y="6437824"/>
            <a:ext cx="1082083" cy="29238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gray">
          <a:xfrm>
            <a:off x="0" y="6156375"/>
            <a:ext cx="9144000" cy="1608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 bwMode="gray">
          <a:xfrm>
            <a:off x="0" y="6090011"/>
            <a:ext cx="9144000" cy="160865"/>
          </a:xfrm>
          <a:prstGeom prst="rect">
            <a:avLst/>
          </a:prstGeom>
          <a:solidFill>
            <a:schemeClr val="tx1">
              <a:lumMod val="85000"/>
              <a:lumOff val="1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133" y="6522651"/>
            <a:ext cx="4221691" cy="196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Footer appears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4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457200" indent="-169863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744538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Arial" pitchFamily="34" charset="0"/>
        <a:buChar char="−"/>
        <a:tabLst/>
        <a:defRPr sz="18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914400" indent="-17145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Arial" pitchFamily="34" charset="0"/>
        <a:buChar char="-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201738" indent="-228600" algn="l" defTabSz="914400" rtl="0" eaLnBrk="1" latinLnBrk="0" hangingPunct="1">
        <a:spcBef>
          <a:spcPts val="600"/>
        </a:spcBef>
        <a:spcAft>
          <a:spcPts val="500"/>
        </a:spcAft>
        <a:buClr>
          <a:schemeClr val="accent1"/>
        </a:buClr>
        <a:buFont typeface="Wingdings" pitchFamily="2" charset="2"/>
        <a:buChar char="§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itle 6" descr="&lt;TITLE&gt;{122.6817,634.3749,227.5001,42.87512}"/>
          <p:cNvSpPr>
            <a:spLocks noGrp="1"/>
          </p:cNvSpPr>
          <p:nvPr>
            <p:ph type="ctrTitle"/>
          </p:nvPr>
        </p:nvSpPr>
        <p:spPr>
          <a:xfrm>
            <a:off x="544514" y="2627991"/>
            <a:ext cx="8056562" cy="1558058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</a:rPr>
              <a:t>Uncertainty Workshop </a:t>
            </a:r>
            <a:r>
              <a:rPr lang="en-US" sz="3600" b="1" dirty="0"/>
              <a:t>– addressing experimental design, standardization, and modeling</a:t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i="1" dirty="0"/>
              <a:t>Module 2. Quantify uncertainty and uncertainty budgets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H. LOESCHER, J CSAVINA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7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304800" y="152400"/>
            <a:ext cx="38908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defTabSz="457200"/>
            <a:r>
              <a:rPr lang="en-US" sz="40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Interoperabilty</a:t>
            </a:r>
            <a:endParaRPr lang="en-US" sz="3600" u="sng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9455-4F0F-412A-85EE-EE540CB8F14C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A781-99F4-4792-B554-5B26AF6F4649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67961" y="967329"/>
            <a:ext cx="415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en-US" sz="2000" b="1" dirty="0" smtClean="0"/>
              <a:t>Aligning Science Questions and Hypotheses, Requirements, Mission Statements</a:t>
            </a:r>
            <a:endParaRPr lang="en-US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0202" y="2072731"/>
            <a:ext cx="3940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en-US" sz="2000" b="1" dirty="0" smtClean="0"/>
              <a:t>Traceability of Measurements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81002" y="3530193"/>
            <a:ext cx="3343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en-US" sz="2000" b="1" dirty="0" smtClean="0"/>
              <a:t>Algorithms/Procedures </a:t>
            </a:r>
            <a:endParaRPr lang="en-US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0369" y="4969111"/>
            <a:ext cx="3343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en-US" sz="2000" b="1" dirty="0" smtClean="0"/>
              <a:t>Informatics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673941" y="962333"/>
            <a:ext cx="4380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 b="1" dirty="0" smtClean="0"/>
              <a:t>Mapping Questions to ‘what must be done’ </a:t>
            </a:r>
          </a:p>
          <a:p>
            <a:pPr marL="171450" indent="-171450">
              <a:buFont typeface="Arial"/>
              <a:buChar char="•"/>
            </a:pPr>
            <a:r>
              <a:rPr lang="en-US" sz="1400" b="1" dirty="0" smtClean="0"/>
              <a:t>Defines Joint Science Scope / Knowledge Gaps</a:t>
            </a:r>
          </a:p>
          <a:p>
            <a:pPr marL="171450" indent="-171450">
              <a:buFont typeface="Arial"/>
              <a:buChar char="•"/>
            </a:pPr>
            <a:r>
              <a:rPr lang="en-US" sz="1400" b="1" dirty="0" smtClean="0"/>
              <a:t>define interfaces among respective Infrastructures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3941" y="3527980"/>
            <a:ext cx="3484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 b="1" dirty="0" smtClean="0"/>
              <a:t>What is the algorithm or procedural process to create a data product?</a:t>
            </a:r>
          </a:p>
          <a:p>
            <a:pPr marL="171450" indent="-171450">
              <a:buFont typeface="Arial"/>
              <a:buChar char="•"/>
            </a:pPr>
            <a:r>
              <a:rPr lang="en-US" sz="1400" b="1" dirty="0" smtClean="0"/>
              <a:t>Provides “consistent and compatible” data</a:t>
            </a:r>
          </a:p>
          <a:p>
            <a:pPr marL="171450" indent="-171450">
              <a:buFont typeface="Arial"/>
              <a:buChar char="•"/>
            </a:pPr>
            <a:r>
              <a:rPr lang="en-US" sz="1400" b="1" dirty="0" smtClean="0"/>
              <a:t>Managed through </a:t>
            </a:r>
            <a:r>
              <a:rPr lang="en-US" sz="1400" b="1" dirty="0" err="1" smtClean="0"/>
              <a:t>intercomparisons</a:t>
            </a:r>
            <a:endParaRPr lang="en-US" sz="1400" b="1" dirty="0" smtClean="0"/>
          </a:p>
          <a:p>
            <a:pPr marL="171450" indent="-171450">
              <a:buFont typeface="Arial"/>
              <a:buChar char="•"/>
            </a:pPr>
            <a:r>
              <a:rPr lang="en-US" sz="1400" b="1" dirty="0" smtClean="0"/>
              <a:t>What are their relative uncertainties?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3940" y="2075975"/>
            <a:ext cx="35785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 b="1" dirty="0" smtClean="0"/>
              <a:t>Use of Recognized Standards</a:t>
            </a:r>
          </a:p>
          <a:p>
            <a:pPr marL="171450" indent="-171450">
              <a:buFont typeface="Arial"/>
              <a:buChar char="•"/>
            </a:pPr>
            <a:r>
              <a:rPr lang="en-US" sz="1400" b="1" dirty="0" smtClean="0"/>
              <a:t>Traceability to Recognized Standards, or First Principles</a:t>
            </a:r>
          </a:p>
          <a:p>
            <a:pPr marL="171450" indent="-171450">
              <a:buFont typeface="Arial"/>
              <a:buChar char="•"/>
            </a:pPr>
            <a:r>
              <a:rPr lang="en-US" sz="1400" b="1" dirty="0" smtClean="0"/>
              <a:t>Known and managed </a:t>
            </a:r>
            <a:r>
              <a:rPr lang="en-US" sz="1400" b="1" dirty="0" err="1"/>
              <a:t>s</a:t>
            </a:r>
            <a:r>
              <a:rPr lang="en-US" sz="1400" b="1" dirty="0" err="1" smtClean="0"/>
              <a:t>ignal:noise</a:t>
            </a:r>
            <a:endParaRPr lang="en-US" sz="1400" b="1" dirty="0" smtClean="0"/>
          </a:p>
          <a:p>
            <a:pPr marL="171450" indent="-171450">
              <a:buFont typeface="Arial"/>
              <a:buChar char="•"/>
            </a:pPr>
            <a:r>
              <a:rPr lang="en-US" sz="1400" b="1" dirty="0" smtClean="0"/>
              <a:t>Managing QA/QC</a:t>
            </a:r>
          </a:p>
          <a:p>
            <a:pPr marL="171450" indent="-171450">
              <a:buFont typeface="Arial"/>
              <a:buChar char="•"/>
            </a:pPr>
            <a:r>
              <a:rPr lang="en-US" sz="1400" b="1" dirty="0" smtClean="0"/>
              <a:t>Uncertainty budgets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6479" y="4968330"/>
            <a:ext cx="43783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400" b="1" dirty="0" smtClean="0"/>
              <a:t>Standards – Data / Metadata formats</a:t>
            </a:r>
          </a:p>
          <a:p>
            <a:pPr marL="171450" indent="-171450">
              <a:buFont typeface="Arial"/>
              <a:buChar char="•"/>
            </a:pPr>
            <a:r>
              <a:rPr lang="en-US" sz="1400" b="1" dirty="0" smtClean="0"/>
              <a:t>Persistent Identifiers / Open-source</a:t>
            </a:r>
          </a:p>
          <a:p>
            <a:pPr marL="171450" indent="-171450">
              <a:buFont typeface="Arial"/>
              <a:buChar char="•"/>
            </a:pPr>
            <a:r>
              <a:rPr lang="en-US" sz="1400" b="1" dirty="0" smtClean="0"/>
              <a:t>Discovery tools / Portals</a:t>
            </a:r>
          </a:p>
          <a:p>
            <a:pPr marL="171450" indent="-171450">
              <a:buFont typeface="Arial"/>
              <a:buChar char="•"/>
            </a:pPr>
            <a:r>
              <a:rPr lang="en-US" sz="1400" b="1" dirty="0" smtClean="0"/>
              <a:t>Ontologies, semantics and controlled vocabularies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862" y="946563"/>
            <a:ext cx="498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en-US" sz="2000" b="1" dirty="0" smtClean="0"/>
              <a:t>1.</a:t>
            </a:r>
            <a:endParaRPr lang="en-US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74263" y="2083586"/>
            <a:ext cx="498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en-US" sz="2000" b="1" dirty="0" smtClean="0"/>
              <a:t>2.</a:t>
            </a:r>
            <a:endParaRPr lang="en-US" sz="2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83425" y="3529080"/>
            <a:ext cx="498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en-US" sz="2000" b="1" dirty="0" smtClean="0"/>
              <a:t>3.</a:t>
            </a:r>
            <a:endParaRPr lang="en-US" sz="20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87772" y="4977661"/>
            <a:ext cx="498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/>
            <a:r>
              <a:rPr lang="en-US" sz="2000" b="1" dirty="0" smtClean="0"/>
              <a:t>4.</a:t>
            </a:r>
            <a:endParaRPr lang="en-US" sz="2000" dirty="0" smtClean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982266" y="1971130"/>
            <a:ext cx="7326494" cy="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982266" y="3492092"/>
            <a:ext cx="7326494" cy="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982266" y="4955630"/>
            <a:ext cx="7326494" cy="1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7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228600" y="1415271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>
              <a:buClr>
                <a:schemeClr val="tx1"/>
              </a:buClr>
            </a:pPr>
            <a:r>
              <a:rPr lang="en-US" sz="2000" b="1" i="1" kern="0" dirty="0" smtClean="0">
                <a:latin typeface="Arial" panose="020B0604020202020204" pitchFamily="34" charset="0"/>
              </a:rPr>
              <a:t>PI – based Research</a:t>
            </a: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kern="0" dirty="0" smtClean="0">
                <a:latin typeface="Arial" panose="020B0604020202020204" pitchFamily="34" charset="0"/>
              </a:rPr>
              <a:t>Clearly having the the correct statistical approach (signal : noise)</a:t>
            </a: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kern="0" dirty="0" smtClean="0">
                <a:latin typeface="Arial" panose="020B0604020202020204" pitchFamily="34" charset="0"/>
              </a:rPr>
              <a:t>Using Internationally accepted approaches reporting  (ISO, GUM, etc.)</a:t>
            </a:r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304800" y="152400"/>
            <a:ext cx="7024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defTabSz="457200"/>
            <a:r>
              <a:rPr lang="en-US" sz="4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Communicating Uncertainty</a:t>
            </a:r>
            <a:endParaRPr lang="en-US" sz="3600" u="sng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9455-4F0F-412A-85EE-EE540CB8F14C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A781-99F4-4792-B554-5B26AF6F464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58857" y="853907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>
              <a:buClr>
                <a:schemeClr val="tx1"/>
              </a:buClr>
            </a:pPr>
            <a:r>
              <a:rPr lang="en-US" sz="2800" b="1" i="1" kern="0" dirty="0" smtClean="0">
                <a:latin typeface="Arial" panose="020B0604020202020204" pitchFamily="34" charset="0"/>
              </a:rPr>
              <a:t>Becomes a scale problem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399938"/>
            <a:ext cx="8763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>
              <a:buClr>
                <a:schemeClr val="tx1"/>
              </a:buClr>
            </a:pPr>
            <a:r>
              <a:rPr lang="en-US" sz="2000" b="1" i="1" kern="0" dirty="0" smtClean="0">
                <a:latin typeface="Arial" panose="020B0604020202020204" pitchFamily="34" charset="0"/>
              </a:rPr>
              <a:t>Observatory and Network Science</a:t>
            </a: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kern="0" dirty="0" smtClean="0">
                <a:latin typeface="Arial" panose="020B0604020202020204" pitchFamily="34" charset="0"/>
              </a:rPr>
              <a:t>Clear, consistent reporting / International standards for reporting</a:t>
            </a: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kern="0" dirty="0" smtClean="0">
                <a:latin typeface="Arial" panose="020B0604020202020204" pitchFamily="34" charset="0"/>
              </a:rPr>
              <a:t>Identification of the sources of the ‘noise’</a:t>
            </a: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kern="0" dirty="0" smtClean="0">
                <a:latin typeface="Arial" panose="020B0604020202020204" pitchFamily="34" charset="0"/>
              </a:rPr>
              <a:t>Provides the constraints for data re-use</a:t>
            </a:r>
          </a:p>
          <a:p>
            <a:pPr defTabSz="457200">
              <a:buClr>
                <a:schemeClr val="tx1"/>
              </a:buClr>
            </a:pPr>
            <a:endParaRPr lang="en-US" sz="2000" kern="0" dirty="0" smtClean="0">
              <a:latin typeface="Arial" panose="020B0604020202020204" pitchFamily="34" charset="0"/>
            </a:endParaRPr>
          </a:p>
          <a:p>
            <a:pPr defTabSz="457200">
              <a:buClr>
                <a:schemeClr val="tx1"/>
              </a:buClr>
            </a:pPr>
            <a:endParaRPr lang="en-US" sz="2000" kern="0" dirty="0" smtClean="0">
              <a:latin typeface="Arial" panose="020B0604020202020204" pitchFamily="34" charset="0"/>
            </a:endParaRPr>
          </a:p>
          <a:p>
            <a:pPr defTabSz="457200">
              <a:buClr>
                <a:schemeClr val="tx1"/>
              </a:buClr>
            </a:pPr>
            <a:endParaRPr lang="en-US" sz="2000" kern="0" dirty="0" smtClean="0"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8600" y="3651951"/>
            <a:ext cx="8763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>
              <a:buClr>
                <a:schemeClr val="tx1"/>
              </a:buClr>
            </a:pPr>
            <a:r>
              <a:rPr lang="en-US" sz="2000" b="1" i="1" kern="0" dirty="0" smtClean="0">
                <a:latin typeface="Arial" panose="020B0604020202020204" pitchFamily="34" charset="0"/>
              </a:rPr>
              <a:t>Actionable Science</a:t>
            </a: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kern="0" dirty="0" smtClean="0">
                <a:latin typeface="Arial" panose="020B0604020202020204" pitchFamily="34" charset="0"/>
              </a:rPr>
              <a:t>Scientists do not know how to communicate uncertainty to non-experts</a:t>
            </a: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kern="0" dirty="0" smtClean="0">
                <a:latin typeface="Arial" panose="020B0604020202020204" pitchFamily="34" charset="0"/>
              </a:rPr>
              <a:t>Uncertainty means different things to governments &gt; municipalities &gt; individuals</a:t>
            </a: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kern="0" dirty="0" smtClean="0">
                <a:latin typeface="Arial" panose="020B0604020202020204" pitchFamily="34" charset="0"/>
              </a:rPr>
              <a:t>Public needs to be educated (responsibly fall on all parties)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8600" y="5046474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>
              <a:buClr>
                <a:schemeClr val="tx1"/>
              </a:buClr>
            </a:pPr>
            <a:r>
              <a:rPr lang="en-US" sz="2800" b="1" i="1" kern="0" dirty="0" smtClean="0">
                <a:latin typeface="Arial" panose="020B0604020202020204" pitchFamily="34" charset="0"/>
              </a:rPr>
              <a:t>Without clear consistent messaging, </a:t>
            </a:r>
            <a:r>
              <a:rPr lang="en-US" sz="2800" b="1" i="1" kern="0" smtClean="0">
                <a:latin typeface="Arial" panose="020B0604020202020204" pitchFamily="34" charset="0"/>
              </a:rPr>
              <a:t>uncertainty reverts back to </a:t>
            </a:r>
            <a:r>
              <a:rPr lang="en-US" sz="2800" b="1" i="1" kern="0" dirty="0" smtClean="0">
                <a:latin typeface="Arial" panose="020B0604020202020204" pitchFamily="34" charset="0"/>
              </a:rPr>
              <a:t>a belief system</a:t>
            </a:r>
          </a:p>
        </p:txBody>
      </p:sp>
    </p:spTree>
    <p:extLst>
      <p:ext uri="{BB962C8B-B14F-4D97-AF65-F5344CB8AC3E}">
        <p14:creationId xmlns:p14="http://schemas.microsoft.com/office/powerpoint/2010/main" val="98434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Ques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166" y="370328"/>
            <a:ext cx="5453035" cy="3735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9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228600" y="1281071"/>
            <a:ext cx="8763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defTabSz="457200">
              <a:spcAft>
                <a:spcPts val="1200"/>
              </a:spcAft>
              <a:buClr>
                <a:schemeClr val="tx1"/>
              </a:buClr>
              <a:buFont typeface="Wingdings" charset="2"/>
              <a:buChar char="Ø"/>
            </a:pPr>
            <a:r>
              <a:rPr lang="en-US" sz="3200" kern="0" dirty="0" smtClean="0">
                <a:latin typeface="Arial" panose="020B0604020202020204" pitchFamily="34" charset="0"/>
              </a:rPr>
              <a:t>Epistemology and the Philosophy of science</a:t>
            </a:r>
          </a:p>
          <a:p>
            <a:pPr marL="457200" indent="-457200" defTabSz="457200">
              <a:spcAft>
                <a:spcPts val="1200"/>
              </a:spcAft>
              <a:buClr>
                <a:schemeClr val="tx1"/>
              </a:buClr>
              <a:buFont typeface="Wingdings" charset="2"/>
              <a:buChar char="Ø"/>
            </a:pPr>
            <a:r>
              <a:rPr lang="en-US" sz="3200" kern="0" dirty="0">
                <a:latin typeface="Arial" panose="020B0604020202020204" pitchFamily="34" charset="0"/>
              </a:rPr>
              <a:t>2</a:t>
            </a:r>
            <a:r>
              <a:rPr lang="en-US" sz="3200" kern="0" dirty="0" smtClean="0">
                <a:latin typeface="Arial" panose="020B0604020202020204" pitchFamily="34" charset="0"/>
              </a:rPr>
              <a:t>nd Law of Thermodynamics</a:t>
            </a:r>
          </a:p>
          <a:p>
            <a:pPr marL="457200" indent="-457200" defTabSz="457200">
              <a:spcAft>
                <a:spcPts val="1200"/>
              </a:spcAft>
              <a:buClr>
                <a:schemeClr val="tx1"/>
              </a:buClr>
              <a:buFont typeface="Wingdings" charset="2"/>
              <a:buChar char="Ø"/>
            </a:pPr>
            <a:r>
              <a:rPr lang="en-US" sz="3200" kern="0" dirty="0" smtClean="0">
                <a:latin typeface="Arial" panose="020B0604020202020204" pitchFamily="34" charset="0"/>
              </a:rPr>
              <a:t>Signal to Noise</a:t>
            </a:r>
          </a:p>
          <a:p>
            <a:pPr marL="457200" indent="-457200" defTabSz="457200">
              <a:spcAft>
                <a:spcPts val="1200"/>
              </a:spcAft>
              <a:buClr>
                <a:schemeClr val="tx1"/>
              </a:buClr>
              <a:buFont typeface="Wingdings" charset="2"/>
              <a:buChar char="Ø"/>
            </a:pPr>
            <a:r>
              <a:rPr lang="en-US" sz="3200" kern="0" dirty="0" smtClean="0">
                <a:latin typeface="Arial" panose="020B0604020202020204" pitchFamily="34" charset="0"/>
              </a:rPr>
              <a:t>Importance of Uncertainty</a:t>
            </a:r>
          </a:p>
          <a:p>
            <a:pPr marL="914400" lvl="1" indent="-457200" defTabSz="457200">
              <a:spcAft>
                <a:spcPts val="1200"/>
              </a:spcAft>
              <a:buClr>
                <a:schemeClr val="tx1"/>
              </a:buClr>
              <a:buFont typeface="Wingdings" charset="2"/>
              <a:buChar char="Ø"/>
            </a:pPr>
            <a:r>
              <a:rPr lang="en-US" sz="3200" kern="0" dirty="0" smtClean="0">
                <a:latin typeface="Arial" panose="020B0604020202020204" pitchFamily="34" charset="0"/>
              </a:rPr>
              <a:t>3 Examples</a:t>
            </a:r>
          </a:p>
          <a:p>
            <a:pPr marL="457200" indent="-457200" defTabSz="457200">
              <a:spcAft>
                <a:spcPts val="1200"/>
              </a:spcAft>
              <a:buClr>
                <a:schemeClr val="tx1"/>
              </a:buClr>
              <a:buFont typeface="Wingdings" charset="2"/>
              <a:buChar char="Ø"/>
            </a:pPr>
            <a:r>
              <a:rPr lang="en-US" sz="3200" kern="0" dirty="0" smtClean="0">
                <a:latin typeface="Arial" panose="020B0604020202020204" pitchFamily="34" charset="0"/>
              </a:rPr>
              <a:t>Communicating Uncertainty </a:t>
            </a:r>
            <a:endParaRPr lang="en-US" sz="3200" dirty="0">
              <a:latin typeface="Arial" panose="020B0604020202020204" pitchFamily="34" charset="0"/>
            </a:endParaRPr>
          </a:p>
          <a:p>
            <a:pPr marL="457200" lvl="0" indent="-457200" defTabSz="457200">
              <a:spcAft>
                <a:spcPts val="1200"/>
              </a:spcAft>
              <a:buFont typeface="Wingdings" charset="2"/>
              <a:buChar char="Ø"/>
            </a:pPr>
            <a:endParaRPr lang="en-US" sz="32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304800" y="152400"/>
            <a:ext cx="24673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defTabSz="457200"/>
            <a:r>
              <a:rPr lang="en-US" sz="4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Overview</a:t>
            </a:r>
            <a:endParaRPr lang="en-US" sz="3600" u="sng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9455-4F0F-412A-85EE-EE540CB8F14C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A781-99F4-4792-B554-5B26AF6F464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0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76200" y="1281069"/>
            <a:ext cx="876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57200">
              <a:buClr>
                <a:schemeClr val="tx1"/>
              </a:buClr>
            </a:pPr>
            <a:r>
              <a:rPr lang="en-US" sz="2000" b="1" u="sng" kern="0" dirty="0" smtClean="0">
                <a:latin typeface="Arial" panose="020B0604020202020204" pitchFamily="34" charset="0"/>
              </a:rPr>
              <a:t>Epistemology</a:t>
            </a:r>
            <a:r>
              <a:rPr lang="en-US" sz="2000" kern="0" dirty="0" smtClean="0">
                <a:latin typeface="Arial" panose="020B0604020202020204" pitchFamily="34" charset="0"/>
              </a:rPr>
              <a:t> – branch of philosophy concerned with </a:t>
            </a:r>
            <a:r>
              <a:rPr lang="en-US" sz="2000" b="1" i="1" kern="0" dirty="0" smtClean="0">
                <a:latin typeface="Arial" panose="020B0604020202020204" pitchFamily="34" charset="0"/>
              </a:rPr>
              <a:t>the theory and meaning of knowledge</a:t>
            </a:r>
          </a:p>
          <a:p>
            <a:pPr defTabSz="457200">
              <a:buClr>
                <a:schemeClr val="tx1"/>
              </a:buClr>
            </a:pPr>
            <a:endParaRPr lang="en-US" sz="2000" kern="0" dirty="0">
              <a:latin typeface="Arial" panose="020B0604020202020204" pitchFamily="34" charset="0"/>
            </a:endParaRP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sz="2000" dirty="0" smtClean="0"/>
              <a:t>What </a:t>
            </a:r>
            <a:r>
              <a:rPr lang="en-US" sz="2000" dirty="0"/>
              <a:t>are the necessary and sufficient conditions of knowledge? </a:t>
            </a:r>
            <a:endParaRPr lang="en-US" sz="2000" dirty="0" smtClean="0"/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sz="2000" dirty="0" smtClean="0"/>
              <a:t>What </a:t>
            </a:r>
            <a:r>
              <a:rPr lang="en-US" sz="2000" dirty="0"/>
              <a:t>are its sources? </a:t>
            </a:r>
            <a:endParaRPr lang="en-US" sz="2000" dirty="0" smtClean="0"/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sz="2000" dirty="0" smtClean="0"/>
              <a:t>What </a:t>
            </a:r>
            <a:r>
              <a:rPr lang="en-US" sz="2000" dirty="0"/>
              <a:t>is its structure, and what are its limits</a:t>
            </a:r>
            <a:r>
              <a:rPr lang="en-US" sz="2000" dirty="0" smtClean="0"/>
              <a:t>?</a:t>
            </a:r>
          </a:p>
          <a:p>
            <a:pPr defTabSz="457200">
              <a:buClr>
                <a:schemeClr val="tx1"/>
              </a:buClr>
            </a:pPr>
            <a:endParaRPr lang="en-US" sz="2000" dirty="0"/>
          </a:p>
          <a:p>
            <a:pPr defTabSz="457200">
              <a:buClr>
                <a:schemeClr val="tx1"/>
              </a:buClr>
            </a:pPr>
            <a:r>
              <a:rPr lang="en-US" sz="2000" b="1" dirty="0" err="1" smtClean="0"/>
              <a:t>Epistemon</a:t>
            </a:r>
            <a:r>
              <a:rPr lang="en-US" sz="2000" dirty="0"/>
              <a:t>; whose name is Greek for </a:t>
            </a:r>
            <a:r>
              <a:rPr lang="en-US" sz="2000" i="1" dirty="0"/>
              <a:t>scientist</a:t>
            </a:r>
            <a:r>
              <a:rPr lang="en-US" sz="2000" dirty="0" smtClean="0"/>
              <a:t>.</a:t>
            </a:r>
          </a:p>
          <a:p>
            <a:pPr defTabSz="457200">
              <a:buClr>
                <a:schemeClr val="tx1"/>
              </a:buClr>
            </a:pPr>
            <a:endParaRPr lang="en-US" sz="2000" kern="0" dirty="0">
              <a:latin typeface="Arial" panose="020B0604020202020204" pitchFamily="34" charset="0"/>
            </a:endParaRPr>
          </a:p>
          <a:p>
            <a:pPr defTabSz="457200">
              <a:buClr>
                <a:schemeClr val="tx1"/>
              </a:buClr>
            </a:pPr>
            <a:r>
              <a:rPr lang="en-US" sz="2000" kern="0" dirty="0" smtClean="0">
                <a:latin typeface="Arial" panose="020B0604020202020204" pitchFamily="34" charset="0"/>
              </a:rPr>
              <a:t>Belief structures - exterior v interior forms of knowledge, </a:t>
            </a:r>
          </a:p>
          <a:p>
            <a:pPr defTabSz="457200">
              <a:buClr>
                <a:schemeClr val="tx1"/>
              </a:buClr>
            </a:pPr>
            <a:r>
              <a:rPr lang="en-US" sz="2000" kern="0" dirty="0">
                <a:latin typeface="Arial" panose="020B0604020202020204" pitchFamily="34" charset="0"/>
              </a:rPr>
              <a:t> </a:t>
            </a:r>
            <a:r>
              <a:rPr lang="en-US" sz="2000" kern="0" dirty="0" smtClean="0">
                <a:latin typeface="Arial" panose="020B0604020202020204" pitchFamily="34" charset="0"/>
              </a:rPr>
              <a:t>                               perception v experience etc.</a:t>
            </a:r>
          </a:p>
          <a:p>
            <a:pPr defTabSz="457200">
              <a:buClr>
                <a:schemeClr val="tx1"/>
              </a:buClr>
            </a:pPr>
            <a:endParaRPr lang="en-US" sz="2000" kern="0" dirty="0">
              <a:latin typeface="Arial" panose="020B0604020202020204" pitchFamily="34" charset="0"/>
            </a:endParaRPr>
          </a:p>
          <a:p>
            <a:pPr defTabSz="457200">
              <a:buClr>
                <a:schemeClr val="tx1"/>
              </a:buClr>
            </a:pPr>
            <a:r>
              <a:rPr lang="en-US" sz="2000" b="1" dirty="0"/>
              <a:t>Sources of Knowledge and </a:t>
            </a:r>
            <a:r>
              <a:rPr lang="en-US" sz="2000" b="1" dirty="0" smtClean="0"/>
              <a:t>Justification</a:t>
            </a:r>
          </a:p>
          <a:p>
            <a:pPr algn="ctr" defTabSz="457200">
              <a:buClr>
                <a:schemeClr val="tx1"/>
              </a:buClr>
            </a:pPr>
            <a:r>
              <a:rPr lang="en-US" sz="2000" b="1" i="1" dirty="0" smtClean="0"/>
              <a:t>a </a:t>
            </a:r>
            <a:r>
              <a:rPr lang="en-US" sz="2000" b="1" i="1" dirty="0"/>
              <a:t>Priori</a:t>
            </a:r>
            <a:r>
              <a:rPr lang="en-US" sz="2000" b="1" dirty="0"/>
              <a:t> Justification</a:t>
            </a:r>
            <a:r>
              <a:rPr lang="en-US" sz="2000" dirty="0"/>
              <a:t> </a:t>
            </a:r>
            <a:r>
              <a:rPr lang="en-US" sz="2000" dirty="0" smtClean="0"/>
              <a:t>an </a:t>
            </a:r>
            <a:r>
              <a:rPr lang="en-US" sz="2000" b="1" i="1" dirty="0" smtClean="0"/>
              <a:t>Empirical Testing of the Physical (Biological) world </a:t>
            </a:r>
            <a:r>
              <a:rPr lang="en-US" sz="2000" dirty="0" smtClean="0"/>
              <a:t>= direct </a:t>
            </a:r>
            <a:r>
              <a:rPr lang="en-US" sz="2000" dirty="0"/>
              <a:t>access to </a:t>
            </a:r>
            <a:r>
              <a:rPr lang="en-US" sz="2000" dirty="0" smtClean="0"/>
              <a:t>knowledge</a:t>
            </a:r>
          </a:p>
          <a:p>
            <a:pPr defTabSz="457200">
              <a:buClr>
                <a:schemeClr val="tx1"/>
              </a:buClr>
            </a:pPr>
            <a:endParaRPr lang="en-US" sz="2000" kern="0" dirty="0" smtClean="0">
              <a:latin typeface="Arial" panose="020B0604020202020204" pitchFamily="34" charset="0"/>
            </a:endParaRPr>
          </a:p>
          <a:p>
            <a:pPr defTabSz="457200">
              <a:buClr>
                <a:schemeClr val="tx1"/>
              </a:buClr>
            </a:pPr>
            <a:endParaRPr lang="en-US" sz="2000" dirty="0">
              <a:latin typeface="Arial" panose="020B0604020202020204" pitchFamily="34" charset="0"/>
            </a:endParaRPr>
          </a:p>
          <a:p>
            <a:pPr lvl="0" defTabSz="457200"/>
            <a:endParaRPr lang="en-US" sz="2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304800" y="152400"/>
            <a:ext cx="82173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defTabSz="457200"/>
            <a:r>
              <a:rPr lang="en-US" sz="4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How do we know what we know?</a:t>
            </a:r>
            <a:endParaRPr lang="en-US" sz="3600" u="sng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9455-4F0F-412A-85EE-EE540CB8F14C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A781-99F4-4792-B554-5B26AF6F464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19627" y="6451888"/>
            <a:ext cx="5511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</a:t>
            </a:r>
            <a:r>
              <a:rPr lang="en-US" sz="1200" dirty="0" smtClean="0"/>
              <a:t>ee </a:t>
            </a:r>
            <a:r>
              <a:rPr lang="en-US" sz="1200" dirty="0" err="1" smtClean="0"/>
              <a:t>plato.stanford.edu</a:t>
            </a:r>
            <a:r>
              <a:rPr lang="en-US" sz="1200" dirty="0" smtClean="0"/>
              <a:t>/entries/epistemology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9815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228600" y="1513099"/>
            <a:ext cx="8763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Science </a:t>
            </a:r>
            <a:r>
              <a:rPr lang="en-US" sz="2000" dirty="0" smtClean="0"/>
              <a:t>= 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system </a:t>
            </a:r>
            <a:r>
              <a:rPr lang="en-US" sz="2000" dirty="0" smtClean="0"/>
              <a:t>of </a:t>
            </a:r>
            <a:r>
              <a:rPr lang="en-US" sz="2000" dirty="0"/>
              <a:t>acquiring </a:t>
            </a:r>
            <a:r>
              <a:rPr lang="en-US" sz="2000" dirty="0" smtClean="0"/>
              <a:t>knowledge and its associated </a:t>
            </a:r>
            <a:r>
              <a:rPr lang="en-US" sz="2000" dirty="0"/>
              <a:t>body of </a:t>
            </a:r>
            <a:r>
              <a:rPr lang="en-US" sz="2000" dirty="0" smtClean="0"/>
              <a:t>knowledge. </a:t>
            </a:r>
          </a:p>
          <a:p>
            <a:pPr defTabSz="457200">
              <a:buClr>
                <a:schemeClr val="tx1"/>
              </a:buClr>
            </a:pPr>
            <a:endParaRPr lang="en-US" sz="2000" kern="0" dirty="0" smtClean="0">
              <a:latin typeface="Arial" panose="020B0604020202020204" pitchFamily="34" charset="0"/>
            </a:endParaRPr>
          </a:p>
          <a:p>
            <a:pPr defTabSz="457200">
              <a:buClr>
                <a:schemeClr val="tx1"/>
              </a:buClr>
            </a:pPr>
            <a:r>
              <a:rPr lang="en-US" sz="2000" b="1" i="1" dirty="0" smtClean="0"/>
              <a:t>scientific </a:t>
            </a:r>
            <a:r>
              <a:rPr lang="en-US" sz="2000" b="1" i="1" dirty="0"/>
              <a:t>method </a:t>
            </a:r>
            <a:r>
              <a:rPr lang="en-US" sz="2000" dirty="0"/>
              <a:t>=</a:t>
            </a:r>
            <a:endParaRPr lang="en-US" sz="2000" dirty="0" smtClean="0"/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sz="2000" dirty="0" smtClean="0"/>
              <a:t>formulation </a:t>
            </a:r>
            <a:r>
              <a:rPr lang="en-US" sz="2000" dirty="0"/>
              <a:t>of a hypothesis, </a:t>
            </a:r>
            <a:endParaRPr lang="en-US" sz="2000" dirty="0" smtClean="0"/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sz="2000" dirty="0"/>
              <a:t>observational/experimental design to test the validity of the hypothesis. </a:t>
            </a: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sz="2000" dirty="0"/>
              <a:t>observation of a phenomenon, </a:t>
            </a: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sz="2000" dirty="0"/>
              <a:t>t</a:t>
            </a:r>
            <a:r>
              <a:rPr lang="en-US" sz="2000" dirty="0" smtClean="0"/>
              <a:t>est/validate/reject/predict </a:t>
            </a:r>
            <a:r>
              <a:rPr lang="en-US" sz="2000" dirty="0"/>
              <a:t>of future outcomes or other phenomena, </a:t>
            </a:r>
            <a:endParaRPr lang="en-US" sz="2000" dirty="0" smtClean="0"/>
          </a:p>
          <a:p>
            <a:pPr defTabSz="457200">
              <a:buClr>
                <a:schemeClr val="tx1"/>
              </a:buClr>
            </a:pPr>
            <a:endParaRPr lang="en-US" sz="2000" dirty="0" smtClean="0"/>
          </a:p>
          <a:p>
            <a:pPr defTabSz="457200">
              <a:buClr>
                <a:schemeClr val="tx1"/>
              </a:buClr>
            </a:pPr>
            <a:r>
              <a:rPr lang="en-US" sz="2000" b="1" i="1" dirty="0" smtClean="0"/>
              <a:t>Reproducibility</a:t>
            </a:r>
          </a:p>
          <a:p>
            <a:pPr defTabSz="457200">
              <a:buClr>
                <a:schemeClr val="tx1"/>
              </a:buClr>
            </a:pPr>
            <a:endParaRPr lang="en-US" sz="2000" dirty="0"/>
          </a:p>
          <a:p>
            <a:pPr defTabSz="457200">
              <a:buClr>
                <a:schemeClr val="tx1"/>
              </a:buClr>
            </a:pPr>
            <a:r>
              <a:rPr lang="en-US" sz="2000" b="1" i="1" dirty="0" smtClean="0"/>
              <a:t>Basic Assumption: </a:t>
            </a:r>
            <a:r>
              <a:rPr lang="en-US" sz="2000" dirty="0" smtClean="0"/>
              <a:t>the basic </a:t>
            </a:r>
            <a:r>
              <a:rPr lang="en-US" sz="2000" dirty="0"/>
              <a:t>laws of the </a:t>
            </a:r>
            <a:r>
              <a:rPr lang="en-US" sz="2000" dirty="0" smtClean="0"/>
              <a:t>nature </a:t>
            </a:r>
            <a:r>
              <a:rPr lang="en-US" sz="2000" dirty="0"/>
              <a:t>are </a:t>
            </a:r>
            <a:r>
              <a:rPr lang="en-US" sz="2000" dirty="0" smtClean="0"/>
              <a:t>unchangeable</a:t>
            </a:r>
            <a:endParaRPr lang="en-US" sz="2000" kern="0" dirty="0" smtClean="0">
              <a:latin typeface="Arial" panose="020B0604020202020204" pitchFamily="34" charset="0"/>
            </a:endParaRPr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304800" y="152400"/>
            <a:ext cx="82173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defTabSz="457200"/>
            <a:r>
              <a:rPr lang="en-US" sz="4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How do we know what we know?</a:t>
            </a:r>
            <a:endParaRPr lang="en-US" sz="3600" u="sng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9455-4F0F-412A-85EE-EE540CB8F14C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A781-99F4-4792-B554-5B26AF6F4649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59515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where, </a:t>
            </a:r>
            <a:r>
              <a:rPr kumimoji="0" lang="en-US" alt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the total entropy of a closed system, </a:t>
            </a:r>
            <a:r>
              <a:rPr kumimoji="0" lang="en-US" alt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the entropy from individual entities within the system (e.g., activation energy), </a:t>
            </a:r>
            <a:r>
              <a:rPr kumimoji="0" lang="en-US" alt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the temperature entering the system, </a:t>
            </a:r>
            <a:r>
              <a:rPr kumimoji="0" lang="en-US" alt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time, </a:t>
            </a:r>
            <a:r>
              <a:rPr kumimoji="0" lang="en-US" alt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the heat flow into the system, </a:t>
            </a:r>
            <a:r>
              <a:rPr kumimoji="0" lang="en-US" alt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</a:t>
            </a:r>
            <a:r>
              <a:rPr kumimoji="0" lang="en-US" altLang="en-US" sz="1800" b="0" i="1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altLang="en-US" sz="1800" b="0" i="0" u="none" strike="noStrike" cap="none" normalizeH="0" baseline="-2147483648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the sum of the rate of entropy production, and </a:t>
            </a:r>
            <a:r>
              <a:rPr kumimoji="0" lang="en-US" alt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  <a:r>
              <a:rPr kumimoji="0" lang="en-US" altLang="en-US" sz="1800" b="0" i="1" u="none" strike="noStrike" cap="none" normalizeH="0" baseline="-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diss</a:t>
            </a:r>
            <a:r>
              <a:rPr kumimoji="0" lang="en-US" altLang="en-US" sz="1800" b="0" i="0" u="none" strike="noStrike" cap="none" normalizeH="0" baseline="-2147483648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the rate of dissipation energy. 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841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304800" y="152400"/>
            <a:ext cx="81900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defTabSz="457200"/>
            <a:r>
              <a:rPr lang="en-US" sz="4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Second Law of Thermodynamics</a:t>
            </a:r>
            <a:endParaRPr lang="en-US" sz="3600" u="sng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9455-4F0F-412A-85EE-EE540CB8F14C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A781-99F4-4792-B554-5B26AF6F4649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178271"/>
              </p:ext>
            </p:extLst>
          </p:nvPr>
        </p:nvGraphicFramePr>
        <p:xfrm>
          <a:off x="304799" y="1431372"/>
          <a:ext cx="4004498" cy="1069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r:id="rId4" imgW="2235200" imgH="596900" progId="Equation.3">
                  <p:embed/>
                </p:oleObj>
              </mc:Choice>
              <mc:Fallback>
                <p:oleObj r:id="rId4" imgW="22352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99" y="1431372"/>
                        <a:ext cx="4004498" cy="10693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59515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where,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the total entropy of a closed system,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the entropy from individual entities within the system (e.g., activation energy),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the temperature entering the system,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time,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the heat flow into the system,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</a:t>
            </a:r>
            <a:r>
              <a:rPr kumimoji="0" lang="en-US" altLang="en-US" sz="18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</a:t>
            </a:r>
            <a:r>
              <a:rPr kumimoji="0" lang="en-US" altLang="en-US" sz="1800" b="0" i="0" u="none" strike="noStrike" cap="none" normalizeH="0" baseline="-2147483648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the sum of the rate of entropy production, and </a:t>
            </a:r>
            <a:r>
              <a:rPr kumimoji="0" lang="en-US" altLang="en-US" sz="18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</a:t>
            </a:r>
            <a:r>
              <a:rPr kumimoji="0" lang="en-US" altLang="en-US" sz="1800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diss</a:t>
            </a:r>
            <a:r>
              <a:rPr kumimoji="0" lang="en-US" altLang="en-US" sz="1800" b="0" i="0" u="none" strike="noStrike" cap="none" normalizeH="0" baseline="-2147483648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is the rate of dissipation energy.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799" y="3573843"/>
            <a:ext cx="8763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b="1" i="1" dirty="0" smtClean="0"/>
              <a:t>Distribution of energy </a:t>
            </a:r>
            <a:r>
              <a:rPr lang="en-US" sz="2000" i="1" dirty="0" smtClean="0"/>
              <a:t>= signal : </a:t>
            </a:r>
            <a:r>
              <a:rPr lang="en-US" sz="2000" i="1" dirty="0" err="1" smtClean="0"/>
              <a:t>nosie</a:t>
            </a:r>
            <a:endParaRPr lang="en-US" sz="2000" i="1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000" i="1" dirty="0"/>
              <a:t>Holds true for </a:t>
            </a:r>
            <a:r>
              <a:rPr lang="en-US" sz="2000" b="1" i="1" dirty="0"/>
              <a:t>physical </a:t>
            </a:r>
            <a:r>
              <a:rPr lang="en-US" sz="2000" b="1" i="1" dirty="0" smtClean="0"/>
              <a:t>phenomena </a:t>
            </a:r>
            <a:r>
              <a:rPr lang="en-US" sz="2000" i="1" dirty="0" smtClean="0"/>
              <a:t>(abiotic processes):</a:t>
            </a:r>
            <a:endParaRPr lang="en-US" sz="2000" i="1" dirty="0"/>
          </a:p>
          <a:p>
            <a:pPr marL="800100" lvl="1" indent="-342900">
              <a:buFont typeface="Arial" charset="0"/>
              <a:buChar char="•"/>
            </a:pPr>
            <a:r>
              <a:rPr lang="en-US" sz="2000" i="1" dirty="0" smtClean="0"/>
              <a:t>electro </a:t>
            </a:r>
            <a:r>
              <a:rPr lang="en-US" sz="2000" i="1" dirty="0"/>
              <a:t>magnetic spectrum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i="1" dirty="0" smtClean="0"/>
              <a:t>Holds true for </a:t>
            </a:r>
            <a:r>
              <a:rPr lang="en-US" sz="2000" b="1" i="1" dirty="0" smtClean="0"/>
              <a:t>biotic processes</a:t>
            </a:r>
            <a:r>
              <a:rPr lang="en-US" sz="2000" i="1" dirty="0" smtClean="0"/>
              <a:t>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i="1" dirty="0" smtClean="0"/>
              <a:t>enzymatic activation</a:t>
            </a:r>
          </a:p>
          <a:p>
            <a:endParaRPr lang="en-US" sz="2000" i="1" dirty="0"/>
          </a:p>
          <a:p>
            <a:r>
              <a:rPr lang="en-US" sz="2000" i="1" dirty="0" smtClean="0"/>
              <a:t>* * Exceptions: behavior, fecundity</a:t>
            </a:r>
          </a:p>
          <a:p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41003" y="991892"/>
            <a:ext cx="44897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charset="0"/>
                <a:ea typeface="Times New Roman" charset="0"/>
              </a:rPr>
              <a:t>where, </a:t>
            </a:r>
            <a:r>
              <a:rPr lang="en-US" i="1" dirty="0">
                <a:latin typeface="Times New Roman" charset="0"/>
                <a:ea typeface="Times New Roman" charset="0"/>
              </a:rPr>
              <a:t>DS</a:t>
            </a:r>
            <a:r>
              <a:rPr lang="en-US" dirty="0">
                <a:latin typeface="Times New Roman" charset="0"/>
                <a:ea typeface="Times New Roman" charset="0"/>
              </a:rPr>
              <a:t> is the total entropy of a closed system, </a:t>
            </a:r>
            <a:r>
              <a:rPr lang="en-US" i="1" dirty="0">
                <a:latin typeface="Times New Roman" charset="0"/>
                <a:ea typeface="Times New Roman" charset="0"/>
              </a:rPr>
              <a:t>s</a:t>
            </a:r>
            <a:r>
              <a:rPr lang="en-US" dirty="0">
                <a:latin typeface="Times New Roman" charset="0"/>
                <a:ea typeface="Times New Roman" charset="0"/>
              </a:rPr>
              <a:t> is the entropy from individual entities within the system (e.g., activation energy), </a:t>
            </a:r>
            <a:r>
              <a:rPr lang="en-US" i="1" dirty="0">
                <a:latin typeface="Times New Roman" charset="0"/>
                <a:ea typeface="Times New Roman" charset="0"/>
              </a:rPr>
              <a:t>T</a:t>
            </a:r>
            <a:r>
              <a:rPr lang="en-US" dirty="0">
                <a:latin typeface="Times New Roman" charset="0"/>
                <a:ea typeface="Times New Roman" charset="0"/>
              </a:rPr>
              <a:t> is the temperature entering the system, </a:t>
            </a:r>
            <a:r>
              <a:rPr lang="en-US" i="1" dirty="0">
                <a:latin typeface="Times New Roman" charset="0"/>
                <a:ea typeface="Times New Roman" charset="0"/>
              </a:rPr>
              <a:t>t</a:t>
            </a:r>
            <a:r>
              <a:rPr lang="en-US" dirty="0">
                <a:latin typeface="Times New Roman" charset="0"/>
                <a:ea typeface="Times New Roman" charset="0"/>
              </a:rPr>
              <a:t> is time, </a:t>
            </a:r>
            <a:r>
              <a:rPr lang="en-US" i="1" dirty="0">
                <a:latin typeface="Times New Roman" charset="0"/>
                <a:ea typeface="Times New Roman" charset="0"/>
              </a:rPr>
              <a:t>Q</a:t>
            </a:r>
            <a:r>
              <a:rPr lang="en-US" dirty="0">
                <a:latin typeface="Times New Roman" charset="0"/>
                <a:ea typeface="Times New Roman" charset="0"/>
              </a:rPr>
              <a:t> is the heat flow into the system, </a:t>
            </a:r>
            <a:r>
              <a:rPr lang="en-US" i="1" dirty="0">
                <a:latin typeface="Times New Roman" charset="0"/>
                <a:ea typeface="Times New Roman" charset="0"/>
              </a:rPr>
              <a:t>S</a:t>
            </a:r>
            <a:r>
              <a:rPr lang="en-US" i="1" baseline="-25000" dirty="0">
                <a:latin typeface="Times New Roman" charset="0"/>
                <a:ea typeface="Times New Roman" charset="0"/>
              </a:rPr>
              <a:t>i</a:t>
            </a:r>
            <a:r>
              <a:rPr lang="en-US" dirty="0">
                <a:latin typeface="Times New Roman" charset="0"/>
                <a:ea typeface="Times New Roman" charset="0"/>
              </a:rPr>
              <a:t> is the sum of the rate of entropy production, and </a:t>
            </a:r>
            <a:r>
              <a:rPr lang="en-US" i="1" dirty="0" err="1">
                <a:latin typeface="Times New Roman" charset="0"/>
                <a:ea typeface="Times New Roman" charset="0"/>
              </a:rPr>
              <a:t>P</a:t>
            </a:r>
            <a:r>
              <a:rPr lang="en-US" i="1" baseline="-25000" dirty="0" err="1">
                <a:latin typeface="Times New Roman" charset="0"/>
                <a:ea typeface="Times New Roman" charset="0"/>
              </a:rPr>
              <a:t>diss</a:t>
            </a:r>
            <a:r>
              <a:rPr lang="en-US" dirty="0">
                <a:latin typeface="Times New Roman" charset="0"/>
                <a:ea typeface="Times New Roman" charset="0"/>
              </a:rPr>
              <a:t> is the rate of dissipation energy.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304800" y="152400"/>
            <a:ext cx="48356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defTabSz="457200"/>
            <a:r>
              <a:rPr lang="en-US" sz="4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‘Signal’ and ‘Noise’</a:t>
            </a:r>
            <a:endParaRPr lang="en-US" sz="3600" u="sng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9455-4F0F-412A-85EE-EE540CB8F14C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A781-99F4-4792-B554-5B26AF6F464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799" y="3088195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Noise </a:t>
            </a:r>
            <a:r>
              <a:rPr lang="en-US" sz="2000" i="1" dirty="0" smtClean="0"/>
              <a:t>=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i="1" dirty="0" smtClean="0"/>
              <a:t>Cannot measure ‘Truth’ onto itself, always shave ‘noise’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i="1" dirty="0" smtClean="0"/>
              <a:t>‘Noise’ is inherent in any measurement or observation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i="1" dirty="0"/>
              <a:t>E</a:t>
            </a:r>
            <a:r>
              <a:rPr lang="en-US" sz="2000" i="1" dirty="0" smtClean="0"/>
              <a:t>stimates the controls on the ‘signal’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i="1" dirty="0" smtClean="0"/>
              <a:t>Many sources to ’noise’: random, multiple systematic, non-stationarity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i="1" dirty="0" smtClean="0"/>
              <a:t>Places the limits and constraints on data re-use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4799" y="1391211"/>
            <a:ext cx="589280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Signal </a:t>
            </a:r>
            <a:r>
              <a:rPr lang="en-US" sz="2000" i="1" dirty="0" smtClean="0"/>
              <a:t>=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i="1" dirty="0"/>
              <a:t>M</a:t>
            </a:r>
            <a:r>
              <a:rPr lang="en-US" sz="2000" i="1" dirty="0" smtClean="0"/>
              <a:t>ean or central tendency of a phenomena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i="1" dirty="0" smtClean="0"/>
              <a:t>Source is assumed to be a single phenomena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i="1" dirty="0" smtClean="0"/>
              <a:t>May be a combination of multiple phenomenon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i="1" dirty="0" smtClean="0"/>
              <a:t>Assumed ‘Truth’ is contained in the signal</a:t>
            </a:r>
            <a:endParaRPr lang="en-US" sz="2000" dirty="0" smtClean="0"/>
          </a:p>
        </p:txBody>
      </p:sp>
      <p:sp>
        <p:nvSpPr>
          <p:cNvPr id="16" name="Freeform 15"/>
          <p:cNvSpPr/>
          <p:nvPr/>
        </p:nvSpPr>
        <p:spPr bwMode="auto">
          <a:xfrm>
            <a:off x="6066968" y="860286"/>
            <a:ext cx="2554515" cy="3808938"/>
          </a:xfrm>
          <a:custGeom>
            <a:avLst/>
            <a:gdLst>
              <a:gd name="connsiteX0" fmla="*/ 0 w 2554515"/>
              <a:gd name="connsiteY0" fmla="*/ 1326717 h 3808938"/>
              <a:gd name="connsiteX1" fmla="*/ 130629 w 2554515"/>
              <a:gd name="connsiteY1" fmla="*/ 252660 h 3808938"/>
              <a:gd name="connsiteX2" fmla="*/ 275772 w 2554515"/>
              <a:gd name="connsiteY2" fmla="*/ 2371746 h 3808938"/>
              <a:gd name="connsiteX3" fmla="*/ 464458 w 2554515"/>
              <a:gd name="connsiteY3" fmla="*/ 296203 h 3808938"/>
              <a:gd name="connsiteX4" fmla="*/ 595086 w 2554515"/>
              <a:gd name="connsiteY4" fmla="*/ 1544432 h 3808938"/>
              <a:gd name="connsiteX5" fmla="*/ 725715 w 2554515"/>
              <a:gd name="connsiteY5" fmla="*/ 470374 h 3808938"/>
              <a:gd name="connsiteX6" fmla="*/ 841829 w 2554515"/>
              <a:gd name="connsiteY6" fmla="*/ 1878260 h 3808938"/>
              <a:gd name="connsiteX7" fmla="*/ 914400 w 2554515"/>
              <a:gd name="connsiteY7" fmla="*/ 5917 h 3808938"/>
              <a:gd name="connsiteX8" fmla="*/ 1045029 w 2554515"/>
              <a:gd name="connsiteY8" fmla="*/ 2633003 h 3808938"/>
              <a:gd name="connsiteX9" fmla="*/ 1103086 w 2554515"/>
              <a:gd name="connsiteY9" fmla="*/ 905803 h 3808938"/>
              <a:gd name="connsiteX10" fmla="*/ 1219200 w 2554515"/>
              <a:gd name="connsiteY10" fmla="*/ 1471860 h 3808938"/>
              <a:gd name="connsiteX11" fmla="*/ 1291772 w 2554515"/>
              <a:gd name="connsiteY11" fmla="*/ 1007403 h 3808938"/>
              <a:gd name="connsiteX12" fmla="*/ 1407886 w 2554515"/>
              <a:gd name="connsiteY12" fmla="*/ 1849232 h 3808938"/>
              <a:gd name="connsiteX13" fmla="*/ 1480458 w 2554515"/>
              <a:gd name="connsiteY13" fmla="*/ 455860 h 3808938"/>
              <a:gd name="connsiteX14" fmla="*/ 1611086 w 2554515"/>
              <a:gd name="connsiteY14" fmla="*/ 2226603 h 3808938"/>
              <a:gd name="connsiteX15" fmla="*/ 1611086 w 2554515"/>
              <a:gd name="connsiteY15" fmla="*/ 2226603 h 3808938"/>
              <a:gd name="connsiteX16" fmla="*/ 1698172 w 2554515"/>
              <a:gd name="connsiteY16" fmla="*/ 3605460 h 3808938"/>
              <a:gd name="connsiteX17" fmla="*/ 1683658 w 2554515"/>
              <a:gd name="connsiteY17" fmla="*/ 978374 h 3808938"/>
              <a:gd name="connsiteX18" fmla="*/ 1814286 w 2554515"/>
              <a:gd name="connsiteY18" fmla="*/ 1950832 h 3808938"/>
              <a:gd name="connsiteX19" fmla="*/ 1886858 w 2554515"/>
              <a:gd name="connsiteY19" fmla="*/ 1558946 h 3808938"/>
              <a:gd name="connsiteX20" fmla="*/ 1988458 w 2554515"/>
              <a:gd name="connsiteY20" fmla="*/ 2139517 h 3808938"/>
              <a:gd name="connsiteX21" fmla="*/ 2046515 w 2554515"/>
              <a:gd name="connsiteY21" fmla="*/ 1239632 h 3808938"/>
              <a:gd name="connsiteX22" fmla="*/ 2206172 w 2554515"/>
              <a:gd name="connsiteY22" fmla="*/ 2516889 h 3808938"/>
              <a:gd name="connsiteX23" fmla="*/ 2249715 w 2554515"/>
              <a:gd name="connsiteY23" fmla="*/ 1733117 h 3808938"/>
              <a:gd name="connsiteX24" fmla="*/ 2452915 w 2554515"/>
              <a:gd name="connsiteY24" fmla="*/ 3808660 h 3808938"/>
              <a:gd name="connsiteX25" fmla="*/ 2423886 w 2554515"/>
              <a:gd name="connsiteY25" fmla="*/ 1573460 h 3808938"/>
              <a:gd name="connsiteX26" fmla="*/ 2554515 w 2554515"/>
              <a:gd name="connsiteY26" fmla="*/ 2516889 h 3808938"/>
              <a:gd name="connsiteX27" fmla="*/ 2554515 w 2554515"/>
              <a:gd name="connsiteY27" fmla="*/ 2516889 h 380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54515" h="3808938">
                <a:moveTo>
                  <a:pt x="0" y="1326717"/>
                </a:moveTo>
                <a:cubicBezTo>
                  <a:pt x="42333" y="702602"/>
                  <a:pt x="84667" y="78488"/>
                  <a:pt x="130629" y="252660"/>
                </a:cubicBezTo>
                <a:cubicBezTo>
                  <a:pt x="176591" y="426831"/>
                  <a:pt x="220134" y="2364489"/>
                  <a:pt x="275772" y="2371746"/>
                </a:cubicBezTo>
                <a:cubicBezTo>
                  <a:pt x="331410" y="2379003"/>
                  <a:pt x="411239" y="434089"/>
                  <a:pt x="464458" y="296203"/>
                </a:cubicBezTo>
                <a:cubicBezTo>
                  <a:pt x="517677" y="158317"/>
                  <a:pt x="551543" y="1515404"/>
                  <a:pt x="595086" y="1544432"/>
                </a:cubicBezTo>
                <a:cubicBezTo>
                  <a:pt x="638629" y="1573460"/>
                  <a:pt x="684591" y="414736"/>
                  <a:pt x="725715" y="470374"/>
                </a:cubicBezTo>
                <a:cubicBezTo>
                  <a:pt x="766839" y="526012"/>
                  <a:pt x="810382" y="1955669"/>
                  <a:pt x="841829" y="1878260"/>
                </a:cubicBezTo>
                <a:cubicBezTo>
                  <a:pt x="873276" y="1800851"/>
                  <a:pt x="880533" y="-119874"/>
                  <a:pt x="914400" y="5917"/>
                </a:cubicBezTo>
                <a:cubicBezTo>
                  <a:pt x="948267" y="131707"/>
                  <a:pt x="1013581" y="2483022"/>
                  <a:pt x="1045029" y="2633003"/>
                </a:cubicBezTo>
                <a:cubicBezTo>
                  <a:pt x="1076477" y="2782984"/>
                  <a:pt x="1074058" y="1099327"/>
                  <a:pt x="1103086" y="905803"/>
                </a:cubicBezTo>
                <a:cubicBezTo>
                  <a:pt x="1132114" y="712279"/>
                  <a:pt x="1187752" y="1454927"/>
                  <a:pt x="1219200" y="1471860"/>
                </a:cubicBezTo>
                <a:cubicBezTo>
                  <a:pt x="1250648" y="1488793"/>
                  <a:pt x="1260324" y="944508"/>
                  <a:pt x="1291772" y="1007403"/>
                </a:cubicBezTo>
                <a:cubicBezTo>
                  <a:pt x="1323220" y="1070298"/>
                  <a:pt x="1376438" y="1941156"/>
                  <a:pt x="1407886" y="1849232"/>
                </a:cubicBezTo>
                <a:cubicBezTo>
                  <a:pt x="1439334" y="1757308"/>
                  <a:pt x="1446591" y="392965"/>
                  <a:pt x="1480458" y="455860"/>
                </a:cubicBezTo>
                <a:cubicBezTo>
                  <a:pt x="1514325" y="518755"/>
                  <a:pt x="1611086" y="2226603"/>
                  <a:pt x="1611086" y="2226603"/>
                </a:cubicBezTo>
                <a:lnTo>
                  <a:pt x="1611086" y="2226603"/>
                </a:lnTo>
                <a:cubicBezTo>
                  <a:pt x="1625600" y="2456412"/>
                  <a:pt x="1686077" y="3813498"/>
                  <a:pt x="1698172" y="3605460"/>
                </a:cubicBezTo>
                <a:cubicBezTo>
                  <a:pt x="1710267" y="3397422"/>
                  <a:pt x="1664306" y="1254145"/>
                  <a:pt x="1683658" y="978374"/>
                </a:cubicBezTo>
                <a:cubicBezTo>
                  <a:pt x="1703010" y="702603"/>
                  <a:pt x="1780419" y="1854070"/>
                  <a:pt x="1814286" y="1950832"/>
                </a:cubicBezTo>
                <a:cubicBezTo>
                  <a:pt x="1848153" y="2047594"/>
                  <a:pt x="1857829" y="1527499"/>
                  <a:pt x="1886858" y="1558946"/>
                </a:cubicBezTo>
                <a:cubicBezTo>
                  <a:pt x="1915887" y="1590393"/>
                  <a:pt x="1961849" y="2192736"/>
                  <a:pt x="1988458" y="2139517"/>
                </a:cubicBezTo>
                <a:cubicBezTo>
                  <a:pt x="2015067" y="2086298"/>
                  <a:pt x="2010229" y="1176737"/>
                  <a:pt x="2046515" y="1239632"/>
                </a:cubicBezTo>
                <a:cubicBezTo>
                  <a:pt x="2082801" y="1302527"/>
                  <a:pt x="2172305" y="2434642"/>
                  <a:pt x="2206172" y="2516889"/>
                </a:cubicBezTo>
                <a:cubicBezTo>
                  <a:pt x="2240039" y="2599136"/>
                  <a:pt x="2208591" y="1517822"/>
                  <a:pt x="2249715" y="1733117"/>
                </a:cubicBezTo>
                <a:cubicBezTo>
                  <a:pt x="2290839" y="1948412"/>
                  <a:pt x="2423887" y="3835269"/>
                  <a:pt x="2452915" y="3808660"/>
                </a:cubicBezTo>
                <a:cubicBezTo>
                  <a:pt x="2481943" y="3782051"/>
                  <a:pt x="2406953" y="1788755"/>
                  <a:pt x="2423886" y="1573460"/>
                </a:cubicBezTo>
                <a:cubicBezTo>
                  <a:pt x="2440819" y="1358165"/>
                  <a:pt x="2554515" y="2516889"/>
                  <a:pt x="2554515" y="2516889"/>
                </a:cubicBezTo>
                <a:lnTo>
                  <a:pt x="2554515" y="2516889"/>
                </a:lnTo>
              </a:path>
            </a:pathLst>
          </a:custGeom>
          <a:noFill/>
          <a:ln w="2540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881911" y="1480457"/>
            <a:ext cx="3102429" cy="1799772"/>
          </a:xfrm>
          <a:prstGeom prst="straightConnector1">
            <a:avLst/>
          </a:prstGeom>
          <a:ln w="412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4799" y="5092955"/>
            <a:ext cx="55002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Signal:Noise</a:t>
            </a:r>
            <a:r>
              <a:rPr lang="en-US" b="1" i="1" dirty="0" smtClean="0"/>
              <a:t> </a:t>
            </a:r>
            <a:r>
              <a:rPr lang="en-US" i="1" dirty="0" smtClean="0"/>
              <a:t>=</a:t>
            </a:r>
          </a:p>
          <a:p>
            <a:pPr marL="285750" indent="-285750">
              <a:buFont typeface="Arial" charset="0"/>
              <a:buChar char="•"/>
            </a:pPr>
            <a:r>
              <a:rPr lang="en-US" i="1" dirty="0" smtClean="0"/>
              <a:t>Informs experimental/observational design</a:t>
            </a:r>
          </a:p>
          <a:p>
            <a:pPr marL="285750" indent="-285750">
              <a:buFont typeface="Arial" charset="0"/>
              <a:buChar char="•"/>
            </a:pPr>
            <a:r>
              <a:rPr lang="en-US" i="1" dirty="0"/>
              <a:t>a</a:t>
            </a:r>
            <a:r>
              <a:rPr lang="en-US" i="1" dirty="0" smtClean="0"/>
              <a:t> priori parameterization of Bayesian approaches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8316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228600" y="1182915"/>
            <a:ext cx="876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sz="2000" b="1" i="1" kern="0" dirty="0" smtClean="0">
                <a:latin typeface="Arial" panose="020B0604020202020204" pitchFamily="34" charset="0"/>
              </a:rPr>
              <a:t>Statistically Defensible Research  </a:t>
            </a:r>
            <a:r>
              <a:rPr lang="en-US" sz="2000" kern="0" dirty="0" smtClean="0">
                <a:latin typeface="Arial" panose="020B0604020202020204" pitchFamily="34" charset="0"/>
              </a:rPr>
              <a:t>(PI based research)</a:t>
            </a: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endParaRPr lang="en-US" sz="2000" kern="0" dirty="0">
              <a:latin typeface="Arial" panose="020B0604020202020204" pitchFamily="34" charset="0"/>
            </a:endParaRP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sz="2000" kern="0" dirty="0" smtClean="0">
                <a:latin typeface="Arial" panose="020B0604020202020204" pitchFamily="34" charset="0"/>
              </a:rPr>
              <a:t>Measure by which </a:t>
            </a:r>
            <a:r>
              <a:rPr lang="en-US" sz="2000" b="1" i="1" kern="0" dirty="0" smtClean="0">
                <a:latin typeface="Arial" panose="020B0604020202020204" pitchFamily="34" charset="0"/>
              </a:rPr>
              <a:t>Reproducibility</a:t>
            </a:r>
            <a:r>
              <a:rPr lang="en-US" sz="2000" kern="0" dirty="0" smtClean="0">
                <a:latin typeface="Arial" panose="020B0604020202020204" pitchFamily="34" charset="0"/>
              </a:rPr>
              <a:t> can be </a:t>
            </a:r>
            <a:r>
              <a:rPr lang="en-US" sz="2000" b="1" i="1" kern="0" dirty="0" smtClean="0">
                <a:latin typeface="Arial" panose="020B0604020202020204" pitchFamily="34" charset="0"/>
              </a:rPr>
              <a:t>Evaluated</a:t>
            </a: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endParaRPr lang="en-US" sz="2000" kern="0" dirty="0">
              <a:latin typeface="Arial" panose="020B0604020202020204" pitchFamily="34" charset="0"/>
            </a:endParaRP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sz="2000" b="1" i="1" kern="0" dirty="0" smtClean="0">
                <a:latin typeface="Arial" panose="020B0604020202020204" pitchFamily="34" charset="0"/>
              </a:rPr>
              <a:t>Comparative Science </a:t>
            </a:r>
            <a:r>
              <a:rPr lang="en-US" sz="2000" kern="0" dirty="0" smtClean="0">
                <a:latin typeface="Arial" panose="020B0604020202020204" pitchFamily="34" charset="0"/>
              </a:rPr>
              <a:t>/ Justification for </a:t>
            </a:r>
            <a:r>
              <a:rPr lang="en-US" sz="2000" b="1" i="1" kern="0" dirty="0" smtClean="0">
                <a:latin typeface="Arial" panose="020B0604020202020204" pitchFamily="34" charset="0"/>
              </a:rPr>
              <a:t>Network Science</a:t>
            </a: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endParaRPr lang="en-US" sz="2000" kern="0" dirty="0">
              <a:latin typeface="Arial" panose="020B0604020202020204" pitchFamily="34" charset="0"/>
            </a:endParaRP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sz="2000" b="1" i="1" kern="0" dirty="0" smtClean="0">
                <a:latin typeface="Arial" panose="020B0604020202020204" pitchFamily="34" charset="0"/>
              </a:rPr>
              <a:t>Data re-use</a:t>
            </a:r>
            <a:r>
              <a:rPr lang="en-US" sz="2000" kern="0" dirty="0" smtClean="0">
                <a:latin typeface="Arial" panose="020B0604020202020204" pitchFamily="34" charset="0"/>
              </a:rPr>
              <a:t>, model information/parameterization, synthesis studies </a:t>
            </a:r>
            <a:endParaRPr lang="en-US" sz="2000" kern="0" dirty="0">
              <a:latin typeface="Arial" panose="020B0604020202020204" pitchFamily="34" charset="0"/>
            </a:endParaRP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endParaRPr lang="en-US" sz="2000" kern="0" dirty="0">
              <a:latin typeface="Arial" panose="020B0604020202020204" pitchFamily="34" charset="0"/>
            </a:endParaRP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sz="2000" kern="0" dirty="0" smtClean="0">
                <a:latin typeface="Arial" panose="020B0604020202020204" pitchFamily="34" charset="0"/>
              </a:rPr>
              <a:t>Reporting </a:t>
            </a:r>
            <a:r>
              <a:rPr lang="en-US" sz="2000" b="1" i="1" kern="0" dirty="0">
                <a:latin typeface="Arial" panose="020B0604020202020204" pitchFamily="34" charset="0"/>
              </a:rPr>
              <a:t>A</a:t>
            </a:r>
            <a:r>
              <a:rPr lang="en-US" sz="2000" b="1" i="1" kern="0" dirty="0" smtClean="0">
                <a:latin typeface="Arial" panose="020B0604020202020204" pitchFamily="34" charset="0"/>
              </a:rPr>
              <a:t>ctionable Science / Decision-space</a:t>
            </a: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endParaRPr lang="en-US" sz="2000" kern="0" dirty="0">
              <a:latin typeface="Arial" panose="020B0604020202020204" pitchFamily="34" charset="0"/>
            </a:endParaRP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sz="2000" b="1" i="1" kern="0" dirty="0" smtClean="0">
                <a:latin typeface="Arial" panose="020B0604020202020204" pitchFamily="34" charset="0"/>
              </a:rPr>
              <a:t>Interoperability</a:t>
            </a: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endParaRPr lang="en-US" sz="2000" kern="0" dirty="0">
              <a:latin typeface="Arial" panose="020B0604020202020204" pitchFamily="34" charset="0"/>
            </a:endParaRP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r>
              <a:rPr lang="en-US" sz="2000" b="1" i="1" kern="0" dirty="0" smtClean="0">
                <a:latin typeface="Arial" panose="020B0604020202020204" pitchFamily="34" charset="0"/>
              </a:rPr>
              <a:t>Ecological Forecasting / Bayesian Modeling / Data Assimilation</a:t>
            </a:r>
            <a:endParaRPr lang="en-US" sz="2000" b="1" i="1" kern="0" dirty="0">
              <a:latin typeface="Arial" panose="020B0604020202020204" pitchFamily="34" charset="0"/>
            </a:endParaRP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endParaRPr lang="en-US" sz="2000" kern="0" dirty="0" smtClean="0">
              <a:latin typeface="Arial" panose="020B0604020202020204" pitchFamily="34" charset="0"/>
            </a:endParaRP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endParaRPr lang="en-US" sz="2000" kern="0" dirty="0">
              <a:latin typeface="Arial" panose="020B0604020202020204" pitchFamily="34" charset="0"/>
            </a:endParaRP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endParaRPr lang="en-US" sz="2000" kern="0" dirty="0">
              <a:latin typeface="Arial" panose="020B0604020202020204" pitchFamily="34" charset="0"/>
            </a:endParaRPr>
          </a:p>
          <a:p>
            <a:pPr marL="342900" indent="-342900" defTabSz="457200">
              <a:buClr>
                <a:schemeClr val="tx1"/>
              </a:buClr>
              <a:buFont typeface="Arial" charset="0"/>
              <a:buChar char="•"/>
            </a:pPr>
            <a:endParaRPr lang="en-US" sz="2000" dirty="0">
              <a:latin typeface="Arial" panose="020B0604020202020204" pitchFamily="34" charset="0"/>
            </a:endParaRPr>
          </a:p>
          <a:p>
            <a:pPr marL="342900" lvl="0" indent="-342900" defTabSz="457200">
              <a:buFont typeface="Arial" charset="0"/>
              <a:buChar char="•"/>
            </a:pPr>
            <a:endParaRPr lang="en-US" sz="2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304800" y="152400"/>
            <a:ext cx="65421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defTabSz="457200"/>
            <a:r>
              <a:rPr lang="en-US" sz="4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Importance of Uncertainty</a:t>
            </a:r>
            <a:endParaRPr lang="en-US" sz="3600" u="sng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9455-4F0F-412A-85EE-EE540CB8F14C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A781-99F4-4792-B554-5B26AF6F464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6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9479" y="184705"/>
            <a:ext cx="8074025" cy="963324"/>
          </a:xfrm>
        </p:spPr>
        <p:txBody>
          <a:bodyPr>
            <a:normAutofit/>
          </a:bodyPr>
          <a:lstStyle/>
          <a:p>
            <a:r>
              <a:rPr lang="en-US" dirty="0"/>
              <a:t>Ecological Forecasting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77423" y="5308008"/>
            <a:ext cx="68956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Improvements in NOAA weather forecasts come from repeated comparison between data and forecasts</a:t>
            </a:r>
          </a:p>
        </p:txBody>
      </p:sp>
      <p:pic>
        <p:nvPicPr>
          <p:cNvPr id="6" name="Picture 5" descr="Chapter2_Figure_2.4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" y="1248549"/>
            <a:ext cx="9144000" cy="389512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917192"/>
            <a:ext cx="7364591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89604" y="6350169"/>
            <a:ext cx="69572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b="1" dirty="0" err="1"/>
              <a:t>Loescher</a:t>
            </a:r>
            <a:r>
              <a:rPr lang="en-US" sz="900" b="1" dirty="0"/>
              <a:t>, H. W</a:t>
            </a:r>
            <a:r>
              <a:rPr lang="en-US" sz="900" dirty="0"/>
              <a:t>., E. Kelly, and R. Lea, </a:t>
            </a:r>
            <a:r>
              <a:rPr lang="en-US" sz="900" b="1" dirty="0"/>
              <a:t>2016.</a:t>
            </a:r>
            <a:r>
              <a:rPr lang="en-US" sz="900" dirty="0"/>
              <a:t> National Ecological Observatory Network: Beginnings, Programmatic and Scientific Challenges, and Ecological Forecasting. In: </a:t>
            </a:r>
            <a:r>
              <a:rPr lang="en-US" sz="900" i="1" dirty="0"/>
              <a:t>Terrestrial Ecosystem Research Infrastructures: Challenges, New developments and Perspectives.</a:t>
            </a:r>
            <a:r>
              <a:rPr lang="en-US" sz="900" dirty="0"/>
              <a:t>  Eds. A. </a:t>
            </a:r>
            <a:r>
              <a:rPr lang="en-US" sz="900" dirty="0" err="1"/>
              <a:t>Chabbi</a:t>
            </a:r>
            <a:r>
              <a:rPr lang="en-US" sz="900" dirty="0"/>
              <a:t>, </a:t>
            </a:r>
            <a:r>
              <a:rPr lang="en-US" sz="900" b="1" dirty="0"/>
              <a:t>H.W. </a:t>
            </a:r>
            <a:r>
              <a:rPr lang="en-US" sz="900" b="1" dirty="0" err="1"/>
              <a:t>Loescher</a:t>
            </a:r>
            <a:r>
              <a:rPr lang="en-US" sz="900" b="1" dirty="0"/>
              <a:t>.  </a:t>
            </a:r>
            <a:r>
              <a:rPr lang="en-US" sz="900" dirty="0"/>
              <a:t>CRC Press Taylor &amp; Francis Group. (in copy edit) </a:t>
            </a:r>
          </a:p>
        </p:txBody>
      </p:sp>
    </p:spTree>
    <p:extLst>
      <p:ext uri="{BB962C8B-B14F-4D97-AF65-F5344CB8AC3E}">
        <p14:creationId xmlns:p14="http://schemas.microsoft.com/office/powerpoint/2010/main" val="161353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050" y="313575"/>
            <a:ext cx="8074025" cy="963324"/>
          </a:xfrm>
        </p:spPr>
        <p:txBody>
          <a:bodyPr>
            <a:normAutofit/>
          </a:bodyPr>
          <a:lstStyle/>
          <a:p>
            <a:r>
              <a:rPr lang="en-US" dirty="0"/>
              <a:t>Integration of Networks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9008A-481B-4F65-A514-1AA65EA0FD5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753" y="1096149"/>
            <a:ext cx="9348635" cy="49705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21363376">
            <a:off x="6699250" y="2514600"/>
            <a:ext cx="1041400" cy="152400"/>
          </a:xfrm>
          <a:prstGeom prst="rect">
            <a:avLst/>
          </a:prstGeom>
          <a:solidFill>
            <a:schemeClr val="bg1"/>
          </a:solidFill>
          <a:ln w="635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600" b="1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21363376">
            <a:off x="6705600" y="2626432"/>
            <a:ext cx="1041400" cy="152400"/>
          </a:xfrm>
          <a:prstGeom prst="rect">
            <a:avLst/>
          </a:prstGeom>
          <a:solidFill>
            <a:schemeClr val="bg1"/>
          </a:solidFill>
          <a:ln w="635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600" b="1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765" y="2774386"/>
            <a:ext cx="1170411" cy="161654"/>
          </a:xfrm>
          <a:prstGeom prst="rect">
            <a:avLst/>
          </a:prstGeom>
          <a:solidFill>
            <a:schemeClr val="bg1"/>
          </a:solidFill>
          <a:ln w="635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600" b="1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13183" y="2686938"/>
            <a:ext cx="338441" cy="45719"/>
          </a:xfrm>
          <a:prstGeom prst="rect">
            <a:avLst/>
          </a:prstGeom>
          <a:solidFill>
            <a:schemeClr val="bg1"/>
          </a:solidFill>
          <a:ln w="635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600" b="1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10009" y="2822828"/>
            <a:ext cx="351140" cy="45719"/>
          </a:xfrm>
          <a:prstGeom prst="rect">
            <a:avLst/>
          </a:prstGeom>
          <a:solidFill>
            <a:schemeClr val="bg1"/>
          </a:solidFill>
          <a:ln w="635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600" b="1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13183" y="2567940"/>
            <a:ext cx="332091" cy="45719"/>
          </a:xfrm>
          <a:prstGeom prst="rect">
            <a:avLst/>
          </a:prstGeom>
          <a:solidFill>
            <a:schemeClr val="bg1"/>
          </a:solidFill>
          <a:ln w="635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600" b="1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2958" y="2839338"/>
            <a:ext cx="517526" cy="45719"/>
          </a:xfrm>
          <a:prstGeom prst="rect">
            <a:avLst/>
          </a:prstGeom>
          <a:solidFill>
            <a:schemeClr val="bg1"/>
          </a:solidFill>
          <a:ln w="635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600" b="1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95709" y="2686938"/>
            <a:ext cx="104776" cy="45719"/>
          </a:xfrm>
          <a:prstGeom prst="rect">
            <a:avLst/>
          </a:prstGeom>
          <a:solidFill>
            <a:schemeClr val="bg1"/>
          </a:solidFill>
          <a:ln w="635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600" b="1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95709" y="2567940"/>
            <a:ext cx="104776" cy="45719"/>
          </a:xfrm>
          <a:prstGeom prst="rect">
            <a:avLst/>
          </a:prstGeom>
          <a:solidFill>
            <a:schemeClr val="bg1"/>
          </a:solidFill>
          <a:ln w="635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600" b="1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34729" y="2692270"/>
            <a:ext cx="45719" cy="45719"/>
          </a:xfrm>
          <a:prstGeom prst="rect">
            <a:avLst/>
          </a:prstGeom>
          <a:solidFill>
            <a:schemeClr val="bg1"/>
          </a:solidFill>
          <a:ln w="6350" cmpd="sng">
            <a:noFill/>
            <a:miter lim="800000"/>
          </a:ln>
        </p:spPr>
        <p:txBody>
          <a:bodyPr wrap="square" rtlCol="0" anchor="ctr">
            <a:spAutoFit/>
          </a:bodyPr>
          <a:lstStyle/>
          <a:p>
            <a:pPr algn="ctr"/>
            <a:endParaRPr lang="en-US" sz="3600" b="1" baseline="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50356" y="2199131"/>
            <a:ext cx="165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/>
            <a:r>
              <a:rPr lang="en-US" sz="1400">
                <a:solidFill>
                  <a:srgbClr val="000000"/>
                </a:solidFill>
              </a:rPr>
              <a:t>Onsite Experience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67163" y="1712032"/>
            <a:ext cx="1242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/>
            <a:r>
              <a:rPr lang="en-US" sz="1400">
                <a:solidFill>
                  <a:srgbClr val="000000"/>
                </a:solidFill>
              </a:rPr>
              <a:t>Infrastructure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25747" y="2774386"/>
            <a:ext cx="2370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/>
            <a:r>
              <a:rPr lang="en-US" sz="1400">
                <a:solidFill>
                  <a:srgbClr val="000000"/>
                </a:solidFill>
              </a:rPr>
              <a:t>Site-specific Understanding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782958" y="2936040"/>
            <a:ext cx="106818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1"/>
          </p:cNvCxnSpPr>
          <p:nvPr/>
        </p:nvCxnSpPr>
        <p:spPr>
          <a:xfrm flipH="1">
            <a:off x="6070541" y="2353020"/>
            <a:ext cx="979815" cy="2191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782958" y="1892300"/>
            <a:ext cx="912285" cy="6146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99455-4F0F-412A-85EE-EE540CB8F14C}" type="datetime1">
              <a:rPr lang="en-US" smtClean="0"/>
              <a:pPr/>
              <a:t>10/11/16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915279" y="2478968"/>
            <a:ext cx="1103306" cy="33549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4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fault Theme">
  <a:themeElements>
    <a:clrScheme name="Battelle">
      <a:dk1>
        <a:sysClr val="windowText" lastClr="000000"/>
      </a:dk1>
      <a:lt1>
        <a:sysClr val="window" lastClr="FFFFFF"/>
      </a:lt1>
      <a:dk2>
        <a:srgbClr val="004280"/>
      </a:dk2>
      <a:lt2>
        <a:srgbClr val="D2D2D2"/>
      </a:lt2>
      <a:accent1>
        <a:srgbClr val="0076BE"/>
      </a:accent1>
      <a:accent2>
        <a:srgbClr val="DF6420"/>
      </a:accent2>
      <a:accent3>
        <a:srgbClr val="73B564"/>
      </a:accent3>
      <a:accent4>
        <a:srgbClr val="FAA41A"/>
      </a:accent4>
      <a:accent5>
        <a:srgbClr val="004280"/>
      </a:accent5>
      <a:accent6>
        <a:srgbClr val="424242"/>
      </a:accent6>
      <a:hlink>
        <a:srgbClr val="004280"/>
      </a:hlink>
      <a:folHlink>
        <a:srgbClr val="005E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rotWithShape="0">
          <a:gsLst>
            <a:gs pos="0">
              <a:srgbClr val="EAEAEA"/>
            </a:gs>
            <a:gs pos="100000">
              <a:schemeClr val="bg2"/>
            </a:gs>
          </a:gsLst>
          <a:lin ang="5400000" scaled="1"/>
        </a:gradFill>
        <a:ln w="127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768832A5-8F74-4F8B-AEE6-9F136198A9A1}" vid="{09D89563-3F29-4D35-BF2C-1B4C374DC7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Battelle Onscreen Template v10</Template>
  <TotalTime>20884</TotalTime>
  <Words>1130</Words>
  <Application>Microsoft Macintosh PowerPoint</Application>
  <PresentationFormat>On-screen Show (4:3)</PresentationFormat>
  <Paragraphs>176</Paragraphs>
  <Slides>12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Default Theme</vt:lpstr>
      <vt:lpstr>think-cell Slide</vt:lpstr>
      <vt:lpstr>Equation.3</vt:lpstr>
      <vt:lpstr>Uncertainty Workshop – addressing experimental design, standardization, and modeling   Module 2. Quantify uncertainty and uncertainty budgets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Ecological Forecasting</vt:lpstr>
      <vt:lpstr>Integration of Networks</vt:lpstr>
      <vt:lpstr>PowerPoint Presentation</vt:lpstr>
      <vt:lpstr>PowerPoint Presentation</vt:lpstr>
      <vt:lpstr>PowerPoint Presentation</vt:lpstr>
    </vt:vector>
  </TitlesOfParts>
  <Company>NEON Inc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Leslie Goldman</dc:creator>
  <cp:lastModifiedBy>Microsoft Office User</cp:lastModifiedBy>
  <cp:revision>411</cp:revision>
  <cp:lastPrinted>2016-10-04T18:48:02Z</cp:lastPrinted>
  <dcterms:created xsi:type="dcterms:W3CDTF">2013-01-22T03:35:30Z</dcterms:created>
  <dcterms:modified xsi:type="dcterms:W3CDTF">2016-10-11T11:16:28Z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4</vt:i4>
  </property>
</Properties>
</file>