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88" r:id="rId3"/>
    <p:sldId id="287" r:id="rId4"/>
    <p:sldId id="261" r:id="rId5"/>
    <p:sldId id="259" r:id="rId6"/>
    <p:sldId id="265" r:id="rId7"/>
    <p:sldId id="267" r:id="rId8"/>
    <p:sldId id="268" r:id="rId9"/>
    <p:sldId id="269"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32D30-A883-7C4C-B280-CAE6E896F1EF}" type="datetimeFigureOut">
              <a:rPr lang="en-US" smtClean="0"/>
              <a:t>10/11/2016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2A32E5-94EF-E94E-B878-CF9415173D26}" type="slidenum">
              <a:rPr lang="en-US" smtClean="0"/>
              <a:t>‹Nº›</a:t>
            </a:fld>
            <a:endParaRPr lang="en-US"/>
          </a:p>
        </p:txBody>
      </p:sp>
    </p:spTree>
    <p:extLst>
      <p:ext uri="{BB962C8B-B14F-4D97-AF65-F5344CB8AC3E}">
        <p14:creationId xmlns:p14="http://schemas.microsoft.com/office/powerpoint/2010/main" val="1711261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I don’t think I’ve told you anything new about weathering or the effects of harvesting on cation depletion.  But I hope I’ve piqued your interest in uncertainty analysis</a:t>
            </a:r>
          </a:p>
        </p:txBody>
      </p:sp>
      <p:sp>
        <p:nvSpPr>
          <p:cNvPr id="1730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56DDB8AE-2665-1E45-94BD-4F716E9E24D4}" type="slidenum">
              <a:rPr lang="en-US" sz="1200"/>
              <a:pPr/>
              <a:t>2</a:t>
            </a:fld>
            <a:endParaRPr lang="en-US" sz="1200"/>
          </a:p>
        </p:txBody>
      </p:sp>
    </p:spTree>
    <p:extLst>
      <p:ext uri="{BB962C8B-B14F-4D97-AF65-F5344CB8AC3E}">
        <p14:creationId xmlns:p14="http://schemas.microsoft.com/office/powerpoint/2010/main" val="417037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Could improve here</a:t>
            </a:r>
          </a:p>
        </p:txBody>
      </p:sp>
      <p:sp>
        <p:nvSpPr>
          <p:cNvPr id="41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fld id="{641A804E-58CE-FB4D-9AF8-45B1EA4C94FE}" type="slidenum">
              <a:rPr lang="en-US" sz="1200"/>
              <a:pPr/>
              <a:t>3</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10/11/2016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a:t>Module 3: Monte Carlo Error Propagation</a:t>
            </a:r>
          </a:p>
        </p:txBody>
      </p:sp>
      <p:sp>
        <p:nvSpPr>
          <p:cNvPr id="3" name="Subtítulo 2"/>
          <p:cNvSpPr>
            <a:spLocks noGrp="1"/>
          </p:cNvSpPr>
          <p:nvPr>
            <p:ph type="subTitle" idx="1"/>
          </p:nvPr>
        </p:nvSpPr>
        <p:spPr/>
        <p:txBody>
          <a:bodyPr>
            <a:normAutofit lnSpcReduction="10000"/>
          </a:bodyPr>
          <a:lstStyle/>
          <a:p>
            <a:r>
              <a:rPr lang="en-US" dirty="0" err="1"/>
              <a:t>Oswaldo</a:t>
            </a:r>
            <a:r>
              <a:rPr lang="en-US" dirty="0"/>
              <a:t> Carrillo</a:t>
            </a:r>
          </a:p>
          <a:p>
            <a:r>
              <a:rPr lang="en-US" dirty="0"/>
              <a:t>Ruth Yanai</a:t>
            </a:r>
          </a:p>
          <a:p>
            <a:r>
              <a:rPr lang="en-US" dirty="0"/>
              <a:t>The State University of New York</a:t>
            </a:r>
          </a:p>
        </p:txBody>
      </p:sp>
    </p:spTree>
    <p:extLst>
      <p:ext uri="{BB962C8B-B14F-4D97-AF65-F5344CB8AC3E}">
        <p14:creationId xmlns:p14="http://schemas.microsoft.com/office/powerpoint/2010/main" val="146942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3264" y="1930399"/>
            <a:ext cx="11541170" cy="3880773"/>
          </a:xfrm>
        </p:spPr>
        <p:txBody>
          <a:bodyPr>
            <a:normAutofit/>
          </a:bodyPr>
          <a:lstStyle/>
          <a:p>
            <a:r>
              <a:rPr lang="en-US" b="1" dirty="0"/>
              <a:t>Process to obtain the measurement error</a:t>
            </a:r>
          </a:p>
          <a:p>
            <a:endParaRPr lang="en-US" b="1" dirty="0"/>
          </a:p>
          <a:p>
            <a:r>
              <a:rPr lang="en-US" b="1" dirty="0"/>
              <a:t>Process to obtain the parameters of models.</a:t>
            </a:r>
            <a:endParaRPr lang="es-MX" b="1" dirty="0"/>
          </a:p>
          <a:p>
            <a:endParaRPr lang="en-US" b="1" dirty="0"/>
          </a:p>
          <a:p>
            <a:r>
              <a:rPr lang="en-US" b="1" dirty="0"/>
              <a:t>Process to propagate uncertainties of the measurement errors and the </a:t>
            </a:r>
            <a:r>
              <a:rPr lang="en-US" b="1" dirty="0" err="1"/>
              <a:t>allometric</a:t>
            </a:r>
            <a:r>
              <a:rPr lang="en-US" b="1" dirty="0"/>
              <a:t> models.</a:t>
            </a:r>
          </a:p>
          <a:p>
            <a:pPr lvl="1"/>
            <a:endParaRPr lang="en-US" dirty="0"/>
          </a:p>
        </p:txBody>
      </p:sp>
      <p:sp>
        <p:nvSpPr>
          <p:cNvPr id="10"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spTree>
    <p:extLst>
      <p:ext uri="{BB962C8B-B14F-4D97-AF65-F5344CB8AC3E}">
        <p14:creationId xmlns:p14="http://schemas.microsoft.com/office/powerpoint/2010/main" val="2115942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603997"/>
            <a:ext cx="10414735" cy="2636699"/>
          </a:xfrm>
        </p:spPr>
        <p:txBody>
          <a:bodyPr>
            <a:normAutofit/>
          </a:bodyPr>
          <a:lstStyle/>
          <a:p>
            <a:r>
              <a:rPr lang="en-US" b="1" dirty="0"/>
              <a:t>Process to obtain the measurement error</a:t>
            </a:r>
            <a:endParaRPr lang="en-US" dirty="0"/>
          </a:p>
          <a:p>
            <a:pPr lvl="1"/>
            <a:r>
              <a:rPr lang="en-US" dirty="0"/>
              <a:t>Let's suppose we have a set of trees measured by different teams at different times. Taking into account that information we proceed as follows:</a:t>
            </a:r>
            <a:endParaRPr lang="es-MX" sz="1400" dirty="0"/>
          </a:p>
          <a:p>
            <a:pPr lvl="1"/>
            <a:r>
              <a:rPr lang="en-US" dirty="0"/>
              <a:t>First we capture in an excel column the DBH measured by Team 1</a:t>
            </a:r>
            <a:endParaRPr lang="es-MX" sz="1400" dirty="0"/>
          </a:p>
          <a:p>
            <a:pPr lvl="1"/>
            <a:r>
              <a:rPr lang="en-US" dirty="0"/>
              <a:t>Then in another excel column we capture DBH measured by Team 2.</a:t>
            </a:r>
            <a:endParaRPr lang="es-MX" sz="1400" dirty="0"/>
          </a:p>
          <a:p>
            <a:pPr lvl="1"/>
            <a:r>
              <a:rPr lang="en-US" dirty="0"/>
              <a:t>After that, we get the difference between the measurements and</a:t>
            </a:r>
            <a:endParaRPr lang="es-MX" sz="1400" dirty="0"/>
          </a:p>
          <a:p>
            <a:pPr lvl="1"/>
            <a:r>
              <a:rPr lang="en-US" dirty="0"/>
              <a:t>Finally, we obtain the standard deviation of the differences</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3186668411"/>
              </p:ext>
            </p:extLst>
          </p:nvPr>
        </p:nvGraphicFramePr>
        <p:xfrm>
          <a:off x="3024993" y="4407763"/>
          <a:ext cx="2959100" cy="1295400"/>
        </p:xfrm>
        <a:graphic>
          <a:graphicData uri="http://schemas.openxmlformats.org/drawingml/2006/table">
            <a:tbl>
              <a:tblPr/>
              <a:tblGrid>
                <a:gridCol w="914400">
                  <a:extLst>
                    <a:ext uri="{9D8B030D-6E8A-4147-A177-3AD203B41FA5}">
                      <a16:colId xmlns:a16="http://schemas.microsoft.com/office/drawing/2014/main" val="3144106383"/>
                    </a:ext>
                  </a:extLst>
                </a:gridCol>
                <a:gridCol w="914400">
                  <a:extLst>
                    <a:ext uri="{9D8B030D-6E8A-4147-A177-3AD203B41FA5}">
                      <a16:colId xmlns:a16="http://schemas.microsoft.com/office/drawing/2014/main" val="3198897511"/>
                    </a:ext>
                  </a:extLst>
                </a:gridCol>
                <a:gridCol w="1130300">
                  <a:extLst>
                    <a:ext uri="{9D8B030D-6E8A-4147-A177-3AD203B41FA5}">
                      <a16:colId xmlns:a16="http://schemas.microsoft.com/office/drawing/2014/main" val="3891868352"/>
                    </a:ext>
                  </a:extLst>
                </a:gridCol>
              </a:tblGrid>
              <a:tr h="161925">
                <a:tc>
                  <a:txBody>
                    <a:bodyPr/>
                    <a:lstStyle/>
                    <a:p>
                      <a:pPr algn="l" fontAlgn="b"/>
                      <a:r>
                        <a:rPr lang="es-MX" sz="1000" b="1" i="0" u="none" strike="noStrike">
                          <a:solidFill>
                            <a:srgbClr val="000000"/>
                          </a:solidFill>
                          <a:effectLst/>
                          <a:latin typeface="Verdana" panose="020B0604030504040204" pitchFamily="34" charset="0"/>
                        </a:rPr>
                        <a:t>DBH_team1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effectLst/>
                          <a:latin typeface="Verdana" panose="020B0604030504040204" pitchFamily="34" charset="0"/>
                        </a:rPr>
                        <a:t>DBH_team2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000" b="1" i="0" u="none" strike="noStrike">
                          <a:solidFill>
                            <a:srgbClr val="000000"/>
                          </a:solidFill>
                          <a:effectLst/>
                          <a:latin typeface="Verdana" panose="020B0604030504040204" pitchFamily="34" charset="0"/>
                        </a:rPr>
                        <a:t>Diference_DBH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311583"/>
                  </a:ext>
                </a:extLst>
              </a:tr>
              <a:tr h="161925">
                <a:tc>
                  <a:txBody>
                    <a:bodyPr/>
                    <a:lstStyle/>
                    <a:p>
                      <a:pPr algn="r" fontAlgn="b"/>
                      <a:r>
                        <a:rPr lang="es-MX" sz="1000" b="0" i="0" u="none" strike="noStrike">
                          <a:solidFill>
                            <a:srgbClr val="000000"/>
                          </a:solidFill>
                          <a:effectLst/>
                          <a:latin typeface="Verdana" panose="020B0604030504040204" pitchFamily="34" charset="0"/>
                        </a:rPr>
                        <a:t>24.90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24.89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910178"/>
                  </a:ext>
                </a:extLst>
              </a:tr>
              <a:tr h="161925">
                <a:tc>
                  <a:txBody>
                    <a:bodyPr/>
                    <a:lstStyle/>
                    <a:p>
                      <a:pPr algn="r" fontAlgn="b"/>
                      <a:r>
                        <a:rPr lang="es-MX" sz="1000" b="0" i="0" u="none" strike="noStrike">
                          <a:solidFill>
                            <a:srgbClr val="000000"/>
                          </a:solidFill>
                          <a:effectLst/>
                          <a:latin typeface="Verdana" panose="020B0604030504040204" pitchFamily="34" charset="0"/>
                        </a:rPr>
                        <a:t>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9.27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-0.07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404465"/>
                  </a:ext>
                </a:extLst>
              </a:tr>
              <a:tr h="161925">
                <a:tc>
                  <a:txBody>
                    <a:bodyPr/>
                    <a:lstStyle/>
                    <a:p>
                      <a:pPr algn="r" fontAlgn="b"/>
                      <a:r>
                        <a:rPr lang="es-MX" sz="1000" b="0" i="0" u="none" strike="noStrike">
                          <a:solidFill>
                            <a:srgbClr val="000000"/>
                          </a:solidFill>
                          <a:effectLst/>
                          <a:latin typeface="Verdana" panose="020B0604030504040204" pitchFamily="34" charset="0"/>
                        </a:rPr>
                        <a:t>11.00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11.04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069492"/>
                  </a:ext>
                </a:extLst>
              </a:tr>
              <a:tr h="161925">
                <a:tc>
                  <a:txBody>
                    <a:bodyPr/>
                    <a:lstStyle/>
                    <a:p>
                      <a:pPr algn="r" fontAlgn="b"/>
                      <a:r>
                        <a:rPr lang="es-MX" sz="1000" b="0" i="0" u="none" strike="noStrike">
                          <a:solidFill>
                            <a:srgbClr val="000000"/>
                          </a:solidFill>
                          <a:effectLst/>
                          <a:latin typeface="Verdana" panose="020B0604030504040204" pitchFamily="34" charset="0"/>
                        </a:rPr>
                        <a:t>11.70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11.73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391364"/>
                  </a:ext>
                </a:extLst>
              </a:tr>
              <a:tr h="161925">
                <a:tc>
                  <a:txBody>
                    <a:bodyPr/>
                    <a:lstStyle/>
                    <a:p>
                      <a:pPr algn="r" fontAlgn="b"/>
                      <a:r>
                        <a:rPr lang="es-MX" sz="1000" b="0" i="0" u="none" strike="noStrike">
                          <a:solidFill>
                            <a:srgbClr val="000000"/>
                          </a:solidFill>
                          <a:effectLst/>
                          <a:latin typeface="Verdana" panose="020B0604030504040204" pitchFamily="34" charset="0"/>
                        </a:rPr>
                        <a:t>23.30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23.29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195126"/>
                  </a:ext>
                </a:extLst>
              </a:tr>
              <a:tr h="161925">
                <a:tc>
                  <a:txBody>
                    <a:bodyPr/>
                    <a:lstStyle/>
                    <a:p>
                      <a:pPr algn="r" fontAlgn="b"/>
                      <a:r>
                        <a:rPr lang="es-MX" sz="1000" b="0" i="0" u="none" strike="noStrike">
                          <a:solidFill>
                            <a:srgbClr val="000000"/>
                          </a:solidFill>
                          <a:effectLst/>
                          <a:latin typeface="Verdana" panose="020B0604030504040204" pitchFamily="34" charset="0"/>
                        </a:rPr>
                        <a:t>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8.73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822966"/>
                  </a:ext>
                </a:extLst>
              </a:tr>
              <a:tr h="161925">
                <a:tc>
                  <a:txBody>
                    <a:bodyPr/>
                    <a:lstStyle/>
                    <a:p>
                      <a:pPr algn="r" fontAlgn="b"/>
                      <a:r>
                        <a:rPr lang="es-MX" sz="1000" b="0" i="0" u="none" strike="noStrike">
                          <a:solidFill>
                            <a:srgbClr val="000000"/>
                          </a:solidFill>
                          <a:effectLst/>
                          <a:latin typeface="Verdana" panose="020B0604030504040204" pitchFamily="34" charset="0"/>
                        </a:rPr>
                        <a:t>11.20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a:solidFill>
                            <a:srgbClr val="000000"/>
                          </a:solidFill>
                          <a:effectLst/>
                          <a:latin typeface="Verdana" panose="020B0604030504040204" pitchFamily="34" charset="0"/>
                        </a:rPr>
                        <a:t>11.22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MX" sz="1000" b="0" i="0" u="none" strike="noStrike" dirty="0">
                          <a:solidFill>
                            <a:srgbClr val="000000"/>
                          </a:solidFill>
                          <a:effectLst/>
                          <a:latin typeface="Verdana" panose="020B0604030504040204"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367536"/>
                  </a:ext>
                </a:extLst>
              </a:tr>
            </a:tbl>
          </a:graphicData>
        </a:graphic>
      </p:graphicFrame>
      <p:sp>
        <p:nvSpPr>
          <p:cNvPr id="5" name="Rectángulo 4"/>
          <p:cNvSpPr/>
          <p:nvPr/>
        </p:nvSpPr>
        <p:spPr>
          <a:xfrm>
            <a:off x="4129098" y="5870230"/>
            <a:ext cx="1854995" cy="369332"/>
          </a:xfrm>
          <a:prstGeom prst="rect">
            <a:avLst/>
          </a:prstGeom>
        </p:spPr>
        <p:txBody>
          <a:bodyPr wrap="none">
            <a:spAutoFit/>
          </a:bodyPr>
          <a:lstStyle/>
          <a:p>
            <a:r>
              <a:rPr lang="es-MX" sz="1000" b="1" dirty="0" err="1">
                <a:solidFill>
                  <a:srgbClr val="000000"/>
                </a:solidFill>
                <a:latin typeface="Verdana" panose="020B0604030504040204" pitchFamily="34" charset="0"/>
              </a:rPr>
              <a:t>sd_diferece_DBH</a:t>
            </a:r>
            <a:r>
              <a:rPr lang="es-MX" dirty="0"/>
              <a:t> </a:t>
            </a:r>
            <a:r>
              <a:rPr lang="es-MX" sz="1000" dirty="0">
                <a:solidFill>
                  <a:srgbClr val="000000"/>
                </a:solidFill>
                <a:latin typeface="Verdana" panose="020B0604030504040204" pitchFamily="34" charset="0"/>
              </a:rPr>
              <a:t>0.05</a:t>
            </a:r>
            <a:r>
              <a:rPr lang="es-MX" dirty="0"/>
              <a:t> </a:t>
            </a:r>
          </a:p>
        </p:txBody>
      </p:sp>
    </p:spTree>
    <p:extLst>
      <p:ext uri="{BB962C8B-B14F-4D97-AF65-F5344CB8AC3E}">
        <p14:creationId xmlns:p14="http://schemas.microsoft.com/office/powerpoint/2010/main" val="84942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285460"/>
            <a:ext cx="10414735" cy="5572539"/>
          </a:xfrm>
        </p:spPr>
        <p:txBody>
          <a:bodyPr>
            <a:normAutofit fontScale="92500" lnSpcReduction="20000"/>
          </a:bodyPr>
          <a:lstStyle/>
          <a:p>
            <a:r>
              <a:rPr lang="en-US" b="1" dirty="0"/>
              <a:t>Process to obtain the model parameters</a:t>
            </a:r>
            <a:endParaRPr lang="en-US" dirty="0"/>
          </a:p>
          <a:p>
            <a:pPr marL="457200" lvl="1" indent="0">
              <a:buNone/>
            </a:pPr>
            <a:r>
              <a:rPr lang="en-US" dirty="0"/>
              <a:t>First, let’s suppose we have data from a destructive sample of 48 trees that were cut down and weighed. In the first column, starting from row 14, we show the IDs of 48 trees that were cut down, in column B the DBH (cm) of each of the sampled trees and in column C the measured biomass from each of the trees (kg).</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0" indent="0">
              <a:buNone/>
            </a:pPr>
            <a:r>
              <a:rPr lang="en-US" sz="1600" dirty="0"/>
              <a:t>	With this information, we proceed to run a regression:</a:t>
            </a:r>
            <a:endParaRPr lang="es-MX" sz="1600" dirty="0"/>
          </a:p>
          <a:p>
            <a:pPr marL="0" indent="0">
              <a:buNone/>
            </a:pPr>
            <a:r>
              <a:rPr lang="en-US" sz="1600" dirty="0"/>
              <a:t> </a:t>
            </a:r>
            <a:r>
              <a:rPr lang="es-MX" sz="1600" dirty="0"/>
              <a:t>	B=</a:t>
            </a:r>
            <a:r>
              <a:rPr lang="es-MX" sz="1600" dirty="0" err="1"/>
              <a:t>exp</a:t>
            </a:r>
            <a:r>
              <a:rPr lang="es-MX" sz="1600" dirty="0"/>
              <a:t>^(a + b*</a:t>
            </a:r>
            <a:r>
              <a:rPr lang="es-MX" sz="1600" dirty="0" err="1"/>
              <a:t>ln</a:t>
            </a:r>
            <a:r>
              <a:rPr lang="es-MX" sz="1600" dirty="0"/>
              <a:t>(DBH))</a:t>
            </a:r>
          </a:p>
          <a:p>
            <a:pPr marL="0" indent="0">
              <a:buNone/>
            </a:pPr>
            <a:r>
              <a:rPr lang="en-US" sz="1600" dirty="0"/>
              <a:t>	We can simplify this model in this form:</a:t>
            </a:r>
            <a:endParaRPr lang="es-MX" sz="1600" dirty="0"/>
          </a:p>
          <a:p>
            <a:pPr marL="0" indent="0">
              <a:buNone/>
            </a:pPr>
            <a:r>
              <a:rPr lang="es-MX" sz="1600" dirty="0"/>
              <a:t>	</a:t>
            </a:r>
            <a:r>
              <a:rPr lang="es-MX" sz="1600" dirty="0" err="1"/>
              <a:t>ln</a:t>
            </a:r>
            <a:r>
              <a:rPr lang="es-MX" sz="1600" dirty="0"/>
              <a:t>(B)= a + b*</a:t>
            </a:r>
            <a:r>
              <a:rPr lang="es-MX" sz="1600" dirty="0" err="1"/>
              <a:t>ln</a:t>
            </a:r>
            <a:r>
              <a:rPr lang="es-MX" sz="1600" dirty="0"/>
              <a:t>(DBH)</a:t>
            </a:r>
            <a:r>
              <a:rPr lang="en-US" sz="1600" dirty="0"/>
              <a:t> </a:t>
            </a:r>
            <a:endParaRPr lang="es-MX" sz="1600" dirty="0"/>
          </a:p>
          <a:p>
            <a:pPr marL="0" indent="0">
              <a:buNone/>
            </a:pPr>
            <a:r>
              <a:rPr lang="en-US" sz="1600" dirty="0"/>
              <a:t>	</a:t>
            </a: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graphicFrame>
        <p:nvGraphicFramePr>
          <p:cNvPr id="9" name="Tabla 8"/>
          <p:cNvGraphicFramePr>
            <a:graphicFrameLocks noGrp="1"/>
          </p:cNvGraphicFramePr>
          <p:nvPr>
            <p:extLst>
              <p:ext uri="{D42A27DB-BD31-4B8C-83A1-F6EECF244321}">
                <p14:modId xmlns:p14="http://schemas.microsoft.com/office/powerpoint/2010/main" val="4147404804"/>
              </p:ext>
            </p:extLst>
          </p:nvPr>
        </p:nvGraphicFramePr>
        <p:xfrm>
          <a:off x="7239102" y="5253929"/>
          <a:ext cx="3992880" cy="1333500"/>
        </p:xfrm>
        <a:graphic>
          <a:graphicData uri="http://schemas.openxmlformats.org/drawingml/2006/table">
            <a:tbl>
              <a:tblPr firstRow="1" firstCol="1" bandRow="1"/>
              <a:tblGrid>
                <a:gridCol w="1330960">
                  <a:extLst>
                    <a:ext uri="{9D8B030D-6E8A-4147-A177-3AD203B41FA5}">
                      <a16:colId xmlns:a16="http://schemas.microsoft.com/office/drawing/2014/main" val="3128712707"/>
                    </a:ext>
                  </a:extLst>
                </a:gridCol>
                <a:gridCol w="1330960">
                  <a:extLst>
                    <a:ext uri="{9D8B030D-6E8A-4147-A177-3AD203B41FA5}">
                      <a16:colId xmlns:a16="http://schemas.microsoft.com/office/drawing/2014/main" val="121122043"/>
                    </a:ext>
                  </a:extLst>
                </a:gridCol>
                <a:gridCol w="1330960">
                  <a:extLst>
                    <a:ext uri="{9D8B030D-6E8A-4147-A177-3AD203B41FA5}">
                      <a16:colId xmlns:a16="http://schemas.microsoft.com/office/drawing/2014/main" val="78809092"/>
                    </a:ext>
                  </a:extLst>
                </a:gridCol>
              </a:tblGrid>
              <a:tr h="190500">
                <a:tc>
                  <a:txBody>
                    <a:bodyPr/>
                    <a:lstStyle/>
                    <a:p>
                      <a:pPr algn="just">
                        <a:lnSpc>
                          <a:spcPct val="107000"/>
                        </a:lnSpc>
                        <a:spcAft>
                          <a:spcPts val="0"/>
                        </a:spcAft>
                      </a:pPr>
                      <a:r>
                        <a:rPr lang="es-MX" sz="1000" b="1">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017741"/>
                  </a:ext>
                </a:extLst>
              </a:tr>
              <a:tr h="190500">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Id_tree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Biomass_kg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612035"/>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911105"/>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0015"/>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139.2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993349"/>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40.87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143452"/>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28.17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213.3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131455"/>
                  </a:ext>
                </a:extLst>
              </a:tr>
            </a:tbl>
          </a:graphicData>
        </a:graphic>
      </p:graphicFrame>
      <p:pic>
        <p:nvPicPr>
          <p:cNvPr id="2" name="Imagen 1"/>
          <p:cNvPicPr>
            <a:picLocks noChangeAspect="1"/>
          </p:cNvPicPr>
          <p:nvPr/>
        </p:nvPicPr>
        <p:blipFill>
          <a:blip r:embed="rId2"/>
          <a:stretch>
            <a:fillRect/>
          </a:stretch>
        </p:blipFill>
        <p:spPr>
          <a:xfrm>
            <a:off x="1034772" y="2290441"/>
            <a:ext cx="7597031" cy="2692918"/>
          </a:xfrm>
          <a:prstGeom prst="rect">
            <a:avLst/>
          </a:prstGeom>
        </p:spPr>
      </p:pic>
    </p:spTree>
    <p:extLst>
      <p:ext uri="{BB962C8B-B14F-4D97-AF65-F5344CB8AC3E}">
        <p14:creationId xmlns:p14="http://schemas.microsoft.com/office/powerpoint/2010/main" val="147489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603997"/>
            <a:ext cx="10414735" cy="5141360"/>
          </a:xfrm>
        </p:spPr>
        <p:txBody>
          <a:bodyPr>
            <a:normAutofit/>
          </a:bodyPr>
          <a:lstStyle/>
          <a:p>
            <a:r>
              <a:rPr lang="en-US" b="1" dirty="0"/>
              <a:t>Process to obtain the parameters model</a:t>
            </a:r>
            <a:endParaRPr lang="en-US" dirty="0"/>
          </a:p>
          <a:p>
            <a:pPr marL="0" indent="0">
              <a:buNone/>
            </a:pPr>
            <a:r>
              <a:rPr lang="en-US" sz="1600" dirty="0"/>
              <a:t>In that case, to fit this model, its necessary to obtain the natural logarithm of biomass and the DBH shown in columns D and E.</a:t>
            </a:r>
            <a:endParaRPr lang="es-MX" sz="1600"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graphicFrame>
        <p:nvGraphicFramePr>
          <p:cNvPr id="4" name="Tabla 3"/>
          <p:cNvGraphicFramePr>
            <a:graphicFrameLocks noGrp="1"/>
          </p:cNvGraphicFramePr>
          <p:nvPr>
            <p:extLst>
              <p:ext uri="{D42A27DB-BD31-4B8C-83A1-F6EECF244321}">
                <p14:modId xmlns:p14="http://schemas.microsoft.com/office/powerpoint/2010/main" val="2649746512"/>
              </p:ext>
            </p:extLst>
          </p:nvPr>
        </p:nvGraphicFramePr>
        <p:xfrm>
          <a:off x="1766785" y="2679182"/>
          <a:ext cx="6604000" cy="1333500"/>
        </p:xfrm>
        <a:graphic>
          <a:graphicData uri="http://schemas.openxmlformats.org/drawingml/2006/table">
            <a:tbl>
              <a:tblPr firstRow="1" firstCol="1" bandRow="1"/>
              <a:tblGrid>
                <a:gridCol w="1320800">
                  <a:extLst>
                    <a:ext uri="{9D8B030D-6E8A-4147-A177-3AD203B41FA5}">
                      <a16:colId xmlns:a16="http://schemas.microsoft.com/office/drawing/2014/main" val="1309473239"/>
                    </a:ext>
                  </a:extLst>
                </a:gridCol>
                <a:gridCol w="1320800">
                  <a:extLst>
                    <a:ext uri="{9D8B030D-6E8A-4147-A177-3AD203B41FA5}">
                      <a16:colId xmlns:a16="http://schemas.microsoft.com/office/drawing/2014/main" val="3579311611"/>
                    </a:ext>
                  </a:extLst>
                </a:gridCol>
                <a:gridCol w="1320800">
                  <a:extLst>
                    <a:ext uri="{9D8B030D-6E8A-4147-A177-3AD203B41FA5}">
                      <a16:colId xmlns:a16="http://schemas.microsoft.com/office/drawing/2014/main" val="1406132976"/>
                    </a:ext>
                  </a:extLst>
                </a:gridCol>
                <a:gridCol w="1320800">
                  <a:extLst>
                    <a:ext uri="{9D8B030D-6E8A-4147-A177-3AD203B41FA5}">
                      <a16:colId xmlns:a16="http://schemas.microsoft.com/office/drawing/2014/main" val="2652532745"/>
                    </a:ext>
                  </a:extLst>
                </a:gridCol>
                <a:gridCol w="1320800">
                  <a:extLst>
                    <a:ext uri="{9D8B030D-6E8A-4147-A177-3AD203B41FA5}">
                      <a16:colId xmlns:a16="http://schemas.microsoft.com/office/drawing/2014/main" val="3533407580"/>
                    </a:ext>
                  </a:extLst>
                </a:gridCol>
              </a:tblGrid>
              <a:tr h="190500">
                <a:tc>
                  <a:txBody>
                    <a:bodyPr/>
                    <a:lstStyle/>
                    <a:p>
                      <a:pPr algn="just">
                        <a:lnSpc>
                          <a:spcPct val="107000"/>
                        </a:lnSpc>
                        <a:spcAft>
                          <a:spcPts val="0"/>
                        </a:spcAft>
                      </a:pPr>
                      <a:r>
                        <a:rPr lang="es-MX" sz="1000" b="1">
                          <a:effectLst/>
                          <a:latin typeface="Verdana" panose="020B060403050404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effectLst/>
                          <a:latin typeface="Verdana" panose="020B060403050404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effectLst/>
                          <a:latin typeface="Verdana" panose="020B060403050404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b="1">
                          <a:solidFill>
                            <a:srgbClr val="0070C0"/>
                          </a:solidFill>
                          <a:effectLst/>
                          <a:latin typeface="Verdana" panose="020B0604030504040204" pitchFamily="34" charset="0"/>
                          <a:ea typeface="Times New Roman" panose="02020603050405020304" pitchFamily="18" charset="0"/>
                          <a:cs typeface="Times New Roman" panose="02020603050405020304" pitchFamily="18" charset="0"/>
                        </a:rPr>
                        <a: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2400246"/>
                  </a:ext>
                </a:extLst>
              </a:tr>
              <a:tr h="190500">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Id_tree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Biomass_kg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ln(Biomass_kg)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effectLst/>
                          <a:latin typeface="Verdana" panose="020B060403050404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2295206"/>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19.09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68.0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976958"/>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179.4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3.43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767392"/>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139.2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166186"/>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40.87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369.4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613131"/>
                  </a:ext>
                </a:extLst>
              </a:tr>
              <a:tr h="190500">
                <a:tc>
                  <a:txBody>
                    <a:bodyPr/>
                    <a:lstStyle/>
                    <a:p>
                      <a:pPr algn="just">
                        <a:lnSpc>
                          <a:spcPct val="107000"/>
                        </a:lnSpc>
                        <a:spcAft>
                          <a:spcPts val="0"/>
                        </a:spcAft>
                      </a:pPr>
                      <a:r>
                        <a:rPr lang="es-MX"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28.17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213.3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3.34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172452"/>
                  </a:ext>
                </a:extLst>
              </a:tr>
            </a:tbl>
          </a:graphicData>
        </a:graphic>
      </p:graphicFrame>
    </p:spTree>
    <p:extLst>
      <p:ext uri="{BB962C8B-B14F-4D97-AF65-F5344CB8AC3E}">
        <p14:creationId xmlns:p14="http://schemas.microsoft.com/office/powerpoint/2010/main" val="341252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213508" y="1404730"/>
                <a:ext cx="10414735" cy="5340627"/>
              </a:xfrm>
            </p:spPr>
            <p:txBody>
              <a:bodyPr>
                <a:normAutofit fontScale="92500" lnSpcReduction="10000"/>
              </a:bodyPr>
              <a:lstStyle/>
              <a:p>
                <a:r>
                  <a:rPr lang="en-US" sz="2300" b="1" dirty="0"/>
                  <a:t>Process to obtain the model parameters</a:t>
                </a:r>
                <a:endParaRPr lang="en-US" sz="2300" dirty="0"/>
              </a:p>
              <a:p>
                <a:pPr marL="0" indent="0">
                  <a:buNone/>
                </a:pPr>
                <a:r>
                  <a:rPr lang="en-US" sz="2300" dirty="0"/>
                  <a:t>	</a:t>
                </a:r>
                <a:r>
                  <a:rPr lang="en-US" sz="1700" dirty="0"/>
                  <a:t>With the information from columns D and E and, using the statistical software R, we fit a linear 	model:</a:t>
                </a:r>
                <a:endParaRPr lang="es-MX" sz="1700" dirty="0"/>
              </a:p>
              <a:p>
                <a:pPr marL="0" indent="0">
                  <a:buNone/>
                </a:pPr>
                <a:r>
                  <a:rPr lang="es-MX" sz="1700" dirty="0"/>
                  <a:t>	</a:t>
                </a:r>
                <a:r>
                  <a:rPr lang="es-MX" sz="1700" dirty="0" err="1"/>
                  <a:t>ln</a:t>
                </a:r>
                <a:r>
                  <a:rPr lang="es-MX" sz="1700" dirty="0"/>
                  <a:t>(B)= -0.46213 + 1.65874*</a:t>
                </a:r>
                <a:r>
                  <a:rPr lang="es-MX" sz="1700" dirty="0" err="1"/>
                  <a:t>ln</a:t>
                </a:r>
                <a:r>
                  <a:rPr lang="es-MX" sz="1700" dirty="0"/>
                  <a:t>(DBH)								        	</a:t>
                </a:r>
                <a:r>
                  <a:rPr lang="es-MX" sz="1700" dirty="0" err="1"/>
                  <a:t>Eq</a:t>
                </a:r>
                <a:r>
                  <a:rPr lang="es-MX" sz="1700" dirty="0"/>
                  <a:t> (1)</a:t>
                </a:r>
              </a:p>
              <a:p>
                <a:pPr marL="0" indent="0">
                  <a:buNone/>
                </a:pPr>
                <a:r>
                  <a:rPr lang="en-US" sz="1700" dirty="0"/>
                  <a:t> </a:t>
                </a:r>
                <a:endParaRPr lang="es-MX" sz="1700" dirty="0"/>
              </a:p>
              <a:p>
                <a:pPr marL="0" indent="0">
                  <a:buNone/>
                </a:pPr>
                <a:r>
                  <a:rPr lang="en-US" sz="1700" dirty="0"/>
                  <a:t>	The resulting parameters were:</a:t>
                </a:r>
                <a:endParaRPr lang="es-MX" sz="1700" dirty="0"/>
              </a:p>
              <a:p>
                <a:pPr marL="0" indent="0">
                  <a:buNone/>
                </a:pPr>
                <a:r>
                  <a:rPr lang="es-MX" sz="1700" dirty="0"/>
                  <a:t>	a= -0.46213</a:t>
                </a:r>
              </a:p>
              <a:p>
                <a:pPr marL="0" indent="0">
                  <a:buNone/>
                </a:pPr>
                <a:r>
                  <a:rPr lang="es-MX" sz="1700" dirty="0"/>
                  <a:t>	b= 1.65874</a:t>
                </a:r>
              </a:p>
              <a:p>
                <a:pPr marL="0" indent="0">
                  <a:buNone/>
                </a:pPr>
                <a:r>
                  <a:rPr lang="en-US" sz="1700" dirty="0"/>
                  <a:t>	To quantify the model error, we proceed to obtain the Mean Square Error (MSE) according to 	the next 	expression.</a:t>
                </a:r>
                <a:endParaRPr lang="es-MX" sz="1700" dirty="0"/>
              </a:p>
              <a:p>
                <a:pPr marL="0" indent="0">
                  <a:buNone/>
                </a:pPr>
                <a:r>
                  <a:rPr lang="es-MX" sz="1700" dirty="0"/>
                  <a:t>	</a:t>
                </a:r>
                <a14:m>
                  <m:oMath xmlns:m="http://schemas.openxmlformats.org/officeDocument/2006/math">
                    <m:r>
                      <a:rPr lang="es-MX" sz="1700" i="1">
                        <a:latin typeface="Cambria Math" panose="02040503050406030204" pitchFamily="18" charset="0"/>
                      </a:rPr>
                      <m:t>𝑀𝑆𝐸</m:t>
                    </m:r>
                    <m:r>
                      <a:rPr lang="es-MX" sz="1700" i="1">
                        <a:latin typeface="Cambria Math" panose="02040503050406030204" pitchFamily="18" charset="0"/>
                      </a:rPr>
                      <m:t>= </m:t>
                    </m:r>
                    <m:sSup>
                      <m:sSupPr>
                        <m:ctrlPr>
                          <a:rPr lang="es-MX" sz="1700" i="1">
                            <a:latin typeface="Cambria Math" panose="02040503050406030204" pitchFamily="18" charset="0"/>
                          </a:rPr>
                        </m:ctrlPr>
                      </m:sSupPr>
                      <m:e>
                        <m:r>
                          <a:rPr lang="es-MX" sz="1700" i="1">
                            <a:latin typeface="Cambria Math" panose="02040503050406030204" pitchFamily="18" charset="0"/>
                          </a:rPr>
                          <m:t>𝜎</m:t>
                        </m:r>
                      </m:e>
                      <m:sup>
                        <m:r>
                          <a:rPr lang="es-MX" sz="1700" i="1">
                            <a:latin typeface="Cambria Math" panose="02040503050406030204" pitchFamily="18" charset="0"/>
                          </a:rPr>
                          <m:t>2 </m:t>
                        </m:r>
                      </m:sup>
                    </m:sSup>
                    <m:r>
                      <a:rPr lang="es-MX" sz="1700" i="1">
                        <a:latin typeface="Cambria Math" panose="02040503050406030204" pitchFamily="18" charset="0"/>
                      </a:rPr>
                      <m:t>=</m:t>
                    </m:r>
                    <m:f>
                      <m:fPr>
                        <m:ctrlPr>
                          <a:rPr lang="es-MX" sz="1700" i="1">
                            <a:latin typeface="Cambria Math" panose="02040503050406030204" pitchFamily="18" charset="0"/>
                          </a:rPr>
                        </m:ctrlPr>
                      </m:fPr>
                      <m:num>
                        <m:nary>
                          <m:naryPr>
                            <m:chr m:val="∑"/>
                            <m:limLoc m:val="undOvr"/>
                            <m:subHide m:val="on"/>
                            <m:supHide m:val="on"/>
                            <m:ctrlPr>
                              <a:rPr lang="es-MX" sz="1700" i="1">
                                <a:latin typeface="Cambria Math" panose="02040503050406030204" pitchFamily="18" charset="0"/>
                              </a:rPr>
                            </m:ctrlPr>
                          </m:naryPr>
                          <m:sub/>
                          <m:sup/>
                          <m:e>
                            <m:sSup>
                              <m:sSupPr>
                                <m:ctrlPr>
                                  <a:rPr lang="es-MX" sz="1700" i="1">
                                    <a:latin typeface="Cambria Math" panose="02040503050406030204" pitchFamily="18" charset="0"/>
                                  </a:rPr>
                                </m:ctrlPr>
                              </m:sSupPr>
                              <m:e>
                                <m:r>
                                  <a:rPr lang="es-MX" sz="1700" i="1">
                                    <a:latin typeface="Cambria Math" panose="02040503050406030204" pitchFamily="18" charset="0"/>
                                  </a:rPr>
                                  <m:t>(</m:t>
                                </m:r>
                                <m:sSub>
                                  <m:sSubPr>
                                    <m:ctrlPr>
                                      <a:rPr lang="es-MX" sz="1700" i="1">
                                        <a:latin typeface="Cambria Math" panose="02040503050406030204" pitchFamily="18" charset="0"/>
                                      </a:rPr>
                                    </m:ctrlPr>
                                  </m:sSubPr>
                                  <m:e>
                                    <m:r>
                                      <a:rPr lang="es-MX" sz="1700" i="1">
                                        <a:latin typeface="Cambria Math" panose="02040503050406030204" pitchFamily="18" charset="0"/>
                                      </a:rPr>
                                      <m:t>𝑌</m:t>
                                    </m:r>
                                  </m:e>
                                  <m:sub>
                                    <m:r>
                                      <a:rPr lang="es-MX" sz="1700" i="1">
                                        <a:latin typeface="Cambria Math" panose="02040503050406030204" pitchFamily="18" charset="0"/>
                                      </a:rPr>
                                      <m:t>𝑖</m:t>
                                    </m:r>
                                  </m:sub>
                                </m:sSub>
                                <m:r>
                                  <a:rPr lang="es-MX" sz="1700" i="1">
                                    <a:latin typeface="Cambria Math" panose="02040503050406030204" pitchFamily="18" charset="0"/>
                                  </a:rPr>
                                  <m:t>− </m:t>
                                </m:r>
                                <m:acc>
                                  <m:accPr>
                                    <m:chr m:val="̂"/>
                                    <m:ctrlPr>
                                      <a:rPr lang="es-MX" sz="1700" i="1">
                                        <a:latin typeface="Cambria Math" panose="02040503050406030204" pitchFamily="18" charset="0"/>
                                      </a:rPr>
                                    </m:ctrlPr>
                                  </m:accPr>
                                  <m:e>
                                    <m:sSub>
                                      <m:sSubPr>
                                        <m:ctrlPr>
                                          <a:rPr lang="es-MX" sz="1700" i="1">
                                            <a:latin typeface="Cambria Math" panose="02040503050406030204" pitchFamily="18" charset="0"/>
                                          </a:rPr>
                                        </m:ctrlPr>
                                      </m:sSubPr>
                                      <m:e>
                                        <m:r>
                                          <a:rPr lang="es-MX" sz="1700" i="1">
                                            <a:latin typeface="Cambria Math" panose="02040503050406030204" pitchFamily="18" charset="0"/>
                                          </a:rPr>
                                          <m:t>𝑌</m:t>
                                        </m:r>
                                      </m:e>
                                      <m:sub>
                                        <m:r>
                                          <a:rPr lang="es-MX" sz="1700" i="1">
                                            <a:latin typeface="Cambria Math" panose="02040503050406030204" pitchFamily="18" charset="0"/>
                                          </a:rPr>
                                          <m:t>𝑖</m:t>
                                        </m:r>
                                      </m:sub>
                                    </m:sSub>
                                  </m:e>
                                </m:acc>
                                <m:r>
                                  <a:rPr lang="es-MX" sz="1700" i="1">
                                    <a:latin typeface="Cambria Math" panose="02040503050406030204" pitchFamily="18" charset="0"/>
                                  </a:rPr>
                                  <m:t> )</m:t>
                                </m:r>
                              </m:e>
                              <m:sup>
                                <m:r>
                                  <a:rPr lang="es-MX" sz="1700" i="1">
                                    <a:latin typeface="Cambria Math" panose="02040503050406030204" pitchFamily="18" charset="0"/>
                                  </a:rPr>
                                  <m:t>2 </m:t>
                                </m:r>
                              </m:sup>
                            </m:sSup>
                          </m:e>
                        </m:nary>
                      </m:num>
                      <m:den>
                        <m:r>
                          <a:rPr lang="es-MX" sz="1700" i="1">
                            <a:latin typeface="Cambria Math" panose="02040503050406030204" pitchFamily="18" charset="0"/>
                          </a:rPr>
                          <m:t>𝑛</m:t>
                        </m:r>
                        <m:r>
                          <a:rPr lang="es-MX" sz="1700" i="1">
                            <a:latin typeface="Cambria Math" panose="02040503050406030204" pitchFamily="18" charset="0"/>
                          </a:rPr>
                          <m:t>−2</m:t>
                        </m:r>
                      </m:den>
                    </m:f>
                  </m:oMath>
                </a14:m>
                <a:r>
                  <a:rPr lang="es-MX" sz="1700" dirty="0"/>
                  <a:t> 		 										</a:t>
                </a:r>
                <a:r>
                  <a:rPr lang="es-MX" sz="1700" dirty="0" err="1"/>
                  <a:t>Eq</a:t>
                </a:r>
                <a:r>
                  <a:rPr lang="es-MX" sz="1700" dirty="0"/>
                  <a:t> (2)</a:t>
                </a:r>
              </a:p>
              <a:p>
                <a:pPr marL="0" indent="0">
                  <a:buNone/>
                </a:pPr>
                <a:r>
                  <a:rPr lang="es-MX" sz="1700" dirty="0"/>
                  <a:t> </a:t>
                </a:r>
                <a:r>
                  <a:rPr lang="en-US" sz="1700" dirty="0"/>
                  <a:t>	where 	</a:t>
                </a:r>
                <a:endParaRPr lang="es-MX" sz="1700" dirty="0"/>
              </a:p>
              <a:p>
                <a:pPr marL="0" indent="0">
                  <a:buNone/>
                </a:pPr>
                <a:r>
                  <a:rPr lang="en-US" sz="1700" dirty="0"/>
                  <a:t>	Yi  = any value of Y used in constructing Eq. 1 </a:t>
                </a:r>
                <a:endParaRPr lang="es-MX" sz="1700" dirty="0"/>
              </a:p>
              <a:p>
                <a:pPr marL="0" indent="0">
                  <a:buNone/>
                </a:pPr>
                <a:r>
                  <a:rPr lang="es-MX" sz="1700" b="0" dirty="0"/>
                  <a:t>	</a:t>
                </a:r>
                <a:r>
                  <a:rPr lang="en-US" sz="1700" dirty="0"/>
                  <a:t> = the corresponding predicted value obtained from Eq. 1 </a:t>
                </a:r>
                <a:endParaRPr lang="es-MX" sz="1700" dirty="0"/>
              </a:p>
              <a:p>
                <a:pPr marL="0" indent="0">
                  <a:buNone/>
                </a:pPr>
                <a:r>
                  <a:rPr lang="en-US" sz="1700" dirty="0"/>
                  <a:t>	n = number of observations in the sample used to estimate the parameters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213508" y="1404730"/>
                <a:ext cx="10414735" cy="5340627"/>
              </a:xfrm>
              <a:blipFill>
                <a:blip r:embed="rId2"/>
                <a:stretch>
                  <a:fillRect l="-293" t="-1368"/>
                </a:stretch>
              </a:blipFill>
            </p:spPr>
            <p:txBody>
              <a:bodyPr/>
              <a:lstStyle/>
              <a:p>
                <a:r>
                  <a:rPr lang="es-MX">
                    <a:noFill/>
                  </a:rPr>
                  <a:t> </a:t>
                </a:r>
              </a:p>
            </p:txBody>
          </p:sp>
        </mc:Fallback>
      </mc:AlternateContent>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spTree>
    <p:extLst>
      <p:ext uri="{BB962C8B-B14F-4D97-AF65-F5344CB8AC3E}">
        <p14:creationId xmlns:p14="http://schemas.microsoft.com/office/powerpoint/2010/main" val="347804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317187" y="1404730"/>
                <a:ext cx="10414735" cy="5340627"/>
              </a:xfrm>
            </p:spPr>
            <p:txBody>
              <a:bodyPr>
                <a:normAutofit/>
              </a:bodyPr>
              <a:lstStyle/>
              <a:p>
                <a:r>
                  <a:rPr lang="en-US" sz="2300" b="1" dirty="0"/>
                  <a:t>Process to obtain the parameters model</a:t>
                </a:r>
                <a:endParaRPr lang="en-US" sz="2300" dirty="0"/>
              </a:p>
              <a:p>
                <a:pPr marL="0" indent="0">
                  <a:buNone/>
                </a:pPr>
                <a:r>
                  <a:rPr lang="en-US" sz="2300" dirty="0"/>
                  <a:t>	</a:t>
                </a:r>
                <a:r>
                  <a:rPr lang="en-US" sz="1600" dirty="0"/>
                  <a:t>In terms of the model we are developing, the MSE that can be written the next way.</a:t>
                </a:r>
                <a:endParaRPr lang="es-MX" sz="1600" dirty="0"/>
              </a:p>
              <a:p>
                <a:pPr marL="0" indent="0">
                  <a:buNone/>
                </a:pPr>
                <a:endParaRPr lang="es-MX" dirty="0"/>
              </a:p>
              <a:p>
                <a:pPr marL="0" indent="0">
                  <a:buNone/>
                </a:pPr>
                <a14:m>
                  <m:oMathPara xmlns:m="http://schemas.openxmlformats.org/officeDocument/2006/math">
                    <m:oMathParaPr>
                      <m:jc m:val="centerGroup"/>
                    </m:oMathParaPr>
                    <m:oMath xmlns:m="http://schemas.openxmlformats.org/officeDocument/2006/math">
                      <m:r>
                        <a:rPr lang="es-MX" i="1">
                          <a:latin typeface="Cambria Math" panose="02040503050406030204" pitchFamily="18" charset="0"/>
                        </a:rPr>
                        <m:t>𝑀𝑆𝐸</m:t>
                      </m:r>
                      <m:r>
                        <a:rPr lang="es-MX" i="1">
                          <a:latin typeface="Cambria Math" panose="02040503050406030204" pitchFamily="18" charset="0"/>
                        </a:rPr>
                        <m:t>= </m:t>
                      </m:r>
                      <m:sSup>
                        <m:sSupPr>
                          <m:ctrlPr>
                            <a:rPr lang="es-MX" i="1">
                              <a:latin typeface="Cambria Math" panose="02040503050406030204" pitchFamily="18" charset="0"/>
                            </a:rPr>
                          </m:ctrlPr>
                        </m:sSupPr>
                        <m:e>
                          <m:r>
                            <a:rPr lang="es-MX" i="1">
                              <a:latin typeface="Cambria Math" panose="02040503050406030204" pitchFamily="18" charset="0"/>
                            </a:rPr>
                            <m:t>𝜎</m:t>
                          </m:r>
                        </m:e>
                        <m:sup>
                          <m:r>
                            <a:rPr lang="es-MX" i="1">
                              <a:latin typeface="Cambria Math" panose="02040503050406030204" pitchFamily="18" charset="0"/>
                            </a:rPr>
                            <m:t>2 </m:t>
                          </m:r>
                        </m:sup>
                      </m:sSup>
                      <m:r>
                        <a:rPr lang="es-MX" i="1">
                          <a:latin typeface="Cambria Math" panose="02040503050406030204" pitchFamily="18" charset="0"/>
                        </a:rPr>
                        <m:t>=</m:t>
                      </m:r>
                      <m:f>
                        <m:fPr>
                          <m:ctrlPr>
                            <a:rPr lang="es-MX" i="1">
                              <a:latin typeface="Cambria Math" panose="02040503050406030204" pitchFamily="18" charset="0"/>
                            </a:rPr>
                          </m:ctrlPr>
                        </m:fPr>
                        <m:num>
                          <m:nary>
                            <m:naryPr>
                              <m:chr m:val="∑"/>
                              <m:limLoc m:val="undOvr"/>
                              <m:subHide m:val="on"/>
                              <m:supHide m:val="on"/>
                              <m:ctrlPr>
                                <a:rPr lang="es-MX" i="1">
                                  <a:latin typeface="Cambria Math" panose="02040503050406030204" pitchFamily="18" charset="0"/>
                                </a:rPr>
                              </m:ctrlPr>
                            </m:naryPr>
                            <m:sub/>
                            <m:sup/>
                            <m:e>
                              <m:sSup>
                                <m:sSupPr>
                                  <m:ctrlPr>
                                    <a:rPr lang="es-MX" i="1">
                                      <a:latin typeface="Cambria Math" panose="02040503050406030204" pitchFamily="18" charset="0"/>
                                    </a:rPr>
                                  </m:ctrlPr>
                                </m:sSupPr>
                                <m:e>
                                  <m:r>
                                    <a:rPr lang="es-MX" i="1">
                                      <a:latin typeface="Cambria Math" panose="02040503050406030204" pitchFamily="18" charset="0"/>
                                    </a:rPr>
                                    <m:t>(</m:t>
                                  </m:r>
                                  <m:sSub>
                                    <m:sSubPr>
                                      <m:ctrlPr>
                                        <a:rPr lang="es-MX" i="1">
                                          <a:latin typeface="Cambria Math" panose="02040503050406030204" pitchFamily="18" charset="0"/>
                                        </a:rPr>
                                      </m:ctrlPr>
                                    </m:sSubPr>
                                    <m:e>
                                      <m:func>
                                        <m:funcPr>
                                          <m:ctrlPr>
                                            <a:rPr lang="es-MX" i="1">
                                              <a:latin typeface="Cambria Math" panose="02040503050406030204" pitchFamily="18" charset="0"/>
                                            </a:rPr>
                                          </m:ctrlPr>
                                        </m:funcPr>
                                        <m:fName>
                                          <m:r>
                                            <m:rPr>
                                              <m:sty m:val="p"/>
                                            </m:rPr>
                                            <a:rPr lang="es-MX">
                                              <a:latin typeface="Cambria Math" panose="02040503050406030204" pitchFamily="18" charset="0"/>
                                            </a:rPr>
                                            <m:t>ln</m:t>
                                          </m:r>
                                        </m:fName>
                                        <m:e>
                                          <m:d>
                                            <m:dPr>
                                              <m:ctrlPr>
                                                <a:rPr lang="es-MX" i="1">
                                                  <a:latin typeface="Cambria Math" panose="02040503050406030204" pitchFamily="18" charset="0"/>
                                                </a:rPr>
                                              </m:ctrlPr>
                                            </m:dPr>
                                            <m:e>
                                              <m:r>
                                                <m:rPr>
                                                  <m:sty m:val="p"/>
                                                </m:rPr>
                                                <a:rPr lang="es-MX">
                                                  <a:latin typeface="Cambria Math" panose="02040503050406030204" pitchFamily="18" charset="0"/>
                                                </a:rPr>
                                                <m:t>Real</m:t>
                                              </m:r>
                                              <m:r>
                                                <a:rPr lang="es-MX">
                                                  <a:latin typeface="Cambria Math" panose="02040503050406030204" pitchFamily="18" charset="0"/>
                                                </a:rPr>
                                                <m:t> </m:t>
                                              </m:r>
                                              <m:r>
                                                <m:rPr>
                                                  <m:sty m:val="p"/>
                                                </m:rPr>
                                                <a:rPr lang="es-MX">
                                                  <a:latin typeface="Cambria Math" panose="02040503050406030204" pitchFamily="18" charset="0"/>
                                                </a:rPr>
                                                <m:t>Biomass</m:t>
                                              </m:r>
                                            </m:e>
                                          </m:d>
                                        </m:e>
                                      </m:func>
                                    </m:e>
                                    <m:sub>
                                      <m:r>
                                        <a:rPr lang="es-MX" i="1">
                                          <a:latin typeface="Cambria Math" panose="02040503050406030204" pitchFamily="18" charset="0"/>
                                        </a:rPr>
                                        <m:t>𝑖</m:t>
                                      </m:r>
                                    </m:sub>
                                  </m:sSub>
                                  <m:r>
                                    <a:rPr lang="es-MX" i="1">
                                      <a:latin typeface="Cambria Math" panose="02040503050406030204" pitchFamily="18" charset="0"/>
                                    </a:rPr>
                                    <m:t>− </m:t>
                                  </m:r>
                                  <m:sSub>
                                    <m:sSubPr>
                                      <m:ctrlPr>
                                        <a:rPr lang="es-MX" i="1">
                                          <a:latin typeface="Cambria Math" panose="02040503050406030204" pitchFamily="18" charset="0"/>
                                        </a:rPr>
                                      </m:ctrlPr>
                                    </m:sSubPr>
                                    <m:e>
                                      <m:r>
                                        <m:rPr>
                                          <m:sty m:val="p"/>
                                        </m:rPr>
                                        <a:rPr lang="es-MX">
                                          <a:latin typeface="Cambria Math" panose="02040503050406030204" pitchFamily="18" charset="0"/>
                                        </a:rPr>
                                        <m:t>ln</m:t>
                                      </m:r>
                                      <m:r>
                                        <a:rPr lang="es-MX">
                                          <a:latin typeface="Cambria Math" panose="02040503050406030204" pitchFamily="18" charset="0"/>
                                        </a:rPr>
                                        <m:t>⁡</m:t>
                                      </m:r>
                                      <m:r>
                                        <a:rPr lang="es-MX" i="1">
                                          <a:latin typeface="Cambria Math" panose="02040503050406030204" pitchFamily="18" charset="0"/>
                                        </a:rPr>
                                        <m:t>(</m:t>
                                      </m:r>
                                      <m:r>
                                        <m:rPr>
                                          <m:sty m:val="p"/>
                                        </m:rPr>
                                        <a:rPr lang="es-MX">
                                          <a:latin typeface="Cambria Math" panose="02040503050406030204" pitchFamily="18" charset="0"/>
                                        </a:rPr>
                                        <m:t>Estimated</m:t>
                                      </m:r>
                                      <m:r>
                                        <a:rPr lang="es-MX">
                                          <a:latin typeface="Cambria Math" panose="02040503050406030204" pitchFamily="18" charset="0"/>
                                        </a:rPr>
                                        <m:t> </m:t>
                                      </m:r>
                                      <m:r>
                                        <m:rPr>
                                          <m:sty m:val="p"/>
                                        </m:rPr>
                                        <a:rPr lang="es-MX">
                                          <a:latin typeface="Cambria Math" panose="02040503050406030204" pitchFamily="18" charset="0"/>
                                        </a:rPr>
                                        <m:t>Biomass</m:t>
                                      </m:r>
                                      <m:r>
                                        <a:rPr lang="es-MX" i="1">
                                          <a:latin typeface="Cambria Math" panose="02040503050406030204" pitchFamily="18" charset="0"/>
                                        </a:rPr>
                                        <m:t>)</m:t>
                                      </m:r>
                                    </m:e>
                                    <m:sub>
                                      <m:r>
                                        <a:rPr lang="es-MX" i="1">
                                          <a:latin typeface="Cambria Math" panose="02040503050406030204" pitchFamily="18" charset="0"/>
                                        </a:rPr>
                                        <m:t>𝑖</m:t>
                                      </m:r>
                                    </m:sub>
                                  </m:sSub>
                                  <m:r>
                                    <a:rPr lang="es-MX" i="1">
                                      <a:latin typeface="Cambria Math" panose="02040503050406030204" pitchFamily="18" charset="0"/>
                                    </a:rPr>
                                    <m:t> )</m:t>
                                  </m:r>
                                </m:e>
                                <m:sup>
                                  <m:r>
                                    <a:rPr lang="es-MX" i="1">
                                      <a:latin typeface="Cambria Math" panose="02040503050406030204" pitchFamily="18" charset="0"/>
                                    </a:rPr>
                                    <m:t>2 </m:t>
                                  </m:r>
                                </m:sup>
                              </m:sSup>
                            </m:e>
                          </m:nary>
                        </m:num>
                        <m:den>
                          <m:r>
                            <a:rPr lang="es-MX" i="1">
                              <a:latin typeface="Cambria Math" panose="02040503050406030204" pitchFamily="18" charset="0"/>
                            </a:rPr>
                            <m:t>𝑛</m:t>
                          </m:r>
                          <m:r>
                            <a:rPr lang="es-MX" i="1">
                              <a:latin typeface="Cambria Math" panose="02040503050406030204" pitchFamily="18" charset="0"/>
                            </a:rPr>
                            <m:t>−2</m:t>
                          </m:r>
                        </m:den>
                      </m:f>
                    </m:oMath>
                  </m:oMathPara>
                </a14:m>
                <a:endParaRPr lang="es-MX" dirty="0"/>
              </a:p>
              <a:p>
                <a:pPr marL="400050" lvl="1" indent="0">
                  <a:buNone/>
                </a:pPr>
                <a:r>
                  <a:rPr lang="en-US" dirty="0"/>
                  <a:t>So, to obtain the MSE we proceed to obtain predictions from the biomass using the regression model that we previously mentioned, like its shown in column F and after, we obtain the square of the difference between the natural logarithm of the real biomass and the estimated one like it is shown in column G; these square differences are added to the cell "G62" and this is the numerator to obtain the MSE. Finally, "n" is the sample size, that as it can be observed in column "A" 48 trees were cut down. The results of this operation are shown in cell “B9”.</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317187" y="1404730"/>
                <a:ext cx="10414735" cy="5340627"/>
              </a:xfrm>
              <a:blipFill rotWithShape="1">
                <a:blip r:embed="rId2"/>
                <a:stretch>
                  <a:fillRect/>
                </a:stretch>
              </a:blipFill>
            </p:spPr>
            <p:txBody>
              <a:bodyPr/>
              <a:lstStyle/>
              <a:p>
                <a:r>
                  <a:rPr lang="en-US">
                    <a:noFill/>
                  </a:rPr>
                  <a:t> </a:t>
                </a:r>
              </a:p>
            </p:txBody>
          </p:sp>
        </mc:Fallback>
      </mc:AlternateContent>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graphicFrame>
        <p:nvGraphicFramePr>
          <p:cNvPr id="2" name="Tabla 1"/>
          <p:cNvGraphicFramePr>
            <a:graphicFrameLocks noGrp="1"/>
          </p:cNvGraphicFramePr>
          <p:nvPr>
            <p:extLst>
              <p:ext uri="{D42A27DB-BD31-4B8C-83A1-F6EECF244321}">
                <p14:modId xmlns:p14="http://schemas.microsoft.com/office/powerpoint/2010/main" val="1920059848"/>
              </p:ext>
            </p:extLst>
          </p:nvPr>
        </p:nvGraphicFramePr>
        <p:xfrm>
          <a:off x="1711291" y="5247265"/>
          <a:ext cx="6794500" cy="1498092"/>
        </p:xfrm>
        <a:graphic>
          <a:graphicData uri="http://schemas.openxmlformats.org/drawingml/2006/table">
            <a:tbl>
              <a:tblPr firstRow="1" firstCol="1" bandRow="1"/>
              <a:tblGrid>
                <a:gridCol w="825500">
                  <a:extLst>
                    <a:ext uri="{9D8B030D-6E8A-4147-A177-3AD203B41FA5}">
                      <a16:colId xmlns:a16="http://schemas.microsoft.com/office/drawing/2014/main" val="1399336246"/>
                    </a:ext>
                  </a:extLst>
                </a:gridCol>
                <a:gridCol w="825500">
                  <a:extLst>
                    <a:ext uri="{9D8B030D-6E8A-4147-A177-3AD203B41FA5}">
                      <a16:colId xmlns:a16="http://schemas.microsoft.com/office/drawing/2014/main" val="1638222379"/>
                    </a:ext>
                  </a:extLst>
                </a:gridCol>
                <a:gridCol w="901700">
                  <a:extLst>
                    <a:ext uri="{9D8B030D-6E8A-4147-A177-3AD203B41FA5}">
                      <a16:colId xmlns:a16="http://schemas.microsoft.com/office/drawing/2014/main" val="1267746485"/>
                    </a:ext>
                  </a:extLst>
                </a:gridCol>
                <a:gridCol w="1016000">
                  <a:extLst>
                    <a:ext uri="{9D8B030D-6E8A-4147-A177-3AD203B41FA5}">
                      <a16:colId xmlns:a16="http://schemas.microsoft.com/office/drawing/2014/main" val="1307212561"/>
                    </a:ext>
                  </a:extLst>
                </a:gridCol>
                <a:gridCol w="927100">
                  <a:extLst>
                    <a:ext uri="{9D8B030D-6E8A-4147-A177-3AD203B41FA5}">
                      <a16:colId xmlns:a16="http://schemas.microsoft.com/office/drawing/2014/main" val="779874322"/>
                    </a:ext>
                  </a:extLst>
                </a:gridCol>
                <a:gridCol w="1320800">
                  <a:extLst>
                    <a:ext uri="{9D8B030D-6E8A-4147-A177-3AD203B41FA5}">
                      <a16:colId xmlns:a16="http://schemas.microsoft.com/office/drawing/2014/main" val="887738338"/>
                    </a:ext>
                  </a:extLst>
                </a:gridCol>
                <a:gridCol w="977900">
                  <a:extLst>
                    <a:ext uri="{9D8B030D-6E8A-4147-A177-3AD203B41FA5}">
                      <a16:colId xmlns:a16="http://schemas.microsoft.com/office/drawing/2014/main" val="1467234610"/>
                    </a:ext>
                  </a:extLst>
                </a:gridCol>
              </a:tblGrid>
              <a:tr h="190500">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761963"/>
                  </a:ext>
                </a:extLst>
              </a:tr>
              <a:tr h="323850">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Id_tree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Biomass_kg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ln(Biomass_kg)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Estimated Biomass</a:t>
                      </a:r>
                      <a:b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(Yi_est)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(Yi-Yi_est)^2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7694866"/>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19.09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4.43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0.04439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543434"/>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179.4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3.43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5.23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0.00195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190892"/>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21.64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139.2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0.08871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352848"/>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40.87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369.4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5.69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0.04814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487477"/>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28.17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213.3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5.08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0.08261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353128"/>
                  </a:ext>
                </a:extLst>
              </a:tr>
            </a:tbl>
          </a:graphicData>
        </a:graphic>
      </p:graphicFrame>
    </p:spTree>
    <p:extLst>
      <p:ext uri="{BB962C8B-B14F-4D97-AF65-F5344CB8AC3E}">
        <p14:creationId xmlns:p14="http://schemas.microsoft.com/office/powerpoint/2010/main" val="337403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340627"/>
          </a:xfrm>
        </p:spPr>
        <p:txBody>
          <a:bodyPr>
            <a:normAutofit/>
          </a:bodyPr>
          <a:lstStyle/>
          <a:p>
            <a:r>
              <a:rPr lang="en-US" sz="2300" b="1" dirty="0"/>
              <a:t>Process to obtain the parameters model</a:t>
            </a:r>
            <a:endParaRPr lang="en-US" sz="2300" dirty="0"/>
          </a:p>
          <a:p>
            <a:pPr marL="0" indent="0">
              <a:buNone/>
            </a:pPr>
            <a:r>
              <a:rPr lang="en-US" sz="2300" dirty="0"/>
              <a:t>	</a:t>
            </a:r>
            <a:endParaRPr lang="en-US" dirty="0"/>
          </a:p>
          <a:p>
            <a:pPr marL="457200" lvl="1" indent="0">
              <a:buNone/>
            </a:pPr>
            <a:endParaRPr lang="en-US" dirty="0"/>
          </a:p>
          <a:p>
            <a:pPr marL="457200" lvl="1" indent="0">
              <a:buNone/>
            </a:pPr>
            <a:endParaRPr lang="en-US" dirty="0"/>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mc:AlternateContent xmlns:mc="http://schemas.openxmlformats.org/markup-compatibility/2006" xmlns:a14="http://schemas.microsoft.com/office/drawing/2010/main">
        <mc:Choice Requires="a14">
          <p:sp>
            <p:nvSpPr>
              <p:cNvPr id="4" name="Rectángulo 3"/>
              <p:cNvSpPr/>
              <p:nvPr/>
            </p:nvSpPr>
            <p:spPr>
              <a:xfrm>
                <a:off x="344555" y="1908313"/>
                <a:ext cx="11569148" cy="4701672"/>
              </a:xfrm>
              <a:prstGeom prst="rect">
                <a:avLst/>
              </a:prstGeom>
            </p:spPr>
            <p:txBody>
              <a:bodyPr wrap="square">
                <a:spAutoFit/>
              </a:bodyPr>
              <a:lstStyle/>
              <a:p>
                <a:pPr algn="just">
                  <a:lnSpc>
                    <a:spcPct val="107000"/>
                  </a:lnSpc>
                  <a:spcAft>
                    <a:spcPts val="0"/>
                  </a:spcAft>
                </a:pPr>
                <a:r>
                  <a:rPr lang="en-US"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Now we have all the necessary information to get the:</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u="sng" dirty="0">
                    <a:latin typeface="Calibri" panose="020F0502020204030204" pitchFamily="34" charset="0"/>
                    <a:ea typeface="Calibri" panose="020F0502020204030204" pitchFamily="34" charset="0"/>
                    <a:cs typeface="Times New Roman" panose="02020603050405020304" pitchFamily="18" charset="0"/>
                  </a:rPr>
                  <a:t>Error in prediction of the mean</a:t>
                </a:r>
                <a:r>
                  <a:rPr lang="es-MX" sz="1600" u="sng"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𝑉𝑎𝑟</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𝑌</m:t>
                            </m:r>
                          </m:e>
                        </m:acc>
                      </m:e>
                      <m:sub>
                        <m:r>
                          <a:rPr lang="es-MX" sz="1600" i="1">
                            <a:latin typeface="Cambria Math" panose="02040503050406030204" pitchFamily="18" charset="0"/>
                            <a:ea typeface="Calibri" panose="020F0502020204030204" pitchFamily="34" charset="0"/>
                            <a:cs typeface="Times New Roman" panose="02020603050405020304" pitchFamily="18" charset="0"/>
                          </a:rPr>
                          <m:t>0,</m:t>
                        </m:r>
                        <m:r>
                          <a:rPr lang="es-MX" sz="1600" i="1">
                            <a:latin typeface="Cambria Math" panose="02040503050406030204" pitchFamily="18" charset="0"/>
                            <a:ea typeface="Calibri" panose="020F0502020204030204" pitchFamily="34" charset="0"/>
                            <a:cs typeface="Times New Roman" panose="02020603050405020304" pitchFamily="18" charset="0"/>
                          </a:rPr>
                          <m:t>𝑚𝑒𝑎𝑛</m:t>
                        </m:r>
                      </m:sub>
                    </m:sSub>
                  </m:oMath>
                </a14:m>
                <a:r>
                  <a:rPr lang="es-MX" sz="1600" u="sng" dirty="0">
                    <a:latin typeface="Calibri" panose="020F0502020204030204" pitchFamily="34" charset="0"/>
                    <a:ea typeface="Calibri" panose="020F0502020204030204" pitchFamily="34" charset="0"/>
                    <a:cs typeface="Times New Roman" panose="02020603050405020304" pitchFamily="18" charset="0"/>
                  </a:rPr>
                  <a:t>):</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                            </m:t>
                        </m:r>
                        <m:r>
                          <a:rPr lang="es-MX" sz="1600" i="1">
                            <a:latin typeface="Cambria Math" panose="02040503050406030204" pitchFamily="18" charset="0"/>
                            <a:ea typeface="Calibri" panose="020F0502020204030204" pitchFamily="34" charset="0"/>
                            <a:cs typeface="Times New Roman" panose="02020603050405020304" pitchFamily="18" charset="0"/>
                          </a:rPr>
                          <m:t>𝑉𝑎𝑟</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𝑌</m:t>
                            </m:r>
                          </m:e>
                        </m:acc>
                      </m:e>
                      <m:sub>
                        <m:r>
                          <a:rPr lang="es-MX" sz="1600" i="1">
                            <a:latin typeface="Cambria Math" panose="02040503050406030204" pitchFamily="18" charset="0"/>
                            <a:ea typeface="Calibri" panose="020F0502020204030204" pitchFamily="34" charset="0"/>
                            <a:cs typeface="Times New Roman" panose="02020603050405020304" pitchFamily="18" charset="0"/>
                          </a:rPr>
                          <m:t>0,</m:t>
                        </m:r>
                        <m:r>
                          <a:rPr lang="es-MX" sz="1600" i="1">
                            <a:latin typeface="Cambria Math" panose="02040503050406030204" pitchFamily="18" charset="0"/>
                            <a:ea typeface="Calibri" panose="020F0502020204030204" pitchFamily="34" charset="0"/>
                            <a:cs typeface="Times New Roman" panose="02020603050405020304" pitchFamily="18" charset="0"/>
                          </a:rPr>
                          <m:t>𝑚𝑒𝑎𝑛</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MX" sz="1600" i="1">
                            <a:latin typeface="Cambria Math" panose="02040503050406030204" pitchFamily="18" charset="0"/>
                            <a:ea typeface="Calibri" panose="020F0502020204030204" pitchFamily="34" charset="0"/>
                            <a:cs typeface="Times New Roman" panose="02020603050405020304" pitchFamily="18" charset="0"/>
                          </a:rPr>
                        </m:ctrlPr>
                      </m:sSupPr>
                      <m:e>
                        <m:r>
                          <a:rPr lang="es-MX" sz="1600" i="1">
                            <a:latin typeface="Cambria Math" panose="02040503050406030204" pitchFamily="18" charset="0"/>
                            <a:ea typeface="Calibri" panose="020F0502020204030204" pitchFamily="34" charset="0"/>
                            <a:cs typeface="Times New Roman" panose="02020603050405020304" pitchFamily="18" charset="0"/>
                          </a:rPr>
                          <m:t>𝜎</m:t>
                        </m:r>
                      </m:e>
                      <m:sup>
                        <m:r>
                          <a:rPr lang="es-MX" sz="16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s-MX"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es-MX" sz="1600" i="1">
                                <a:latin typeface="Cambria Math" panose="02040503050406030204" pitchFamily="18" charset="0"/>
                                <a:ea typeface="Calibri" panose="020F0502020204030204" pitchFamily="34" charset="0"/>
                                <a:cs typeface="Times New Roman" panose="02020603050405020304" pitchFamily="18" charset="0"/>
                              </a:rPr>
                            </m:ctrlPr>
                          </m:fPr>
                          <m:num>
                            <m:r>
                              <a:rPr lang="es-MX" sz="1600" i="1">
                                <a:latin typeface="Cambria Math" panose="02040503050406030204" pitchFamily="18" charset="0"/>
                                <a:ea typeface="Calibri" panose="020F0502020204030204" pitchFamily="34" charset="0"/>
                                <a:cs typeface="Times New Roman" panose="02020603050405020304" pitchFamily="18" charset="0"/>
                              </a:rPr>
                              <m:t>1</m:t>
                            </m:r>
                          </m:num>
                          <m:den>
                            <m:r>
                              <a:rPr lang="es-MX" sz="1600" i="1">
                                <a:latin typeface="Cambria Math" panose="02040503050406030204" pitchFamily="18" charset="0"/>
                                <a:ea typeface="Calibri" panose="020F0502020204030204" pitchFamily="34" charset="0"/>
                                <a:cs typeface="Times New Roman" panose="02020603050405020304" pitchFamily="18" charset="0"/>
                              </a:rPr>
                              <m:t>𝑛</m:t>
                            </m:r>
                          </m:den>
                        </m:f>
                        <m:r>
                          <a:rPr lang="es-MX" sz="1600" i="1">
                            <a:latin typeface="Cambria Math" panose="02040503050406030204" pitchFamily="18" charset="0"/>
                            <a:ea typeface="Calibri" panose="020F0502020204030204" pitchFamily="34" charset="0"/>
                            <a:cs typeface="Times New Roman" panose="02020603050405020304" pitchFamily="18" charset="0"/>
                          </a:rPr>
                          <m:t>+</m:t>
                        </m:r>
                        <m:f>
                          <m:fPr>
                            <m:ctrlPr>
                              <a:rPr lang="es-MX" sz="1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MX" sz="1600" i="1">
                                    <a:latin typeface="Cambria Math" panose="02040503050406030204" pitchFamily="18" charset="0"/>
                                    <a:ea typeface="Calibri" panose="020F0502020204030204" pitchFamily="34" charset="0"/>
                                    <a:cs typeface="Times New Roman" panose="02020603050405020304" pitchFamily="18" charset="0"/>
                                  </a:rPr>
                                </m:ctrlPr>
                              </m:sSupPr>
                              <m:e>
                                <m:r>
                                  <a:rPr lang="es-MX"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sub>
                                    <m:r>
                                      <a:rPr lang="es-MX" sz="1600" i="1">
                                        <a:latin typeface="Cambria Math" panose="02040503050406030204" pitchFamily="18" charset="0"/>
                                        <a:ea typeface="Calibri" panose="020F0502020204030204" pitchFamily="34" charset="0"/>
                                        <a:cs typeface="Times New Roman" panose="02020603050405020304" pitchFamily="18" charset="0"/>
                                      </a:rPr>
                                      <m:t>0</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r>
                                      <a:rPr lang="es-MX" sz="1600" i="1">
                                        <a:latin typeface="Cambria Math" panose="02040503050406030204" pitchFamily="18" charset="0"/>
                                        <a:ea typeface="Calibri" panose="020F0502020204030204" pitchFamily="34" charset="0"/>
                                        <a:cs typeface="Times New Roman" panose="02020603050405020304" pitchFamily="18" charset="0"/>
                                      </a:rPr>
                                      <m:t>)</m:t>
                                    </m:r>
                                  </m:e>
                                </m:acc>
                              </m:e>
                              <m:sup>
                                <m:r>
                                  <a:rPr lang="es-MX" sz="1600" i="1">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s-MX" sz="1600" i="1">
                                    <a:latin typeface="Cambria Math" panose="02040503050406030204" pitchFamily="18" charset="0"/>
                                    <a:ea typeface="Calibri" panose="020F0502020204030204" pitchFamily="34" charset="0"/>
                                    <a:cs typeface="Times New Roman" panose="02020603050405020304" pitchFamily="18" charset="0"/>
                                  </a:rPr>
                                </m:ctrlPr>
                              </m:sSupPr>
                              <m:e>
                                <m:nary>
                                  <m:naryPr>
                                    <m:chr m:val="∑"/>
                                    <m:limLoc m:val="undOvr"/>
                                    <m:subHide m:val="on"/>
                                    <m:supHide m:val="on"/>
                                    <m:ctrlPr>
                                      <a:rPr lang="es-MX" sz="1600" i="1">
                                        <a:latin typeface="Cambria Math" panose="02040503050406030204" pitchFamily="18" charset="0"/>
                                        <a:ea typeface="Calibri" panose="020F0502020204030204" pitchFamily="34" charset="0"/>
                                        <a:cs typeface="Times New Roman" panose="02020603050405020304" pitchFamily="18" charset="0"/>
                                      </a:rPr>
                                    </m:ctrlPr>
                                  </m:naryPr>
                                  <m:sub/>
                                  <m:sup/>
                                  <m:e>
                                    <m:d>
                                      <m:dPr>
                                        <m:ctrlPr>
                                          <a:rPr lang="es-MX"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sub>
                                            <m:r>
                                              <a:rPr lang="es-MX" sz="1600" i="1">
                                                <a:latin typeface="Cambria Math" panose="02040503050406030204" pitchFamily="18" charset="0"/>
                                                <a:ea typeface="Calibri" panose="020F0502020204030204" pitchFamily="34" charset="0"/>
                                                <a:cs typeface="Times New Roman" panose="02020603050405020304" pitchFamily="18" charset="0"/>
                                              </a:rPr>
                                              <m:t>𝑖</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acc>
                                      </m:e>
                                    </m:d>
                                  </m:e>
                                </m:nary>
                              </m:e>
                              <m:sup>
                                <m:r>
                                  <a:rPr lang="es-MX" sz="1600" i="1">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es-MX" sz="1600" dirty="0">
                    <a:latin typeface="Calibri" panose="020F0502020204030204" pitchFamily="34" charset="0"/>
                    <a:ea typeface="Times New Roman" panose="02020603050405020304" pitchFamily="18" charset="0"/>
                    <a:cs typeface="Times New Roman" panose="02020603050405020304" pitchFamily="18" charset="0"/>
                  </a:rPr>
                  <a:t>           (3)</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600" u="sng" dirty="0">
                    <a:latin typeface="Calibri" panose="020F0502020204030204" pitchFamily="34" charset="0"/>
                    <a:ea typeface="Calibri" panose="020F0502020204030204" pitchFamily="34" charset="0"/>
                    <a:cs typeface="Times New Roman" panose="02020603050405020304" pitchFamily="18" charset="0"/>
                  </a:rPr>
                  <a:t>Error in prediction </a:t>
                </a:r>
                <a:r>
                  <a:rPr lang="en-US" sz="1600" u="sng" dirty="0">
                    <a:latin typeface="Calibri" panose="020F0502020204030204" pitchFamily="34" charset="0"/>
                    <a:ea typeface="Times New Roman" panose="02020603050405020304" pitchFamily="18" charset="0"/>
                    <a:cs typeface="Times New Roman" panose="02020603050405020304" pitchFamily="18" charset="0"/>
                  </a:rPr>
                  <a:t>of an individual</a:t>
                </a:r>
                <a:r>
                  <a:rPr lang="es-MX" sz="1600" u="sng"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𝑉𝑎𝑟</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𝑌</m:t>
                            </m:r>
                          </m:e>
                        </m:acc>
                      </m:e>
                      <m:sub>
                        <m:r>
                          <a:rPr lang="es-MX" sz="1600" i="1">
                            <a:latin typeface="Cambria Math" panose="02040503050406030204" pitchFamily="18" charset="0"/>
                            <a:ea typeface="Calibri" panose="020F0502020204030204" pitchFamily="34" charset="0"/>
                            <a:cs typeface="Times New Roman" panose="02020603050405020304" pitchFamily="18" charset="0"/>
                          </a:rPr>
                          <m:t>0</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oMath>
                </a14:m>
                <a:r>
                  <a:rPr lang="es-MX" sz="1600" u="sng" dirty="0">
                    <a:latin typeface="Calibri" panose="020F0502020204030204" pitchFamily="34" charset="0"/>
                    <a:ea typeface="Times New Roman" panose="02020603050405020304" pitchFamily="18" charset="0"/>
                    <a:cs typeface="Times New Roman" panose="02020603050405020304" pitchFamily="18" charset="0"/>
                  </a:rPr>
                  <a:t>:</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                           </m:t>
                        </m:r>
                        <m:r>
                          <a:rPr lang="es-MX" sz="1600" i="1">
                            <a:latin typeface="Cambria Math" panose="02040503050406030204" pitchFamily="18" charset="0"/>
                            <a:ea typeface="Calibri" panose="020F0502020204030204" pitchFamily="34" charset="0"/>
                            <a:cs typeface="Times New Roman" panose="02020603050405020304" pitchFamily="18" charset="0"/>
                          </a:rPr>
                          <m:t>𝑉𝑎𝑟</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𝑌</m:t>
                            </m:r>
                          </m:e>
                        </m:acc>
                      </m:e>
                      <m:sub>
                        <m:r>
                          <a:rPr lang="es-MX" sz="1600" i="1">
                            <a:latin typeface="Cambria Math" panose="02040503050406030204" pitchFamily="18" charset="0"/>
                            <a:ea typeface="Calibri" panose="020F0502020204030204" pitchFamily="34" charset="0"/>
                            <a:cs typeface="Times New Roman" panose="02020603050405020304" pitchFamily="18" charset="0"/>
                          </a:rPr>
                          <m:t>0</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sSup>
                      <m:sSupPr>
                        <m:ctrlPr>
                          <a:rPr lang="es-MX" sz="1600" i="1">
                            <a:latin typeface="Cambria Math" panose="02040503050406030204" pitchFamily="18" charset="0"/>
                            <a:ea typeface="Calibri" panose="020F0502020204030204" pitchFamily="34" charset="0"/>
                            <a:cs typeface="Times New Roman" panose="02020603050405020304" pitchFamily="18" charset="0"/>
                          </a:rPr>
                        </m:ctrlPr>
                      </m:sSupPr>
                      <m:e>
                        <m:r>
                          <a:rPr lang="es-MX" sz="1600" i="1">
                            <a:latin typeface="Cambria Math" panose="02040503050406030204" pitchFamily="18" charset="0"/>
                            <a:ea typeface="Calibri" panose="020F0502020204030204" pitchFamily="34" charset="0"/>
                            <a:cs typeface="Times New Roman" panose="02020603050405020304" pitchFamily="18" charset="0"/>
                          </a:rPr>
                          <m:t>𝜎</m:t>
                        </m:r>
                      </m:e>
                      <m:sup>
                        <m:r>
                          <a:rPr lang="es-MX" sz="1600" i="1">
                            <a:latin typeface="Cambria Math" panose="02040503050406030204" pitchFamily="18" charset="0"/>
                            <a:ea typeface="Calibri" panose="020F0502020204030204" pitchFamily="34" charset="0"/>
                            <a:cs typeface="Times New Roman" panose="02020603050405020304" pitchFamily="18" charset="0"/>
                          </a:rPr>
                          <m:t>2</m:t>
                        </m:r>
                      </m:sup>
                    </m:sSup>
                    <m:d>
                      <m:dPr>
                        <m:ctrlPr>
                          <a:rPr lang="es-MX" sz="1600" i="1">
                            <a:latin typeface="Cambria Math" panose="02040503050406030204" pitchFamily="18" charset="0"/>
                            <a:ea typeface="Calibri" panose="020F0502020204030204" pitchFamily="34" charset="0"/>
                            <a:cs typeface="Times New Roman" panose="02020603050405020304" pitchFamily="18" charset="0"/>
                          </a:rPr>
                        </m:ctrlPr>
                      </m:dPr>
                      <m:e>
                        <m:r>
                          <a:rPr lang="es-MX" sz="1600" i="1">
                            <a:latin typeface="Cambria Math" panose="02040503050406030204" pitchFamily="18" charset="0"/>
                            <a:ea typeface="Calibri" panose="020F0502020204030204" pitchFamily="34" charset="0"/>
                            <a:cs typeface="Times New Roman" panose="02020603050405020304" pitchFamily="18" charset="0"/>
                          </a:rPr>
                          <m:t>1+</m:t>
                        </m:r>
                        <m:f>
                          <m:fPr>
                            <m:ctrlPr>
                              <a:rPr lang="es-MX" sz="1600" i="1">
                                <a:latin typeface="Cambria Math" panose="02040503050406030204" pitchFamily="18" charset="0"/>
                                <a:ea typeface="Calibri" panose="020F0502020204030204" pitchFamily="34" charset="0"/>
                                <a:cs typeface="Times New Roman" panose="02020603050405020304" pitchFamily="18" charset="0"/>
                              </a:rPr>
                            </m:ctrlPr>
                          </m:fPr>
                          <m:num>
                            <m:r>
                              <a:rPr lang="es-MX" sz="1600" i="1">
                                <a:latin typeface="Cambria Math" panose="02040503050406030204" pitchFamily="18" charset="0"/>
                                <a:ea typeface="Calibri" panose="020F0502020204030204" pitchFamily="34" charset="0"/>
                                <a:cs typeface="Times New Roman" panose="02020603050405020304" pitchFamily="18" charset="0"/>
                              </a:rPr>
                              <m:t>1</m:t>
                            </m:r>
                          </m:num>
                          <m:den>
                            <m:r>
                              <a:rPr lang="es-MX" sz="1600" i="1">
                                <a:latin typeface="Cambria Math" panose="02040503050406030204" pitchFamily="18" charset="0"/>
                                <a:ea typeface="Calibri" panose="020F0502020204030204" pitchFamily="34" charset="0"/>
                                <a:cs typeface="Times New Roman" panose="02020603050405020304" pitchFamily="18" charset="0"/>
                              </a:rPr>
                              <m:t>𝑛</m:t>
                            </m:r>
                          </m:den>
                        </m:f>
                        <m:r>
                          <a:rPr lang="es-MX" sz="1600" i="1">
                            <a:latin typeface="Cambria Math" panose="02040503050406030204" pitchFamily="18" charset="0"/>
                            <a:ea typeface="Calibri" panose="020F0502020204030204" pitchFamily="34" charset="0"/>
                            <a:cs typeface="Times New Roman" panose="02020603050405020304" pitchFamily="18" charset="0"/>
                          </a:rPr>
                          <m:t>+</m:t>
                        </m:r>
                        <m:f>
                          <m:fPr>
                            <m:ctrlPr>
                              <a:rPr lang="es-MX" sz="1600" i="1">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MX" sz="1600" i="1">
                                    <a:latin typeface="Cambria Math" panose="02040503050406030204" pitchFamily="18" charset="0"/>
                                    <a:ea typeface="Calibri" panose="020F0502020204030204" pitchFamily="34" charset="0"/>
                                    <a:cs typeface="Times New Roman" panose="02020603050405020304" pitchFamily="18" charset="0"/>
                                  </a:rPr>
                                </m:ctrlPr>
                              </m:sSupPr>
                              <m:e>
                                <m:r>
                                  <a:rPr lang="es-MX"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sub>
                                    <m:r>
                                      <a:rPr lang="es-MX" sz="1600" i="1">
                                        <a:latin typeface="Cambria Math" panose="02040503050406030204" pitchFamily="18" charset="0"/>
                                        <a:ea typeface="Calibri" panose="020F0502020204030204" pitchFamily="34" charset="0"/>
                                        <a:cs typeface="Times New Roman" panose="02020603050405020304" pitchFamily="18" charset="0"/>
                                      </a:rPr>
                                      <m:t>0</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r>
                                      <a:rPr lang="es-MX" sz="1600" i="1">
                                        <a:latin typeface="Cambria Math" panose="02040503050406030204" pitchFamily="18" charset="0"/>
                                        <a:ea typeface="Calibri" panose="020F0502020204030204" pitchFamily="34" charset="0"/>
                                        <a:cs typeface="Times New Roman" panose="02020603050405020304" pitchFamily="18" charset="0"/>
                                      </a:rPr>
                                      <m:t>)</m:t>
                                    </m:r>
                                  </m:e>
                                </m:acc>
                              </m:e>
                              <m:sup>
                                <m:r>
                                  <a:rPr lang="es-MX" sz="1600" i="1">
                                    <a:latin typeface="Cambria Math" panose="02040503050406030204" pitchFamily="18" charset="0"/>
                                    <a:ea typeface="Calibri" panose="020F0502020204030204" pitchFamily="34" charset="0"/>
                                    <a:cs typeface="Times New Roman" panose="02020603050405020304" pitchFamily="18" charset="0"/>
                                  </a:rPr>
                                  <m:t>2</m:t>
                                </m:r>
                              </m:sup>
                            </m:sSup>
                          </m:num>
                          <m:den>
                            <m:sSup>
                              <m:sSupPr>
                                <m:ctrlPr>
                                  <a:rPr lang="es-MX" sz="1600" i="1">
                                    <a:latin typeface="Cambria Math" panose="02040503050406030204" pitchFamily="18" charset="0"/>
                                    <a:ea typeface="Calibri" panose="020F0502020204030204" pitchFamily="34" charset="0"/>
                                    <a:cs typeface="Times New Roman" panose="02020603050405020304" pitchFamily="18" charset="0"/>
                                  </a:rPr>
                                </m:ctrlPr>
                              </m:sSupPr>
                              <m:e>
                                <m:nary>
                                  <m:naryPr>
                                    <m:chr m:val="∑"/>
                                    <m:limLoc m:val="undOvr"/>
                                    <m:subHide m:val="on"/>
                                    <m:supHide m:val="on"/>
                                    <m:ctrlPr>
                                      <a:rPr lang="es-MX" sz="1600" i="1">
                                        <a:latin typeface="Cambria Math" panose="02040503050406030204" pitchFamily="18" charset="0"/>
                                        <a:ea typeface="Calibri" panose="020F0502020204030204" pitchFamily="34" charset="0"/>
                                        <a:cs typeface="Times New Roman" panose="02020603050405020304" pitchFamily="18" charset="0"/>
                                      </a:rPr>
                                    </m:ctrlPr>
                                  </m:naryPr>
                                  <m:sub/>
                                  <m:sup/>
                                  <m:e>
                                    <m:d>
                                      <m:dPr>
                                        <m:ctrlPr>
                                          <a:rPr lang="es-MX"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sub>
                                            <m:r>
                                              <a:rPr lang="es-MX" sz="1600" i="1">
                                                <a:latin typeface="Cambria Math" panose="02040503050406030204" pitchFamily="18" charset="0"/>
                                                <a:ea typeface="Calibri" panose="020F0502020204030204" pitchFamily="34" charset="0"/>
                                                <a:cs typeface="Times New Roman" panose="02020603050405020304" pitchFamily="18" charset="0"/>
                                              </a:rPr>
                                              <m:t>𝑖</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acc>
                                      </m:e>
                                    </m:d>
                                  </m:e>
                                </m:nary>
                              </m:e>
                              <m:sup>
                                <m:r>
                                  <a:rPr lang="es-MX" sz="1600" i="1">
                                    <a:latin typeface="Cambria Math" panose="02040503050406030204" pitchFamily="18" charset="0"/>
                                    <a:ea typeface="Calibri" panose="020F0502020204030204" pitchFamily="34" charset="0"/>
                                    <a:cs typeface="Times New Roman" panose="02020603050405020304" pitchFamily="18" charset="0"/>
                                  </a:rPr>
                                  <m:t>2</m:t>
                                </m:r>
                              </m:sup>
                            </m:sSup>
                          </m:den>
                        </m:f>
                      </m:e>
                    </m:d>
                  </m:oMath>
                </a14:m>
                <a:r>
                  <a:rPr lang="es-MX" sz="1600" dirty="0">
                    <a:latin typeface="Calibri" panose="020F0502020204030204" pitchFamily="34" charset="0"/>
                    <a:ea typeface="Times New Roman" panose="02020603050405020304" pitchFamily="18" charset="0"/>
                    <a:cs typeface="Times New Roman" panose="02020603050405020304" pitchFamily="18" charset="0"/>
                  </a:rPr>
                  <a:t>              (4)</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We now have the</a:t>
                </a:r>
                <a:r>
                  <a:rPr lang="en-US" sz="16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s-MX" sz="1600" i="1">
                            <a:latin typeface="Cambria Math" panose="02040503050406030204" pitchFamily="18" charset="0"/>
                            <a:ea typeface="Times New Roman" panose="02020603050405020304" pitchFamily="18" charset="0"/>
                            <a:cs typeface="Times New Roman" panose="02020603050405020304" pitchFamily="18" charset="0"/>
                          </a:rPr>
                        </m:ctrlPr>
                      </m:sSupPr>
                      <m:e>
                        <m:r>
                          <a:rPr lang="es-MX" sz="1600" i="1">
                            <a:latin typeface="Cambria Math" panose="02040503050406030204" pitchFamily="18" charset="0"/>
                            <a:ea typeface="Times New Roman" panose="02020603050405020304" pitchFamily="18" charset="0"/>
                            <a:cs typeface="Times New Roman" panose="02020603050405020304" pitchFamily="18" charset="0"/>
                          </a:rPr>
                          <m:t>𝜎</m:t>
                        </m:r>
                      </m:e>
                      <m:sup>
                        <m:r>
                          <a:rPr lang="es-MX" sz="1600" i="1">
                            <a:latin typeface="Cambria Math" panose="02040503050406030204" pitchFamily="18" charset="0"/>
                            <a:ea typeface="Times New Roman" panose="02020603050405020304" pitchFamily="18" charset="0"/>
                            <a:cs typeface="Times New Roman" panose="02020603050405020304" pitchFamily="18" charset="0"/>
                          </a:rPr>
                          <m:t>2 </m:t>
                        </m:r>
                      </m:sup>
                    </m:sSup>
                    <m:r>
                      <a:rPr lang="es-MX" sz="1600" i="1">
                        <a:latin typeface="Cambria Math" panose="02040503050406030204" pitchFamily="18" charset="0"/>
                        <a:ea typeface="Times New Roman" panose="02020603050405020304" pitchFamily="18" charset="0"/>
                        <a:cs typeface="Times New Roman" panose="02020603050405020304" pitchFamily="18" charset="0"/>
                      </a:rPr>
                      <m:t>=</m:t>
                    </m:r>
                    <m:r>
                      <a:rPr lang="es-MX" sz="1600" i="1">
                        <a:latin typeface="Cambria Math" panose="02040503050406030204" pitchFamily="18" charset="0"/>
                        <a:ea typeface="Times New Roman" panose="02020603050405020304" pitchFamily="18" charset="0"/>
                        <a:cs typeface="Times New Roman" panose="02020603050405020304" pitchFamily="18" charset="0"/>
                      </a:rPr>
                      <m:t>𝑀𝑆𝐸</m:t>
                    </m:r>
                  </m:oMath>
                </a14:m>
                <a:r>
                  <a:rPr lang="es-MX" sz="1600" dirty="0">
                    <a:latin typeface="Calibri" panose="020F0502020204030204" pitchFamily="34" charset="0"/>
                    <a:ea typeface="Times New Roman" panose="02020603050405020304" pitchFamily="18" charset="0"/>
                    <a:cs typeface="Times New Roman" panose="02020603050405020304" pitchFamily="18" charset="0"/>
                  </a:rPr>
                  <a:t> y </a:t>
                </a:r>
                <a14:m>
                  <m:oMath xmlns:m="http://schemas.openxmlformats.org/officeDocument/2006/math">
                    <m:r>
                      <a:rPr lang="es-MX" sz="1600" i="1">
                        <a:latin typeface="Cambria Math" panose="02040503050406030204" pitchFamily="18" charset="0"/>
                        <a:ea typeface="Calibri" panose="020F0502020204030204" pitchFamily="34" charset="0"/>
                        <a:cs typeface="Times New Roman" panose="02020603050405020304" pitchFamily="18" charset="0"/>
                      </a:rPr>
                      <m:t>𝑛</m:t>
                    </m:r>
                  </m:oMath>
                </a14:m>
                <a:r>
                  <a:rPr lang="es-MX" sz="1600" dirty="0">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so now we only need to know:</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 xmlns:m="http://schemas.openxmlformats.org/officeDocument/2006/math">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acc>
                  </m:oMath>
                </a14:m>
                <a:r>
                  <a:rPr lang="es-MX" sz="1600" dirty="0">
                    <a:latin typeface="Helvetica" panose="020B0604020202020204" pitchFamily="34" charset="0"/>
                    <a:ea typeface="Times New Roman" panose="02020603050405020304" pitchFamily="18" charset="0"/>
                    <a:cs typeface="Times New Roman" panose="02020603050405020304" pitchFamily="18" charset="0"/>
                  </a:rPr>
                  <a:t> </a:t>
                </a:r>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which is the average DBH of the sample used to develop the model</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14:m>
                  <m:oMath xmlns:m="http://schemas.openxmlformats.org/officeDocument/2006/math">
                    <m:sSup>
                      <m:sSupPr>
                        <m:ctrlPr>
                          <a:rPr lang="es-MX" sz="1600" i="1">
                            <a:latin typeface="Cambria Math" panose="02040503050406030204" pitchFamily="18" charset="0"/>
                            <a:ea typeface="Calibri" panose="020F0502020204030204" pitchFamily="34" charset="0"/>
                            <a:cs typeface="Times New Roman" panose="02020603050405020304" pitchFamily="18" charset="0"/>
                          </a:rPr>
                        </m:ctrlPr>
                      </m:sSupPr>
                      <m:e>
                        <m:nary>
                          <m:naryPr>
                            <m:chr m:val="∑"/>
                            <m:limLoc m:val="undOvr"/>
                            <m:subHide m:val="on"/>
                            <m:supHide m:val="on"/>
                            <m:ctrlPr>
                              <a:rPr lang="es-MX" sz="1600" i="1">
                                <a:latin typeface="Cambria Math" panose="02040503050406030204" pitchFamily="18" charset="0"/>
                                <a:ea typeface="Calibri" panose="020F0502020204030204" pitchFamily="34" charset="0"/>
                                <a:cs typeface="Times New Roman" panose="02020603050405020304" pitchFamily="18" charset="0"/>
                              </a:rPr>
                            </m:ctrlPr>
                          </m:naryPr>
                          <m:sub/>
                          <m:sup/>
                          <m:e>
                            <m:d>
                              <m:dPr>
                                <m:ctrlPr>
                                  <a:rPr lang="es-MX"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600" i="1">
                                        <a:latin typeface="Cambria Math" panose="02040503050406030204" pitchFamily="18" charset="0"/>
                                        <a:ea typeface="Calibri" panose="020F0502020204030204" pitchFamily="34" charset="0"/>
                                        <a:cs typeface="Times New Roman" panose="02020603050405020304" pitchFamily="18" charset="0"/>
                                      </a:rPr>
                                    </m:ctrlPr>
                                  </m:sSub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sub>
                                    <m:r>
                                      <a:rPr lang="es-MX" sz="1600" i="1">
                                        <a:latin typeface="Cambria Math" panose="02040503050406030204" pitchFamily="18" charset="0"/>
                                        <a:ea typeface="Calibri" panose="020F0502020204030204" pitchFamily="34" charset="0"/>
                                        <a:cs typeface="Times New Roman" panose="02020603050405020304" pitchFamily="18" charset="0"/>
                                      </a:rPr>
                                      <m:t>𝑖</m:t>
                                    </m:r>
                                  </m:sub>
                                </m:sSub>
                                <m:r>
                                  <a:rPr lang="es-MX" sz="1600" i="1">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acc>
                              </m:e>
                            </m:d>
                          </m:e>
                        </m:nary>
                      </m:e>
                      <m:sup>
                        <m:r>
                          <a:rPr lang="es-MX" sz="16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1600" dirty="0">
                    <a:effectLst/>
                    <a:latin typeface="Helvetica" panose="020B0604020202020204" pitchFamily="34" charset="0"/>
                    <a:ea typeface="Times New Roman" panose="02020603050405020304" pitchFamily="18" charset="0"/>
                    <a:cs typeface="Times New Roman" panose="02020603050405020304" pitchFamily="18" charset="0"/>
                  </a:rPr>
                  <a:t> which is the sum of the squared deviations of x.</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MX"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It is worth mentioning, that to obtain </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acc>
                  </m:oMath>
                </a14:m>
                <a:r>
                  <a:rPr lang="es-MX"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we simply need to obtain the average of the DBH from column "B" and this value is stored in the cell B10.</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44555" y="1908313"/>
                <a:ext cx="11569148" cy="4701672"/>
              </a:xfrm>
              <a:prstGeom prst="rect">
                <a:avLst/>
              </a:prstGeom>
              <a:blipFill>
                <a:blip r:embed="rId2"/>
                <a:stretch>
                  <a:fillRect l="-2425" t="-389" r="-316" b="-389"/>
                </a:stretch>
              </a:blipFill>
            </p:spPr>
            <p:txBody>
              <a:bodyPr/>
              <a:lstStyle/>
              <a:p>
                <a:r>
                  <a:rPr lang="es-MX">
                    <a:noFill/>
                  </a:rPr>
                  <a:t> </a:t>
                </a:r>
              </a:p>
            </p:txBody>
          </p:sp>
        </mc:Fallback>
      </mc:AlternateContent>
      <p:pic>
        <p:nvPicPr>
          <p:cNvPr id="7"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875" y="1789044"/>
            <a:ext cx="3068146" cy="2852445"/>
          </a:xfrm>
          <a:prstGeom prst="rect">
            <a:avLst/>
          </a:prstGeom>
        </p:spPr>
      </p:pic>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8631597" y="1772941"/>
            <a:ext cx="3066257" cy="2853625"/>
          </a:xfrm>
          <a:prstGeom prst="rect">
            <a:avLst/>
          </a:prstGeom>
        </p:spPr>
      </p:pic>
    </p:spTree>
    <p:extLst>
      <p:ext uri="{BB962C8B-B14F-4D97-AF65-F5344CB8AC3E}">
        <p14:creationId xmlns:p14="http://schemas.microsoft.com/office/powerpoint/2010/main" val="317005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rmAutofit/>
          </a:bodyPr>
          <a:lstStyle/>
          <a:p>
            <a:r>
              <a:rPr lang="en-US" sz="2300" b="1" dirty="0"/>
              <a:t>Process to obtain the parameters model</a:t>
            </a:r>
            <a:endParaRPr lang="en-US" sz="2300" dirty="0"/>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mc:AlternateContent xmlns:mc="http://schemas.openxmlformats.org/markup-compatibility/2006" xmlns:a14="http://schemas.microsoft.com/office/drawing/2010/main">
        <mc:Choice Requires="a14">
          <p:sp>
            <p:nvSpPr>
              <p:cNvPr id="4" name="Rectángulo 3"/>
              <p:cNvSpPr/>
              <p:nvPr/>
            </p:nvSpPr>
            <p:spPr>
              <a:xfrm>
                <a:off x="344555" y="1908313"/>
                <a:ext cx="11569148" cy="1936620"/>
              </a:xfrm>
              <a:prstGeom prst="rect">
                <a:avLst/>
              </a:prstGeom>
            </p:spPr>
            <p:txBody>
              <a:bodyPr wrap="square">
                <a:spAutoFit/>
              </a:bodyPr>
              <a:lstStyle/>
              <a:p>
                <a:pPr algn="just">
                  <a:lnSpc>
                    <a:spcPct val="107000"/>
                  </a:lnSpc>
                  <a:spcAft>
                    <a:spcPts val="0"/>
                  </a:spcAft>
                </a:pP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It is worth mentioning, that to obtain </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s-MX" sz="1600" i="1">
                            <a:latin typeface="Cambria Math" panose="02040503050406030204" pitchFamily="18" charset="0"/>
                            <a:ea typeface="Calibri" panose="020F0502020204030204" pitchFamily="34" charset="0"/>
                            <a:cs typeface="Times New Roman" panose="02020603050405020304" pitchFamily="18" charset="0"/>
                          </a:rPr>
                        </m:ctrlPr>
                      </m:accPr>
                      <m:e>
                        <m:r>
                          <a:rPr lang="es-MX" sz="1600" i="1">
                            <a:latin typeface="Cambria Math" panose="02040503050406030204" pitchFamily="18" charset="0"/>
                            <a:ea typeface="Calibri" panose="020F0502020204030204" pitchFamily="34" charset="0"/>
                            <a:cs typeface="Times New Roman" panose="02020603050405020304" pitchFamily="18" charset="0"/>
                          </a:rPr>
                          <m:t>𝑋</m:t>
                        </m:r>
                      </m:e>
                    </m:acc>
                  </m:oMath>
                </a14:m>
                <a:r>
                  <a:rPr lang="es-MX"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we simply need to obtain the average of the DBH from column "B" and this value is stored in the cell B10.</a:t>
                </a:r>
              </a:p>
              <a:p>
                <a:pPr algn="just">
                  <a:lnSpc>
                    <a:spcPct val="107000"/>
                  </a:lnSpc>
                  <a:spcAft>
                    <a:spcPts val="0"/>
                  </a:spcAft>
                </a:pPr>
                <a:endParaRPr lang="en-US"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ct val="107000"/>
                  </a:lnSpc>
                </a:pPr>
                <a:r>
                  <a:rPr lang="en-US"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Finally, to obtain the sum of squared deviations of we proceed to create a new column “H”, in which we obtain the square from the differences of each DBH and the medium  </a:t>
                </a:r>
                <a14:m>
                  <m:oMath xmlns:m="http://schemas.openxmlformats.org/officeDocument/2006/math">
                    <m:acc>
                      <m:accPr>
                        <m:chr m:val="̅"/>
                        <m:ctrlPr>
                          <a:rPr lang="es-MX" sz="16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s-MX" sz="1600">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𝑋</m:t>
                        </m:r>
                      </m:e>
                    </m:acc>
                  </m:oMath>
                </a14:m>
                <a:r>
                  <a:rPr lang="en-US"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rPr>
                  <a:t> .The sum of squared deviations of x is stored in the cell "B11"</a:t>
                </a:r>
                <a:endParaRPr lang="es-MX"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s-MX"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44555" y="1908313"/>
                <a:ext cx="11569148" cy="1936620"/>
              </a:xfrm>
              <a:prstGeom prst="rect">
                <a:avLst/>
              </a:prstGeom>
              <a:blipFill>
                <a:blip r:embed="rId2"/>
                <a:stretch>
                  <a:fillRect l="-316" t="-943" r="-316"/>
                </a:stretch>
              </a:blipFill>
            </p:spPr>
            <p:txBody>
              <a:bodyPr/>
              <a:lstStyle/>
              <a:p>
                <a:r>
                  <a:rPr lang="es-MX">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1222435878"/>
              </p:ext>
            </p:extLst>
          </p:nvPr>
        </p:nvGraphicFramePr>
        <p:xfrm>
          <a:off x="1139238" y="3844933"/>
          <a:ext cx="7912100" cy="1498092"/>
        </p:xfrm>
        <a:graphic>
          <a:graphicData uri="http://schemas.openxmlformats.org/drawingml/2006/table">
            <a:tbl>
              <a:tblPr firstRow="1" firstCol="1" bandRow="1"/>
              <a:tblGrid>
                <a:gridCol w="825500">
                  <a:extLst>
                    <a:ext uri="{9D8B030D-6E8A-4147-A177-3AD203B41FA5}">
                      <a16:colId xmlns:a16="http://schemas.microsoft.com/office/drawing/2014/main" val="3478527090"/>
                    </a:ext>
                  </a:extLst>
                </a:gridCol>
                <a:gridCol w="825500">
                  <a:extLst>
                    <a:ext uri="{9D8B030D-6E8A-4147-A177-3AD203B41FA5}">
                      <a16:colId xmlns:a16="http://schemas.microsoft.com/office/drawing/2014/main" val="1043334837"/>
                    </a:ext>
                  </a:extLst>
                </a:gridCol>
                <a:gridCol w="901700">
                  <a:extLst>
                    <a:ext uri="{9D8B030D-6E8A-4147-A177-3AD203B41FA5}">
                      <a16:colId xmlns:a16="http://schemas.microsoft.com/office/drawing/2014/main" val="260376145"/>
                    </a:ext>
                  </a:extLst>
                </a:gridCol>
                <a:gridCol w="1016000">
                  <a:extLst>
                    <a:ext uri="{9D8B030D-6E8A-4147-A177-3AD203B41FA5}">
                      <a16:colId xmlns:a16="http://schemas.microsoft.com/office/drawing/2014/main" val="3216591539"/>
                    </a:ext>
                  </a:extLst>
                </a:gridCol>
                <a:gridCol w="927100">
                  <a:extLst>
                    <a:ext uri="{9D8B030D-6E8A-4147-A177-3AD203B41FA5}">
                      <a16:colId xmlns:a16="http://schemas.microsoft.com/office/drawing/2014/main" val="3883431629"/>
                    </a:ext>
                  </a:extLst>
                </a:gridCol>
                <a:gridCol w="1320800">
                  <a:extLst>
                    <a:ext uri="{9D8B030D-6E8A-4147-A177-3AD203B41FA5}">
                      <a16:colId xmlns:a16="http://schemas.microsoft.com/office/drawing/2014/main" val="1929990255"/>
                    </a:ext>
                  </a:extLst>
                </a:gridCol>
                <a:gridCol w="977900">
                  <a:extLst>
                    <a:ext uri="{9D8B030D-6E8A-4147-A177-3AD203B41FA5}">
                      <a16:colId xmlns:a16="http://schemas.microsoft.com/office/drawing/2014/main" val="525796813"/>
                    </a:ext>
                  </a:extLst>
                </a:gridCol>
                <a:gridCol w="1117600">
                  <a:extLst>
                    <a:ext uri="{9D8B030D-6E8A-4147-A177-3AD203B41FA5}">
                      <a16:colId xmlns:a16="http://schemas.microsoft.com/office/drawing/2014/main" val="2599431176"/>
                    </a:ext>
                  </a:extLst>
                </a:gridCol>
              </a:tblGrid>
              <a:tr h="190500">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71246"/>
                  </a:ext>
                </a:extLst>
              </a:tr>
              <a:tr h="323850">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Id_tree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Biomass_kg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ln(Biomass_kg)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Estimated Biomass</a:t>
                      </a:r>
                      <a:b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b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(Yi_est)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(Yi-Yi_est)^2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(Xo-Xmean)^2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3839758"/>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19.09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68.0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4.43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0.04439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4428660"/>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179.4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3.43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5.23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0.00195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240651"/>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21.64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139.2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3.07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4.64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0.08871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756771"/>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40.87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369.4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5.69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0.04814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0.75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085106"/>
                  </a:ext>
                </a:extLst>
              </a:tr>
              <a:tr h="190500">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28.17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213.3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5.08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0.08261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1.53</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171950"/>
                  </a:ext>
                </a:extLst>
              </a:tr>
            </a:tbl>
          </a:graphicData>
        </a:graphic>
      </p:graphicFrame>
    </p:spTree>
    <p:extLst>
      <p:ext uri="{BB962C8B-B14F-4D97-AF65-F5344CB8AC3E}">
        <p14:creationId xmlns:p14="http://schemas.microsoft.com/office/powerpoint/2010/main" val="4020916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of the measurement errors and the </a:t>
            </a:r>
            <a:r>
              <a:rPr lang="en-US" sz="2300" dirty="0" err="1"/>
              <a:t>allometric</a:t>
            </a:r>
            <a:r>
              <a:rPr lang="en-US" sz="2300" dirty="0"/>
              <a:t> models</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sp>
        <p:nvSpPr>
          <p:cNvPr id="4" name="Rectángulo 3"/>
          <p:cNvSpPr/>
          <p:nvPr/>
        </p:nvSpPr>
        <p:spPr>
          <a:xfrm>
            <a:off x="213508" y="2226365"/>
            <a:ext cx="5207367" cy="3553793"/>
          </a:xfrm>
          <a:prstGeom prst="rect">
            <a:avLst/>
          </a:prstGeom>
        </p:spPr>
        <p:txBody>
          <a:bodyPr wrap="square">
            <a:spAutoFit/>
          </a:bodyPr>
          <a:lstStyle/>
          <a:p>
            <a:r>
              <a:rPr lang="en-US" sz="1600" dirty="0"/>
              <a:t>Once we have the error in measurement and the model parameters, these are sent to call on the tab "Biomass calculation" to propagate the uncertainties of measurement error and the </a:t>
            </a:r>
            <a:r>
              <a:rPr lang="en-US" sz="1600" dirty="0" err="1"/>
              <a:t>allometric</a:t>
            </a:r>
            <a:r>
              <a:rPr lang="en-US" sz="1600" dirty="0"/>
              <a:t> models.</a:t>
            </a:r>
            <a:endParaRPr lang="es-MX" sz="1600" dirty="0"/>
          </a:p>
          <a:p>
            <a:r>
              <a:rPr lang="en-US" sz="1600" dirty="0"/>
              <a:t> </a:t>
            </a:r>
            <a:endParaRPr lang="es-MX" sz="1600" dirty="0"/>
          </a:p>
          <a:p>
            <a:r>
              <a:rPr lang="en-US" sz="1600" dirty="0"/>
              <a:t>This way, in the cell A7 we find the measurement error that we have just calculated, in the cells A13 and A18 the statistics of the adjusted model are indicated.</a:t>
            </a:r>
            <a:endParaRPr lang="es-MX" sz="1600" dirty="0"/>
          </a:p>
          <a:p>
            <a:r>
              <a:rPr lang="en-US" sz="1600" dirty="0"/>
              <a:t> </a:t>
            </a:r>
            <a:endParaRPr lang="es-MX" sz="1600" dirty="0"/>
          </a:p>
          <a:p>
            <a:r>
              <a:rPr lang="en-US" sz="1600" dirty="0"/>
              <a:t>In one way, we create the switches shown in the blue cells with which each source of uncertainty can be turned on or off by changing the numbers in the blue boxes to " 1 " or " 0". </a:t>
            </a:r>
            <a:endParaRPr lang="es-MX" sz="1600" dirty="0">
              <a:solidFill>
                <a:srgbClr val="000000"/>
              </a:solidFill>
              <a:latin typeface="Helvetica"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5420874" y="2226364"/>
            <a:ext cx="6635137" cy="3802901"/>
          </a:xfrm>
          <a:prstGeom prst="rect">
            <a:avLst/>
          </a:prstGeom>
          <a:noFill/>
          <a:ln>
            <a:noFill/>
          </a:ln>
        </p:spPr>
      </p:pic>
    </p:spTree>
    <p:extLst>
      <p:ext uri="{BB962C8B-B14F-4D97-AF65-F5344CB8AC3E}">
        <p14:creationId xmlns:p14="http://schemas.microsoft.com/office/powerpoint/2010/main" val="2385628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of the measurement errors and the </a:t>
            </a:r>
            <a:r>
              <a:rPr lang="en-US" sz="2300" dirty="0" err="1"/>
              <a:t>allometric</a:t>
            </a:r>
            <a:r>
              <a:rPr lang="en-US" sz="2300" dirty="0"/>
              <a:t> models</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sp>
        <p:nvSpPr>
          <p:cNvPr id="4" name="Rectángulo 3"/>
          <p:cNvSpPr/>
          <p:nvPr/>
        </p:nvSpPr>
        <p:spPr>
          <a:xfrm>
            <a:off x="213508" y="2226365"/>
            <a:ext cx="11342388" cy="830997"/>
          </a:xfrm>
          <a:prstGeom prst="rect">
            <a:avLst/>
          </a:prstGeom>
        </p:spPr>
        <p:txBody>
          <a:bodyPr wrap="square">
            <a:spAutoFit/>
          </a:bodyPr>
          <a:lstStyle/>
          <a:p>
            <a:r>
              <a:rPr lang="en-US" sz="1600" dirty="0"/>
              <a:t>So then, with all this information, it is possible to estimate the errors "PI" and "CI", however, to get this, first it is necessary to create the column "C" where the DBH with the error in measurement is included. Afterwards, this variable is transformed by applying the natural logarithm (as we can see in column “D”). </a:t>
            </a:r>
            <a:endParaRPr lang="es-MX" sz="1600" dirty="0"/>
          </a:p>
        </p:txBody>
      </p:sp>
      <p:graphicFrame>
        <p:nvGraphicFramePr>
          <p:cNvPr id="5" name="Tabla 4"/>
          <p:cNvGraphicFramePr>
            <a:graphicFrameLocks noGrp="1"/>
          </p:cNvGraphicFramePr>
          <p:nvPr/>
        </p:nvGraphicFramePr>
        <p:xfrm>
          <a:off x="2563019" y="3428460"/>
          <a:ext cx="4826000" cy="1345692"/>
        </p:xfrm>
        <a:graphic>
          <a:graphicData uri="http://schemas.openxmlformats.org/drawingml/2006/table">
            <a:tbl>
              <a:tblPr firstRow="1" firstCol="1" bandRow="1"/>
              <a:tblGrid>
                <a:gridCol w="965200">
                  <a:extLst>
                    <a:ext uri="{9D8B030D-6E8A-4147-A177-3AD203B41FA5}">
                      <a16:colId xmlns:a16="http://schemas.microsoft.com/office/drawing/2014/main" val="1735847896"/>
                    </a:ext>
                  </a:extLst>
                </a:gridCol>
                <a:gridCol w="965200">
                  <a:extLst>
                    <a:ext uri="{9D8B030D-6E8A-4147-A177-3AD203B41FA5}">
                      <a16:colId xmlns:a16="http://schemas.microsoft.com/office/drawing/2014/main" val="2793632620"/>
                    </a:ext>
                  </a:extLst>
                </a:gridCol>
                <a:gridCol w="1663700">
                  <a:extLst>
                    <a:ext uri="{9D8B030D-6E8A-4147-A177-3AD203B41FA5}">
                      <a16:colId xmlns:a16="http://schemas.microsoft.com/office/drawing/2014/main" val="2887974414"/>
                    </a:ext>
                  </a:extLst>
                </a:gridCol>
                <a:gridCol w="1231900">
                  <a:extLst>
                    <a:ext uri="{9D8B030D-6E8A-4147-A177-3AD203B41FA5}">
                      <a16:colId xmlns:a16="http://schemas.microsoft.com/office/drawing/2014/main" val="1649626659"/>
                    </a:ext>
                  </a:extLst>
                </a:gridCol>
              </a:tblGrid>
              <a:tr h="171450">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317387"/>
                  </a:ext>
                </a:extLst>
              </a:tr>
              <a:tr h="171450">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Plot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Tree diameter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DBH with measurement error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379011"/>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591323"/>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504941"/>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330843"/>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290913"/>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188393"/>
                  </a:ext>
                </a:extLst>
              </a:tr>
            </a:tbl>
          </a:graphicData>
        </a:graphic>
      </p:graphicFrame>
    </p:spTree>
    <p:extLst>
      <p:ext uri="{BB962C8B-B14F-4D97-AF65-F5344CB8AC3E}">
        <p14:creationId xmlns:p14="http://schemas.microsoft.com/office/powerpoint/2010/main" val="265293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8"/>
          <p:cNvSpPr>
            <a:spLocks noChangeArrowheads="1"/>
          </p:cNvSpPr>
          <p:nvPr/>
        </p:nvSpPr>
        <p:spPr bwMode="auto">
          <a:xfrm>
            <a:off x="190501" y="1908176"/>
            <a:ext cx="53467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l"/>
            <a:r>
              <a:rPr lang="en-US" sz="2000" dirty="0">
                <a:latin typeface="Calibri" charset="0"/>
                <a:cs typeface="Calibri" charset="0"/>
              </a:rPr>
              <a:t>Visit our website: </a:t>
            </a:r>
            <a:r>
              <a:rPr lang="en-US" sz="2000" dirty="0" err="1">
                <a:latin typeface="Calibri" charset="0"/>
                <a:cs typeface="Calibri" charset="0"/>
              </a:rPr>
              <a:t>www.quantifyinguncertainty.org</a:t>
            </a:r>
            <a:endParaRPr lang="en-US" sz="2000" dirty="0">
              <a:latin typeface="Calibri" charset="0"/>
              <a:cs typeface="Calibri" charset="0"/>
            </a:endParaRPr>
          </a:p>
          <a:p>
            <a:pPr lvl="1" algn="l"/>
            <a:r>
              <a:rPr lang="en-US" sz="2000" dirty="0">
                <a:latin typeface="Calibri" charset="0"/>
                <a:cs typeface="Calibri" charset="0"/>
              </a:rPr>
              <a:t>Download papers and presentations</a:t>
            </a:r>
          </a:p>
          <a:p>
            <a:pPr lvl="1" algn="l"/>
            <a:r>
              <a:rPr lang="en-US" sz="2000" dirty="0">
                <a:latin typeface="Calibri" charset="0"/>
                <a:cs typeface="Calibri" charset="0"/>
              </a:rPr>
              <a:t>Share sample code</a:t>
            </a:r>
          </a:p>
          <a:p>
            <a:pPr lvl="1" algn="l"/>
            <a:r>
              <a:rPr lang="en-US" sz="2000" dirty="0">
                <a:latin typeface="Calibri" charset="0"/>
                <a:cs typeface="Calibri" charset="0"/>
              </a:rPr>
              <a:t>Stay updated with QUEST News</a:t>
            </a:r>
          </a:p>
          <a:p>
            <a:pPr lvl="1" algn="l">
              <a:buFont typeface="Arial" charset="0"/>
              <a:buChar char="•"/>
            </a:pPr>
            <a:endParaRPr lang="en-US" sz="2000" dirty="0">
              <a:latin typeface="Calibri" charset="0"/>
              <a:cs typeface="Calibri" charset="0"/>
            </a:endParaRPr>
          </a:p>
          <a:p>
            <a:pPr algn="l"/>
            <a:r>
              <a:rPr lang="en-US" sz="2000" dirty="0">
                <a:latin typeface="Calibri" charset="0"/>
                <a:cs typeface="Calibri" charset="0"/>
              </a:rPr>
              <a:t>Join our mailing list (</a:t>
            </a:r>
            <a:r>
              <a:rPr lang="en-US" sz="2000" dirty="0" err="1">
                <a:latin typeface="Calibri" charset="0"/>
                <a:cs typeface="Calibri" charset="0"/>
              </a:rPr>
              <a:t>quantifyinguncertainty@gmail.com</a:t>
            </a:r>
            <a:r>
              <a:rPr lang="en-US" sz="2000" dirty="0">
                <a:latin typeface="Calibri" charset="0"/>
                <a:cs typeface="Calibri" charset="0"/>
              </a:rPr>
              <a:t>)</a:t>
            </a:r>
          </a:p>
          <a:p>
            <a:pPr algn="l">
              <a:buFont typeface="Arial" charset="0"/>
              <a:buChar char="•"/>
            </a:pPr>
            <a:endParaRPr lang="en-US" sz="2000" dirty="0">
              <a:latin typeface="Calibri" charset="0"/>
              <a:cs typeface="Calibri" charset="0"/>
            </a:endParaRPr>
          </a:p>
          <a:p>
            <a:pPr algn="l"/>
            <a:r>
              <a:rPr lang="en-US" sz="2000" dirty="0">
                <a:latin typeface="Calibri" charset="0"/>
                <a:cs typeface="Calibri" charset="0"/>
              </a:rPr>
              <a:t>Write papers for special issues in Ecosphere and SSSAJ</a:t>
            </a:r>
          </a:p>
          <a:p>
            <a:pPr algn="l">
              <a:buFont typeface="Arial" charset="0"/>
              <a:buChar char="•"/>
            </a:pPr>
            <a:endParaRPr lang="en-US" sz="2000" dirty="0">
              <a:latin typeface="Calibri" charset="0"/>
              <a:cs typeface="Calibri" charset="0"/>
            </a:endParaRPr>
          </a:p>
          <a:p>
            <a:pPr algn="l"/>
            <a:r>
              <a:rPr lang="en-US" sz="2000" dirty="0">
                <a:latin typeface="Calibri" charset="0"/>
                <a:cs typeface="Calibri" charset="0"/>
              </a:rPr>
              <a:t>Follow us on Twitter @QUEST_RCN</a:t>
            </a:r>
          </a:p>
          <a:p>
            <a:pPr algn="l"/>
            <a:endParaRPr lang="en-US" sz="2000" dirty="0">
              <a:latin typeface="Calibri" charset="0"/>
              <a:cs typeface="Calibri" charset="0"/>
            </a:endParaRPr>
          </a:p>
        </p:txBody>
      </p:sp>
      <p:sp>
        <p:nvSpPr>
          <p:cNvPr id="169986" name="TextBox 10"/>
          <p:cNvSpPr txBox="1">
            <a:spLocks noChangeArrowheads="1"/>
          </p:cNvSpPr>
          <p:nvPr/>
        </p:nvSpPr>
        <p:spPr bwMode="auto">
          <a:xfrm>
            <a:off x="469900" y="431800"/>
            <a:ext cx="41910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4000" b="1" dirty="0">
                <a:solidFill>
                  <a:srgbClr val="000000"/>
                </a:solidFill>
                <a:latin typeface="Arial" charset="0"/>
                <a:cs typeface="Arial" charset="0"/>
              </a:rPr>
              <a:t>Join QUEST!</a:t>
            </a:r>
          </a:p>
        </p:txBody>
      </p:sp>
      <p:pic>
        <p:nvPicPr>
          <p:cNvPr id="169987" name="Sound 1">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05067" y="5892800"/>
            <a:ext cx="1083733"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988" name="Picture 4" descr="Screen Shot 2016-03-17 at 8.36.21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7800"/>
            <a:ext cx="6705600"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989" name="Picture 5" descr="Screen Shot 2016-03-17 at 8.39.15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61000" y="3733800"/>
            <a:ext cx="6731000" cy="316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31494954"/>
      </p:ext>
    </p:extLst>
  </p:cSld>
  <p:clrMapOvr>
    <a:masterClrMapping/>
  </p:clrMapOvr>
  <p:transition spd="slow" advTm="1094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of the measurement errors and the </a:t>
            </a:r>
            <a:r>
              <a:rPr lang="en-US" sz="2300" dirty="0" err="1"/>
              <a:t>allometric</a:t>
            </a:r>
            <a:r>
              <a:rPr lang="en-US" sz="2300" dirty="0"/>
              <a:t> models</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mc:AlternateContent xmlns:mc="http://schemas.openxmlformats.org/markup-compatibility/2006" xmlns:a14="http://schemas.microsoft.com/office/drawing/2010/main">
        <mc:Choice Requires="a14">
          <p:sp>
            <p:nvSpPr>
              <p:cNvPr id="4" name="Rectángulo 3"/>
              <p:cNvSpPr/>
              <p:nvPr/>
            </p:nvSpPr>
            <p:spPr>
              <a:xfrm>
                <a:off x="213508" y="2226365"/>
                <a:ext cx="11342388" cy="2206053"/>
              </a:xfrm>
              <a:prstGeom prst="rect">
                <a:avLst/>
              </a:prstGeom>
            </p:spPr>
            <p:txBody>
              <a:bodyPr wrap="square">
                <a:spAutoFit/>
              </a:bodyPr>
              <a:lstStyle/>
              <a:p>
                <a:r>
                  <a:rPr lang="en-US" sz="1600" dirty="0"/>
                  <a:t>This way, the column "E" we will get the error in prediction of the mean, so in this cell we will generate a random number of normal distribution with medium 0 and variance.</a:t>
                </a:r>
                <a:endParaRPr lang="es-MX" sz="1600" dirty="0"/>
              </a:p>
              <a:p>
                <a:r>
                  <a:rPr lang="en-US" sz="1600" dirty="0"/>
                  <a:t> </a:t>
                </a:r>
                <a:endParaRPr lang="es-MX" sz="1600" dirty="0"/>
              </a:p>
              <a:p>
                <a:pPr/>
                <a14:m>
                  <m:oMathPara xmlns:m="http://schemas.openxmlformats.org/officeDocument/2006/math">
                    <m:oMathParaPr>
                      <m:jc m:val="centerGroup"/>
                    </m:oMathParaPr>
                    <m:oMath xmlns:m="http://schemas.openxmlformats.org/officeDocument/2006/math">
                      <m:sSub>
                        <m:sSubPr>
                          <m:ctrlPr>
                            <a:rPr lang="es-MX" sz="1600" i="1">
                              <a:latin typeface="Cambria Math" panose="02040503050406030204" pitchFamily="18" charset="0"/>
                            </a:rPr>
                          </m:ctrlPr>
                        </m:sSubPr>
                        <m:e>
                          <m:r>
                            <a:rPr lang="es-MX" sz="1600">
                              <a:latin typeface="Cambria Math" panose="02040503050406030204" pitchFamily="18" charset="0"/>
                            </a:rPr>
                            <m:t>                            </m:t>
                          </m:r>
                          <m:r>
                            <a:rPr lang="es-MX" sz="1600">
                              <a:latin typeface="Cambria Math" panose="02040503050406030204" pitchFamily="18" charset="0"/>
                            </a:rPr>
                            <m:t>𝑉𝑎𝑟</m:t>
                          </m:r>
                          <m:acc>
                            <m:accPr>
                              <m:chr m:val="̂"/>
                              <m:ctrlPr>
                                <a:rPr lang="es-MX" sz="1600" i="1">
                                  <a:latin typeface="Cambria Math" panose="02040503050406030204" pitchFamily="18" charset="0"/>
                                </a:rPr>
                              </m:ctrlPr>
                            </m:accPr>
                            <m:e>
                              <m:r>
                                <a:rPr lang="es-MX" sz="1600">
                                  <a:latin typeface="Cambria Math" panose="02040503050406030204" pitchFamily="18" charset="0"/>
                                </a:rPr>
                                <m:t>𝑌</m:t>
                              </m:r>
                            </m:e>
                          </m:acc>
                        </m:e>
                        <m:sub>
                          <m:r>
                            <a:rPr lang="es-MX" sz="1600">
                              <a:latin typeface="Cambria Math" panose="02040503050406030204" pitchFamily="18" charset="0"/>
                            </a:rPr>
                            <m:t>0,</m:t>
                          </m:r>
                          <m:r>
                            <a:rPr lang="es-MX" sz="1600">
                              <a:latin typeface="Cambria Math" panose="02040503050406030204" pitchFamily="18" charset="0"/>
                            </a:rPr>
                            <m:t>𝑚𝑒𝑎𝑛</m:t>
                          </m:r>
                        </m:sub>
                      </m:sSub>
                      <m:r>
                        <a:rPr lang="es-MX" sz="1600">
                          <a:latin typeface="Cambria Math" panose="02040503050406030204" pitchFamily="18" charset="0"/>
                        </a:rPr>
                        <m:t>=</m:t>
                      </m:r>
                      <m:sSup>
                        <m:sSupPr>
                          <m:ctrlPr>
                            <a:rPr lang="es-MX" sz="1600" i="1">
                              <a:latin typeface="Cambria Math" panose="02040503050406030204" pitchFamily="18" charset="0"/>
                            </a:rPr>
                          </m:ctrlPr>
                        </m:sSupPr>
                        <m:e>
                          <m:r>
                            <a:rPr lang="es-MX" sz="1600">
                              <a:latin typeface="Cambria Math" panose="02040503050406030204" pitchFamily="18" charset="0"/>
                            </a:rPr>
                            <m:t>𝜎</m:t>
                          </m:r>
                        </m:e>
                        <m:sup>
                          <m:r>
                            <a:rPr lang="es-MX" sz="1600">
                              <a:latin typeface="Cambria Math" panose="02040503050406030204" pitchFamily="18" charset="0"/>
                            </a:rPr>
                            <m:t>2</m:t>
                          </m:r>
                        </m:sup>
                      </m:sSup>
                      <m:d>
                        <m:dPr>
                          <m:ctrlPr>
                            <a:rPr lang="es-MX" sz="1600" i="1">
                              <a:latin typeface="Cambria Math" panose="02040503050406030204" pitchFamily="18" charset="0"/>
                            </a:rPr>
                          </m:ctrlPr>
                        </m:dPr>
                        <m:e>
                          <m:f>
                            <m:fPr>
                              <m:ctrlPr>
                                <a:rPr lang="es-MX" sz="1600" i="1">
                                  <a:latin typeface="Cambria Math" panose="02040503050406030204" pitchFamily="18" charset="0"/>
                                </a:rPr>
                              </m:ctrlPr>
                            </m:fPr>
                            <m:num>
                              <m:r>
                                <a:rPr lang="es-MX" sz="1600">
                                  <a:latin typeface="Cambria Math" panose="02040503050406030204" pitchFamily="18" charset="0"/>
                                </a:rPr>
                                <m:t>1</m:t>
                              </m:r>
                            </m:num>
                            <m:den>
                              <m:r>
                                <a:rPr lang="es-MX" sz="1600">
                                  <a:latin typeface="Cambria Math" panose="02040503050406030204" pitchFamily="18" charset="0"/>
                                </a:rPr>
                                <m:t>𝑛</m:t>
                              </m:r>
                            </m:den>
                          </m:f>
                          <m:r>
                            <a:rPr lang="es-MX" sz="1600">
                              <a:latin typeface="Cambria Math" panose="02040503050406030204" pitchFamily="18" charset="0"/>
                            </a:rPr>
                            <m:t>+</m:t>
                          </m:r>
                          <m:f>
                            <m:fPr>
                              <m:ctrlPr>
                                <a:rPr lang="es-MX" sz="1600" i="1">
                                  <a:latin typeface="Cambria Math" panose="02040503050406030204" pitchFamily="18" charset="0"/>
                                </a:rPr>
                              </m:ctrlPr>
                            </m:fPr>
                            <m:num>
                              <m:sSup>
                                <m:sSupPr>
                                  <m:ctrlPr>
                                    <a:rPr lang="es-MX" sz="1600" i="1">
                                      <a:latin typeface="Cambria Math" panose="02040503050406030204" pitchFamily="18" charset="0"/>
                                    </a:rPr>
                                  </m:ctrlPr>
                                </m:sSupPr>
                                <m:e>
                                  <m:r>
                                    <a:rPr lang="es-MX" sz="1600">
                                      <a:latin typeface="Cambria Math" panose="02040503050406030204" pitchFamily="18" charset="0"/>
                                    </a:rPr>
                                    <m:t>(</m:t>
                                  </m:r>
                                  <m:sSub>
                                    <m:sSubPr>
                                      <m:ctrlPr>
                                        <a:rPr lang="es-MX" sz="1600" i="1">
                                          <a:latin typeface="Cambria Math" panose="02040503050406030204" pitchFamily="18" charset="0"/>
                                        </a:rPr>
                                      </m:ctrlPr>
                                    </m:sSubPr>
                                    <m:e>
                                      <m:r>
                                        <a:rPr lang="es-MX" sz="1600">
                                          <a:latin typeface="Cambria Math" panose="02040503050406030204" pitchFamily="18" charset="0"/>
                                        </a:rPr>
                                        <m:t>𝑋</m:t>
                                      </m:r>
                                    </m:e>
                                    <m:sub>
                                      <m:r>
                                        <a:rPr lang="es-MX" sz="1600">
                                          <a:latin typeface="Cambria Math" panose="02040503050406030204" pitchFamily="18" charset="0"/>
                                        </a:rPr>
                                        <m:t>0</m:t>
                                      </m:r>
                                    </m:sub>
                                  </m:sSub>
                                  <m:r>
                                    <a:rPr lang="es-MX" sz="1600">
                                      <a:latin typeface="Cambria Math" panose="02040503050406030204" pitchFamily="18" charset="0"/>
                                    </a:rPr>
                                    <m:t>−</m:t>
                                  </m:r>
                                  <m:acc>
                                    <m:accPr>
                                      <m:chr m:val="̅"/>
                                      <m:ctrlPr>
                                        <a:rPr lang="es-MX" sz="1600" i="1">
                                          <a:latin typeface="Cambria Math" panose="02040503050406030204" pitchFamily="18" charset="0"/>
                                        </a:rPr>
                                      </m:ctrlPr>
                                    </m:accPr>
                                    <m:e>
                                      <m:r>
                                        <a:rPr lang="es-MX" sz="1600">
                                          <a:latin typeface="Cambria Math" panose="02040503050406030204" pitchFamily="18" charset="0"/>
                                        </a:rPr>
                                        <m:t>𝑋</m:t>
                                      </m:r>
                                      <m:r>
                                        <a:rPr lang="es-MX" sz="1600">
                                          <a:latin typeface="Cambria Math" panose="02040503050406030204" pitchFamily="18" charset="0"/>
                                        </a:rPr>
                                        <m:t>)</m:t>
                                      </m:r>
                                    </m:e>
                                  </m:acc>
                                </m:e>
                                <m:sup>
                                  <m:r>
                                    <a:rPr lang="es-MX" sz="1600">
                                      <a:latin typeface="Cambria Math" panose="02040503050406030204" pitchFamily="18" charset="0"/>
                                    </a:rPr>
                                    <m:t>2</m:t>
                                  </m:r>
                                </m:sup>
                              </m:sSup>
                            </m:num>
                            <m:den>
                              <m:sSup>
                                <m:sSupPr>
                                  <m:ctrlPr>
                                    <a:rPr lang="es-MX" sz="1600" i="1">
                                      <a:latin typeface="Cambria Math" panose="02040503050406030204" pitchFamily="18" charset="0"/>
                                    </a:rPr>
                                  </m:ctrlPr>
                                </m:sSupPr>
                                <m:e>
                                  <m:nary>
                                    <m:naryPr>
                                      <m:chr m:val="∑"/>
                                      <m:limLoc m:val="undOvr"/>
                                      <m:subHide m:val="on"/>
                                      <m:supHide m:val="on"/>
                                      <m:ctrlPr>
                                        <a:rPr lang="es-MX" sz="1600" i="1">
                                          <a:latin typeface="Cambria Math" panose="02040503050406030204" pitchFamily="18" charset="0"/>
                                        </a:rPr>
                                      </m:ctrlPr>
                                    </m:naryPr>
                                    <m:sub/>
                                    <m:sup/>
                                    <m:e>
                                      <m:d>
                                        <m:dPr>
                                          <m:ctrlPr>
                                            <a:rPr lang="es-MX" sz="1600" i="1">
                                              <a:latin typeface="Cambria Math" panose="02040503050406030204" pitchFamily="18" charset="0"/>
                                            </a:rPr>
                                          </m:ctrlPr>
                                        </m:dPr>
                                        <m:e>
                                          <m:sSub>
                                            <m:sSubPr>
                                              <m:ctrlPr>
                                                <a:rPr lang="es-MX" sz="1600" i="1">
                                                  <a:latin typeface="Cambria Math" panose="02040503050406030204" pitchFamily="18" charset="0"/>
                                                </a:rPr>
                                              </m:ctrlPr>
                                            </m:sSubPr>
                                            <m:e>
                                              <m:r>
                                                <a:rPr lang="es-MX" sz="1600">
                                                  <a:latin typeface="Cambria Math" panose="02040503050406030204" pitchFamily="18" charset="0"/>
                                                </a:rPr>
                                                <m:t>𝑋</m:t>
                                              </m:r>
                                            </m:e>
                                            <m:sub>
                                              <m:r>
                                                <a:rPr lang="es-MX" sz="1600">
                                                  <a:latin typeface="Cambria Math" panose="02040503050406030204" pitchFamily="18" charset="0"/>
                                                </a:rPr>
                                                <m:t>𝑖</m:t>
                                              </m:r>
                                            </m:sub>
                                          </m:sSub>
                                          <m:r>
                                            <a:rPr lang="es-MX" sz="1600">
                                              <a:latin typeface="Cambria Math" panose="02040503050406030204" pitchFamily="18" charset="0"/>
                                            </a:rPr>
                                            <m:t>−</m:t>
                                          </m:r>
                                          <m:acc>
                                            <m:accPr>
                                              <m:chr m:val="̅"/>
                                              <m:ctrlPr>
                                                <a:rPr lang="es-MX" sz="1600" i="1">
                                                  <a:latin typeface="Cambria Math" panose="02040503050406030204" pitchFamily="18" charset="0"/>
                                                </a:rPr>
                                              </m:ctrlPr>
                                            </m:accPr>
                                            <m:e>
                                              <m:r>
                                                <a:rPr lang="es-MX" sz="1600">
                                                  <a:latin typeface="Cambria Math" panose="02040503050406030204" pitchFamily="18" charset="0"/>
                                                </a:rPr>
                                                <m:t>𝑋</m:t>
                                              </m:r>
                                            </m:e>
                                          </m:acc>
                                        </m:e>
                                      </m:d>
                                    </m:e>
                                  </m:nary>
                                </m:e>
                                <m:sup>
                                  <m:r>
                                    <a:rPr lang="es-MX" sz="1600">
                                      <a:latin typeface="Cambria Math" panose="02040503050406030204" pitchFamily="18" charset="0"/>
                                    </a:rPr>
                                    <m:t>2</m:t>
                                  </m:r>
                                </m:sup>
                              </m:sSup>
                            </m:den>
                          </m:f>
                        </m:e>
                      </m:d>
                    </m:oMath>
                  </m:oMathPara>
                </a14:m>
                <a:endParaRPr lang="es-MX" sz="1600" dirty="0"/>
              </a:p>
              <a:p>
                <a:r>
                  <a:rPr lang="en-US" sz="1600" dirty="0"/>
                  <a:t> </a:t>
                </a:r>
                <a:endParaRPr lang="es-MX" sz="1600" dirty="0"/>
              </a:p>
              <a:p>
                <a:r>
                  <a:rPr lang="en-US" sz="1600" dirty="0"/>
                  <a:t>To generate a random number of normal distribution, Excel has a function called "DISTR.NORM.INV" which needs as arguments: The probability, the mean and standard deviation.</a:t>
                </a:r>
                <a:endParaRPr lang="es-MX" sz="1600" dirty="0"/>
              </a:p>
            </p:txBody>
          </p:sp>
        </mc:Choice>
        <mc:Fallback xmlns="">
          <p:sp>
            <p:nvSpPr>
              <p:cNvPr id="4" name="Rectángulo 3"/>
              <p:cNvSpPr>
                <a:spLocks noRot="1" noChangeAspect="1" noMove="1" noResize="1" noEditPoints="1" noAdjustHandles="1" noChangeArrowheads="1" noChangeShapeType="1" noTextEdit="1"/>
              </p:cNvSpPr>
              <p:nvPr/>
            </p:nvSpPr>
            <p:spPr>
              <a:xfrm>
                <a:off x="213508" y="2226365"/>
                <a:ext cx="11342388" cy="2206053"/>
              </a:xfrm>
              <a:prstGeom prst="rect">
                <a:avLst/>
              </a:prstGeom>
              <a:blipFill>
                <a:blip r:embed="rId2"/>
                <a:stretch>
                  <a:fillRect l="-269" t="-1105" b="-2486"/>
                </a:stretch>
              </a:blipFill>
            </p:spPr>
            <p:txBody>
              <a:bodyPr/>
              <a:lstStyle/>
              <a:p>
                <a:r>
                  <a:rPr lang="es-MX">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1875136568"/>
              </p:ext>
            </p:extLst>
          </p:nvPr>
        </p:nvGraphicFramePr>
        <p:xfrm>
          <a:off x="2523815" y="4750470"/>
          <a:ext cx="5461000" cy="1507617"/>
        </p:xfrm>
        <a:graphic>
          <a:graphicData uri="http://schemas.openxmlformats.org/drawingml/2006/table">
            <a:tbl>
              <a:tblPr firstRow="1" firstCol="1" bandRow="1"/>
              <a:tblGrid>
                <a:gridCol w="965200">
                  <a:extLst>
                    <a:ext uri="{9D8B030D-6E8A-4147-A177-3AD203B41FA5}">
                      <a16:colId xmlns:a16="http://schemas.microsoft.com/office/drawing/2014/main" val="115137538"/>
                    </a:ext>
                  </a:extLst>
                </a:gridCol>
                <a:gridCol w="965200">
                  <a:extLst>
                    <a:ext uri="{9D8B030D-6E8A-4147-A177-3AD203B41FA5}">
                      <a16:colId xmlns:a16="http://schemas.microsoft.com/office/drawing/2014/main" val="2555746407"/>
                    </a:ext>
                  </a:extLst>
                </a:gridCol>
                <a:gridCol w="1384300">
                  <a:extLst>
                    <a:ext uri="{9D8B030D-6E8A-4147-A177-3AD203B41FA5}">
                      <a16:colId xmlns:a16="http://schemas.microsoft.com/office/drawing/2014/main" val="2171387583"/>
                    </a:ext>
                  </a:extLst>
                </a:gridCol>
                <a:gridCol w="901700">
                  <a:extLst>
                    <a:ext uri="{9D8B030D-6E8A-4147-A177-3AD203B41FA5}">
                      <a16:colId xmlns:a16="http://schemas.microsoft.com/office/drawing/2014/main" val="2827292343"/>
                    </a:ext>
                  </a:extLst>
                </a:gridCol>
                <a:gridCol w="1244600">
                  <a:extLst>
                    <a:ext uri="{9D8B030D-6E8A-4147-A177-3AD203B41FA5}">
                      <a16:colId xmlns:a16="http://schemas.microsoft.com/office/drawing/2014/main" val="880733556"/>
                    </a:ext>
                  </a:extLst>
                </a:gridCol>
              </a:tblGrid>
              <a:tr h="171450">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604269"/>
                  </a:ext>
                </a:extLst>
              </a:tr>
              <a:tr h="333375">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Plot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Tree diameter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DBH with measurement error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Error in prediction of the mean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127186"/>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980538"/>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38924"/>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9867"/>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954460"/>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67291"/>
                  </a:ext>
                </a:extLst>
              </a:tr>
            </a:tbl>
          </a:graphicData>
        </a:graphic>
      </p:graphicFrame>
    </p:spTree>
    <p:extLst>
      <p:ext uri="{BB962C8B-B14F-4D97-AF65-F5344CB8AC3E}">
        <p14:creationId xmlns:p14="http://schemas.microsoft.com/office/powerpoint/2010/main" val="162495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of the measurement errors and the </a:t>
            </a:r>
            <a:r>
              <a:rPr lang="en-US" sz="2300" dirty="0" err="1"/>
              <a:t>allometric</a:t>
            </a:r>
            <a:r>
              <a:rPr lang="en-US" sz="2300" dirty="0"/>
              <a:t> models</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mc:AlternateContent xmlns:mc="http://schemas.openxmlformats.org/markup-compatibility/2006" xmlns:a14="http://schemas.microsoft.com/office/drawing/2010/main">
        <mc:Choice Requires="a14">
          <p:sp>
            <p:nvSpPr>
              <p:cNvPr id="4" name="Rectángulo 3"/>
              <p:cNvSpPr/>
              <p:nvPr/>
            </p:nvSpPr>
            <p:spPr>
              <a:xfrm>
                <a:off x="213508" y="2226365"/>
                <a:ext cx="11342388" cy="2070118"/>
              </a:xfrm>
              <a:prstGeom prst="rect">
                <a:avLst/>
              </a:prstGeom>
            </p:spPr>
            <p:txBody>
              <a:bodyPr wrap="square">
                <a:spAutoFit/>
              </a:bodyPr>
              <a:lstStyle/>
              <a:p>
                <a:r>
                  <a:rPr lang="en-US" sz="1600" dirty="0"/>
                  <a:t>To obtain the Error in prediction of an individual we proceed from an analog manner shown in the cell "E" with the difference is that in the formula of the standard deviation we will add a 1 like it shown in the formula. This source of error is programing in column F.</a:t>
                </a:r>
                <a:endParaRPr lang="es-MX" sz="1600" dirty="0"/>
              </a:p>
              <a:p>
                <a:r>
                  <a:rPr lang="en-US" dirty="0"/>
                  <a:t> </a:t>
                </a:r>
                <a:endParaRPr lang="es-MX" dirty="0"/>
              </a:p>
              <a:p>
                <a:pPr/>
                <a14:m>
                  <m:oMathPara xmlns:m="http://schemas.openxmlformats.org/officeDocument/2006/math">
                    <m:oMathParaPr>
                      <m:jc m:val="centerGroup"/>
                    </m:oMathParaPr>
                    <m:oMath xmlns:m="http://schemas.openxmlformats.org/officeDocument/2006/math">
                      <m:sSub>
                        <m:sSubPr>
                          <m:ctrlPr>
                            <a:rPr lang="es-MX" i="1">
                              <a:latin typeface="Cambria Math" panose="02040503050406030204" pitchFamily="18" charset="0"/>
                            </a:rPr>
                          </m:ctrlPr>
                        </m:sSubPr>
                        <m:e>
                          <m:r>
                            <a:rPr lang="es-MX" i="1">
                              <a:latin typeface="Cambria Math" panose="02040503050406030204" pitchFamily="18" charset="0"/>
                            </a:rPr>
                            <m:t>                           </m:t>
                          </m:r>
                          <m:r>
                            <a:rPr lang="es-MX" i="1">
                              <a:latin typeface="Cambria Math" panose="02040503050406030204" pitchFamily="18" charset="0"/>
                            </a:rPr>
                            <m:t>𝑉𝑎𝑟</m:t>
                          </m:r>
                          <m:acc>
                            <m:accPr>
                              <m:chr m:val="̂"/>
                              <m:ctrlPr>
                                <a:rPr lang="es-MX" i="1">
                                  <a:latin typeface="Cambria Math" panose="02040503050406030204" pitchFamily="18" charset="0"/>
                                </a:rPr>
                              </m:ctrlPr>
                            </m:accPr>
                            <m:e>
                              <m:r>
                                <a:rPr lang="es-MX" i="1">
                                  <a:latin typeface="Cambria Math" panose="02040503050406030204" pitchFamily="18" charset="0"/>
                                </a:rPr>
                                <m:t>𝑌</m:t>
                              </m:r>
                            </m:e>
                          </m:acc>
                        </m:e>
                        <m:sub>
                          <m:r>
                            <a:rPr lang="es-MX" i="1">
                              <a:latin typeface="Cambria Math" panose="02040503050406030204" pitchFamily="18" charset="0"/>
                            </a:rPr>
                            <m:t>0</m:t>
                          </m:r>
                        </m:sub>
                      </m:sSub>
                      <m:r>
                        <a:rPr lang="es-MX" i="1">
                          <a:latin typeface="Cambria Math" panose="02040503050406030204" pitchFamily="18" charset="0"/>
                        </a:rPr>
                        <m:t>=</m:t>
                      </m:r>
                      <m:sSup>
                        <m:sSupPr>
                          <m:ctrlPr>
                            <a:rPr lang="es-MX" i="1">
                              <a:latin typeface="Cambria Math" panose="02040503050406030204" pitchFamily="18" charset="0"/>
                            </a:rPr>
                          </m:ctrlPr>
                        </m:sSupPr>
                        <m:e>
                          <m:r>
                            <a:rPr lang="es-MX" i="1">
                              <a:latin typeface="Cambria Math" panose="02040503050406030204" pitchFamily="18" charset="0"/>
                            </a:rPr>
                            <m:t>𝜎</m:t>
                          </m:r>
                        </m:e>
                        <m:sup>
                          <m:r>
                            <a:rPr lang="es-MX" i="1">
                              <a:latin typeface="Cambria Math" panose="02040503050406030204" pitchFamily="18" charset="0"/>
                            </a:rPr>
                            <m:t>2</m:t>
                          </m:r>
                        </m:sup>
                      </m:sSup>
                      <m:d>
                        <m:dPr>
                          <m:ctrlPr>
                            <a:rPr lang="es-MX" i="1">
                              <a:latin typeface="Cambria Math" panose="02040503050406030204" pitchFamily="18" charset="0"/>
                            </a:rPr>
                          </m:ctrlPr>
                        </m:dPr>
                        <m:e>
                          <m:r>
                            <a:rPr lang="es-MX" b="1" i="1">
                              <a:latin typeface="Cambria Math" panose="02040503050406030204" pitchFamily="18" charset="0"/>
                            </a:rPr>
                            <m:t>𝟏</m:t>
                          </m:r>
                          <m:r>
                            <a:rPr lang="es-MX" i="1">
                              <a:latin typeface="Cambria Math" panose="02040503050406030204" pitchFamily="18" charset="0"/>
                            </a:rPr>
                            <m:t>+</m:t>
                          </m:r>
                          <m:f>
                            <m:fPr>
                              <m:ctrlPr>
                                <a:rPr lang="es-MX" i="1">
                                  <a:latin typeface="Cambria Math" panose="02040503050406030204" pitchFamily="18" charset="0"/>
                                </a:rPr>
                              </m:ctrlPr>
                            </m:fPr>
                            <m:num>
                              <m:r>
                                <a:rPr lang="es-MX" i="1">
                                  <a:latin typeface="Cambria Math" panose="02040503050406030204" pitchFamily="18" charset="0"/>
                                </a:rPr>
                                <m:t>1</m:t>
                              </m:r>
                            </m:num>
                            <m:den>
                              <m:r>
                                <a:rPr lang="es-MX" i="1">
                                  <a:latin typeface="Cambria Math" panose="02040503050406030204" pitchFamily="18" charset="0"/>
                                </a:rPr>
                                <m:t>𝑛</m:t>
                              </m:r>
                            </m:den>
                          </m:f>
                          <m:r>
                            <a:rPr lang="es-MX" i="1">
                              <a:latin typeface="Cambria Math" panose="02040503050406030204" pitchFamily="18" charset="0"/>
                            </a:rPr>
                            <m:t>+</m:t>
                          </m:r>
                          <m:f>
                            <m:fPr>
                              <m:ctrlPr>
                                <a:rPr lang="es-MX" i="1">
                                  <a:latin typeface="Cambria Math" panose="02040503050406030204" pitchFamily="18" charset="0"/>
                                </a:rPr>
                              </m:ctrlPr>
                            </m:fPr>
                            <m:num>
                              <m:sSup>
                                <m:sSupPr>
                                  <m:ctrlPr>
                                    <a:rPr lang="es-MX" i="1">
                                      <a:latin typeface="Cambria Math" panose="02040503050406030204" pitchFamily="18" charset="0"/>
                                    </a:rPr>
                                  </m:ctrlPr>
                                </m:sSupPr>
                                <m:e>
                                  <m:r>
                                    <a:rPr lang="es-MX" i="1">
                                      <a:latin typeface="Cambria Math" panose="02040503050406030204" pitchFamily="18" charset="0"/>
                                    </a:rPr>
                                    <m:t>(</m:t>
                                  </m:r>
                                  <m:sSub>
                                    <m:sSubPr>
                                      <m:ctrlPr>
                                        <a:rPr lang="es-MX" i="1">
                                          <a:latin typeface="Cambria Math" panose="02040503050406030204" pitchFamily="18" charset="0"/>
                                        </a:rPr>
                                      </m:ctrlPr>
                                    </m:sSubPr>
                                    <m:e>
                                      <m:r>
                                        <a:rPr lang="es-MX" i="1">
                                          <a:latin typeface="Cambria Math" panose="02040503050406030204" pitchFamily="18" charset="0"/>
                                        </a:rPr>
                                        <m:t>𝑋</m:t>
                                      </m:r>
                                    </m:e>
                                    <m:sub>
                                      <m:r>
                                        <a:rPr lang="es-MX" i="1">
                                          <a:latin typeface="Cambria Math" panose="02040503050406030204" pitchFamily="18" charset="0"/>
                                        </a:rPr>
                                        <m:t>0</m:t>
                                      </m:r>
                                    </m:sub>
                                  </m:sSub>
                                  <m:r>
                                    <a:rPr lang="es-MX" i="1">
                                      <a:latin typeface="Cambria Math" panose="02040503050406030204" pitchFamily="18" charset="0"/>
                                    </a:rPr>
                                    <m:t>−</m:t>
                                  </m:r>
                                  <m:acc>
                                    <m:accPr>
                                      <m:chr m:val="̅"/>
                                      <m:ctrlPr>
                                        <a:rPr lang="es-MX" i="1">
                                          <a:latin typeface="Cambria Math" panose="02040503050406030204" pitchFamily="18" charset="0"/>
                                        </a:rPr>
                                      </m:ctrlPr>
                                    </m:accPr>
                                    <m:e>
                                      <m:r>
                                        <a:rPr lang="es-MX" i="1">
                                          <a:latin typeface="Cambria Math" panose="02040503050406030204" pitchFamily="18" charset="0"/>
                                        </a:rPr>
                                        <m:t>𝑋</m:t>
                                      </m:r>
                                      <m:r>
                                        <a:rPr lang="es-MX" i="1">
                                          <a:latin typeface="Cambria Math" panose="02040503050406030204" pitchFamily="18" charset="0"/>
                                        </a:rPr>
                                        <m:t>)</m:t>
                                      </m:r>
                                    </m:e>
                                  </m:acc>
                                </m:e>
                                <m:sup>
                                  <m:r>
                                    <a:rPr lang="es-MX" i="1">
                                      <a:latin typeface="Cambria Math" panose="02040503050406030204" pitchFamily="18" charset="0"/>
                                    </a:rPr>
                                    <m:t>2</m:t>
                                  </m:r>
                                </m:sup>
                              </m:sSup>
                            </m:num>
                            <m:den>
                              <m:sSup>
                                <m:sSupPr>
                                  <m:ctrlPr>
                                    <a:rPr lang="es-MX" i="1">
                                      <a:latin typeface="Cambria Math" panose="02040503050406030204" pitchFamily="18" charset="0"/>
                                    </a:rPr>
                                  </m:ctrlPr>
                                </m:sSupPr>
                                <m:e>
                                  <m:nary>
                                    <m:naryPr>
                                      <m:chr m:val="∑"/>
                                      <m:limLoc m:val="undOvr"/>
                                      <m:subHide m:val="on"/>
                                      <m:supHide m:val="on"/>
                                      <m:ctrlPr>
                                        <a:rPr lang="es-MX" i="1">
                                          <a:latin typeface="Cambria Math" panose="02040503050406030204" pitchFamily="18" charset="0"/>
                                        </a:rPr>
                                      </m:ctrlPr>
                                    </m:naryPr>
                                    <m:sub/>
                                    <m:sup/>
                                    <m:e>
                                      <m:d>
                                        <m:dPr>
                                          <m:ctrlPr>
                                            <a:rPr lang="es-MX" i="1">
                                              <a:latin typeface="Cambria Math" panose="02040503050406030204" pitchFamily="18" charset="0"/>
                                            </a:rPr>
                                          </m:ctrlPr>
                                        </m:dPr>
                                        <m:e>
                                          <m:sSub>
                                            <m:sSubPr>
                                              <m:ctrlPr>
                                                <a:rPr lang="es-MX" i="1">
                                                  <a:latin typeface="Cambria Math" panose="02040503050406030204" pitchFamily="18" charset="0"/>
                                                </a:rPr>
                                              </m:ctrlPr>
                                            </m:sSubPr>
                                            <m:e>
                                              <m:r>
                                                <a:rPr lang="es-MX" i="1">
                                                  <a:latin typeface="Cambria Math" panose="02040503050406030204" pitchFamily="18" charset="0"/>
                                                </a:rPr>
                                                <m:t>𝑋</m:t>
                                              </m:r>
                                            </m:e>
                                            <m:sub>
                                              <m:r>
                                                <a:rPr lang="es-MX" i="1">
                                                  <a:latin typeface="Cambria Math" panose="02040503050406030204" pitchFamily="18" charset="0"/>
                                                </a:rPr>
                                                <m:t>𝑖</m:t>
                                              </m:r>
                                            </m:sub>
                                          </m:sSub>
                                          <m:r>
                                            <a:rPr lang="es-MX" i="1">
                                              <a:latin typeface="Cambria Math" panose="02040503050406030204" pitchFamily="18" charset="0"/>
                                            </a:rPr>
                                            <m:t>−</m:t>
                                          </m:r>
                                          <m:acc>
                                            <m:accPr>
                                              <m:chr m:val="̅"/>
                                              <m:ctrlPr>
                                                <a:rPr lang="es-MX" i="1">
                                                  <a:latin typeface="Cambria Math" panose="02040503050406030204" pitchFamily="18" charset="0"/>
                                                </a:rPr>
                                              </m:ctrlPr>
                                            </m:accPr>
                                            <m:e>
                                              <m:r>
                                                <a:rPr lang="es-MX" i="1">
                                                  <a:latin typeface="Cambria Math" panose="02040503050406030204" pitchFamily="18" charset="0"/>
                                                </a:rPr>
                                                <m:t>𝑋</m:t>
                                              </m:r>
                                            </m:e>
                                          </m:acc>
                                        </m:e>
                                      </m:d>
                                    </m:e>
                                  </m:nary>
                                </m:e>
                                <m:sup>
                                  <m:r>
                                    <a:rPr lang="es-MX" i="1">
                                      <a:latin typeface="Cambria Math" panose="02040503050406030204" pitchFamily="18" charset="0"/>
                                    </a:rPr>
                                    <m:t>2</m:t>
                                  </m:r>
                                </m:sup>
                              </m:sSup>
                            </m:den>
                          </m:f>
                        </m:e>
                      </m:d>
                    </m:oMath>
                  </m:oMathPara>
                </a14:m>
                <a:endParaRPr lang="es-MX" dirty="0"/>
              </a:p>
              <a:p>
                <a:r>
                  <a:rPr lang="en-US" sz="1600" dirty="0"/>
                  <a:t> </a:t>
                </a:r>
                <a:endParaRPr lang="es-MX" sz="1600" dirty="0"/>
              </a:p>
            </p:txBody>
          </p:sp>
        </mc:Choice>
        <mc:Fallback xmlns="">
          <p:sp>
            <p:nvSpPr>
              <p:cNvPr id="4" name="Rectángulo 3"/>
              <p:cNvSpPr>
                <a:spLocks noRot="1" noChangeAspect="1" noMove="1" noResize="1" noEditPoints="1" noAdjustHandles="1" noChangeArrowheads="1" noChangeShapeType="1" noTextEdit="1"/>
              </p:cNvSpPr>
              <p:nvPr/>
            </p:nvSpPr>
            <p:spPr>
              <a:xfrm>
                <a:off x="213508" y="2226365"/>
                <a:ext cx="11342388" cy="2070118"/>
              </a:xfrm>
              <a:prstGeom prst="rect">
                <a:avLst/>
              </a:prstGeom>
              <a:blipFill>
                <a:blip r:embed="rId2"/>
                <a:stretch>
                  <a:fillRect l="-269" t="-1176"/>
                </a:stretch>
              </a:blipFill>
            </p:spPr>
            <p:txBody>
              <a:bodyPr/>
              <a:lstStyle/>
              <a:p>
                <a:r>
                  <a:rPr lang="es-MX">
                    <a:noFill/>
                  </a:rPr>
                  <a:t> </a:t>
                </a:r>
              </a:p>
            </p:txBody>
          </p:sp>
        </mc:Fallback>
      </mc:AlternateContent>
      <p:graphicFrame>
        <p:nvGraphicFramePr>
          <p:cNvPr id="9" name="Tabla 8"/>
          <p:cNvGraphicFramePr>
            <a:graphicFrameLocks noGrp="1"/>
          </p:cNvGraphicFramePr>
          <p:nvPr>
            <p:extLst>
              <p:ext uri="{D42A27DB-BD31-4B8C-83A1-F6EECF244321}">
                <p14:modId xmlns:p14="http://schemas.microsoft.com/office/powerpoint/2010/main" val="3366488655"/>
              </p:ext>
            </p:extLst>
          </p:nvPr>
        </p:nvGraphicFramePr>
        <p:xfrm>
          <a:off x="2068075" y="4434176"/>
          <a:ext cx="6705600" cy="1507617"/>
        </p:xfrm>
        <a:graphic>
          <a:graphicData uri="http://schemas.openxmlformats.org/drawingml/2006/table">
            <a:tbl>
              <a:tblPr firstRow="1" firstCol="1" bandRow="1"/>
              <a:tblGrid>
                <a:gridCol w="965200">
                  <a:extLst>
                    <a:ext uri="{9D8B030D-6E8A-4147-A177-3AD203B41FA5}">
                      <a16:colId xmlns:a16="http://schemas.microsoft.com/office/drawing/2014/main" val="3000529690"/>
                    </a:ext>
                  </a:extLst>
                </a:gridCol>
                <a:gridCol w="965200">
                  <a:extLst>
                    <a:ext uri="{9D8B030D-6E8A-4147-A177-3AD203B41FA5}">
                      <a16:colId xmlns:a16="http://schemas.microsoft.com/office/drawing/2014/main" val="528568224"/>
                    </a:ext>
                  </a:extLst>
                </a:gridCol>
                <a:gridCol w="1384300">
                  <a:extLst>
                    <a:ext uri="{9D8B030D-6E8A-4147-A177-3AD203B41FA5}">
                      <a16:colId xmlns:a16="http://schemas.microsoft.com/office/drawing/2014/main" val="694326615"/>
                    </a:ext>
                  </a:extLst>
                </a:gridCol>
                <a:gridCol w="901700">
                  <a:extLst>
                    <a:ext uri="{9D8B030D-6E8A-4147-A177-3AD203B41FA5}">
                      <a16:colId xmlns:a16="http://schemas.microsoft.com/office/drawing/2014/main" val="214725200"/>
                    </a:ext>
                  </a:extLst>
                </a:gridCol>
                <a:gridCol w="1244600">
                  <a:extLst>
                    <a:ext uri="{9D8B030D-6E8A-4147-A177-3AD203B41FA5}">
                      <a16:colId xmlns:a16="http://schemas.microsoft.com/office/drawing/2014/main" val="1220316284"/>
                    </a:ext>
                  </a:extLst>
                </a:gridCol>
                <a:gridCol w="1244600">
                  <a:extLst>
                    <a:ext uri="{9D8B030D-6E8A-4147-A177-3AD203B41FA5}">
                      <a16:colId xmlns:a16="http://schemas.microsoft.com/office/drawing/2014/main" val="846020258"/>
                    </a:ext>
                  </a:extLst>
                </a:gridCol>
              </a:tblGrid>
              <a:tr h="171450">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6734048"/>
                  </a:ext>
                </a:extLst>
              </a:tr>
              <a:tr h="333375">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Plot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Tree diameter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DBH with measurement error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Error in prediction of the mean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Error in prediction of an indivual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1304153"/>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694134"/>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779452"/>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723886"/>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0011211"/>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1172132"/>
                  </a:ext>
                </a:extLst>
              </a:tr>
            </a:tbl>
          </a:graphicData>
        </a:graphic>
      </p:graphicFrame>
    </p:spTree>
    <p:extLst>
      <p:ext uri="{BB962C8B-B14F-4D97-AF65-F5344CB8AC3E}">
        <p14:creationId xmlns:p14="http://schemas.microsoft.com/office/powerpoint/2010/main" val="143218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of the measurement errors and the </a:t>
            </a:r>
            <a:r>
              <a:rPr lang="en-US" sz="2300" dirty="0" err="1"/>
              <a:t>allometric</a:t>
            </a:r>
            <a:r>
              <a:rPr lang="en-US" sz="2300" dirty="0"/>
              <a:t> models</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sp>
        <p:nvSpPr>
          <p:cNvPr id="4" name="Rectángulo 3"/>
          <p:cNvSpPr/>
          <p:nvPr/>
        </p:nvSpPr>
        <p:spPr>
          <a:xfrm>
            <a:off x="213508" y="2226365"/>
            <a:ext cx="11342388" cy="830997"/>
          </a:xfrm>
          <a:prstGeom prst="rect">
            <a:avLst/>
          </a:prstGeom>
        </p:spPr>
        <p:txBody>
          <a:bodyPr wrap="square">
            <a:spAutoFit/>
          </a:bodyPr>
          <a:lstStyle/>
          <a:p>
            <a:r>
              <a:rPr lang="en-US" sz="1600" dirty="0"/>
              <a:t>Once both sources of error are estimated, in column “G” we estimate the natural logarithm of the biomass including the 2 sources of error and linking them to the switches indicated in the cells D19 and D23.</a:t>
            </a:r>
            <a:endParaRPr lang="es-MX" sz="1600" dirty="0"/>
          </a:p>
          <a:p>
            <a:r>
              <a:rPr lang="en-US" sz="1600" dirty="0"/>
              <a:t> </a:t>
            </a:r>
            <a:endParaRPr lang="es-MX" sz="1600" dirty="0"/>
          </a:p>
        </p:txBody>
      </p:sp>
      <p:graphicFrame>
        <p:nvGraphicFramePr>
          <p:cNvPr id="2" name="Tabla 1"/>
          <p:cNvGraphicFramePr>
            <a:graphicFrameLocks noGrp="1"/>
          </p:cNvGraphicFramePr>
          <p:nvPr/>
        </p:nvGraphicFramePr>
        <p:xfrm>
          <a:off x="1172369" y="3347498"/>
          <a:ext cx="7607300" cy="1507617"/>
        </p:xfrm>
        <a:graphic>
          <a:graphicData uri="http://schemas.openxmlformats.org/drawingml/2006/table">
            <a:tbl>
              <a:tblPr firstRow="1" firstCol="1" bandRow="1"/>
              <a:tblGrid>
                <a:gridCol w="965200">
                  <a:extLst>
                    <a:ext uri="{9D8B030D-6E8A-4147-A177-3AD203B41FA5}">
                      <a16:colId xmlns:a16="http://schemas.microsoft.com/office/drawing/2014/main" val="5851238"/>
                    </a:ext>
                  </a:extLst>
                </a:gridCol>
                <a:gridCol w="965200">
                  <a:extLst>
                    <a:ext uri="{9D8B030D-6E8A-4147-A177-3AD203B41FA5}">
                      <a16:colId xmlns:a16="http://schemas.microsoft.com/office/drawing/2014/main" val="2032707563"/>
                    </a:ext>
                  </a:extLst>
                </a:gridCol>
                <a:gridCol w="1384300">
                  <a:extLst>
                    <a:ext uri="{9D8B030D-6E8A-4147-A177-3AD203B41FA5}">
                      <a16:colId xmlns:a16="http://schemas.microsoft.com/office/drawing/2014/main" val="3964531088"/>
                    </a:ext>
                  </a:extLst>
                </a:gridCol>
                <a:gridCol w="901700">
                  <a:extLst>
                    <a:ext uri="{9D8B030D-6E8A-4147-A177-3AD203B41FA5}">
                      <a16:colId xmlns:a16="http://schemas.microsoft.com/office/drawing/2014/main" val="3681121696"/>
                    </a:ext>
                  </a:extLst>
                </a:gridCol>
                <a:gridCol w="1244600">
                  <a:extLst>
                    <a:ext uri="{9D8B030D-6E8A-4147-A177-3AD203B41FA5}">
                      <a16:colId xmlns:a16="http://schemas.microsoft.com/office/drawing/2014/main" val="3065796835"/>
                    </a:ext>
                  </a:extLst>
                </a:gridCol>
                <a:gridCol w="1244600">
                  <a:extLst>
                    <a:ext uri="{9D8B030D-6E8A-4147-A177-3AD203B41FA5}">
                      <a16:colId xmlns:a16="http://schemas.microsoft.com/office/drawing/2014/main" val="921956941"/>
                    </a:ext>
                  </a:extLst>
                </a:gridCol>
                <a:gridCol w="901700">
                  <a:extLst>
                    <a:ext uri="{9D8B030D-6E8A-4147-A177-3AD203B41FA5}">
                      <a16:colId xmlns:a16="http://schemas.microsoft.com/office/drawing/2014/main" val="1693047433"/>
                    </a:ext>
                  </a:extLst>
                </a:gridCol>
              </a:tblGrid>
              <a:tr h="171450">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8713558"/>
                  </a:ext>
                </a:extLst>
              </a:tr>
              <a:tr h="333375">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Plot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Tree diameter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DBH with measurement error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Error in prediction of the mean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Error in prediction of an indivual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ln(biomass1_2)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8379099"/>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892610"/>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3165113"/>
                  </a:ext>
                </a:extLst>
              </a:tr>
              <a:tr h="4889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479585"/>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011380"/>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479350"/>
                  </a:ext>
                </a:extLst>
              </a:tr>
            </a:tbl>
          </a:graphicData>
        </a:graphic>
      </p:graphicFrame>
    </p:spTree>
    <p:extLst>
      <p:ext uri="{BB962C8B-B14F-4D97-AF65-F5344CB8AC3E}">
        <p14:creationId xmlns:p14="http://schemas.microsoft.com/office/powerpoint/2010/main" val="273064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of the measurement errors and the </a:t>
            </a:r>
            <a:r>
              <a:rPr lang="en-US" sz="2300" dirty="0" err="1"/>
              <a:t>allometric</a:t>
            </a:r>
            <a:r>
              <a:rPr lang="en-US" sz="2300" dirty="0"/>
              <a:t> models</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p:sp>
        <p:nvSpPr>
          <p:cNvPr id="4" name="Rectángulo 3"/>
          <p:cNvSpPr/>
          <p:nvPr/>
        </p:nvSpPr>
        <p:spPr>
          <a:xfrm>
            <a:off x="213508" y="2226365"/>
            <a:ext cx="10746040" cy="4031873"/>
          </a:xfrm>
          <a:prstGeom prst="rect">
            <a:avLst/>
          </a:prstGeom>
        </p:spPr>
        <p:txBody>
          <a:bodyPr wrap="square">
            <a:spAutoFit/>
          </a:bodyPr>
          <a:lstStyle/>
          <a:p>
            <a:r>
              <a:rPr lang="en-US" sz="1600" dirty="0"/>
              <a:t>Finally, because all these estimations have been obtained in the logarithmic scale, now it is only necessary to transform to the original units.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These estimations are a first iteration, so to propagate uncertainties at plot we use thousands of iterations with which we obtain confidence intervals including both the CI and the PI. While this is possible in Excel, this process is very slow, so this exercise will be made in R.</a:t>
            </a:r>
            <a:endParaRPr lang="es-MX" sz="1600" dirty="0"/>
          </a:p>
          <a:p>
            <a:endParaRPr lang="es-MX" sz="1600" dirty="0"/>
          </a:p>
        </p:txBody>
      </p:sp>
      <p:graphicFrame>
        <p:nvGraphicFramePr>
          <p:cNvPr id="7" name="Tabla 6"/>
          <p:cNvGraphicFramePr>
            <a:graphicFrameLocks noGrp="1"/>
          </p:cNvGraphicFramePr>
          <p:nvPr/>
        </p:nvGraphicFramePr>
        <p:xfrm>
          <a:off x="778669" y="3347498"/>
          <a:ext cx="8394700" cy="1507617"/>
        </p:xfrm>
        <a:graphic>
          <a:graphicData uri="http://schemas.openxmlformats.org/drawingml/2006/table">
            <a:tbl>
              <a:tblPr firstRow="1" firstCol="1" bandRow="1"/>
              <a:tblGrid>
                <a:gridCol w="965200">
                  <a:extLst>
                    <a:ext uri="{9D8B030D-6E8A-4147-A177-3AD203B41FA5}">
                      <a16:colId xmlns:a16="http://schemas.microsoft.com/office/drawing/2014/main" val="1557523923"/>
                    </a:ext>
                  </a:extLst>
                </a:gridCol>
                <a:gridCol w="965200">
                  <a:extLst>
                    <a:ext uri="{9D8B030D-6E8A-4147-A177-3AD203B41FA5}">
                      <a16:colId xmlns:a16="http://schemas.microsoft.com/office/drawing/2014/main" val="2177563989"/>
                    </a:ext>
                  </a:extLst>
                </a:gridCol>
                <a:gridCol w="1384300">
                  <a:extLst>
                    <a:ext uri="{9D8B030D-6E8A-4147-A177-3AD203B41FA5}">
                      <a16:colId xmlns:a16="http://schemas.microsoft.com/office/drawing/2014/main" val="3055919203"/>
                    </a:ext>
                  </a:extLst>
                </a:gridCol>
                <a:gridCol w="901700">
                  <a:extLst>
                    <a:ext uri="{9D8B030D-6E8A-4147-A177-3AD203B41FA5}">
                      <a16:colId xmlns:a16="http://schemas.microsoft.com/office/drawing/2014/main" val="2128241559"/>
                    </a:ext>
                  </a:extLst>
                </a:gridCol>
                <a:gridCol w="1244600">
                  <a:extLst>
                    <a:ext uri="{9D8B030D-6E8A-4147-A177-3AD203B41FA5}">
                      <a16:colId xmlns:a16="http://schemas.microsoft.com/office/drawing/2014/main" val="3552795135"/>
                    </a:ext>
                  </a:extLst>
                </a:gridCol>
                <a:gridCol w="1244600">
                  <a:extLst>
                    <a:ext uri="{9D8B030D-6E8A-4147-A177-3AD203B41FA5}">
                      <a16:colId xmlns:a16="http://schemas.microsoft.com/office/drawing/2014/main" val="27925286"/>
                    </a:ext>
                  </a:extLst>
                </a:gridCol>
                <a:gridCol w="901700">
                  <a:extLst>
                    <a:ext uri="{9D8B030D-6E8A-4147-A177-3AD203B41FA5}">
                      <a16:colId xmlns:a16="http://schemas.microsoft.com/office/drawing/2014/main" val="2940669679"/>
                    </a:ext>
                  </a:extLst>
                </a:gridCol>
                <a:gridCol w="787400">
                  <a:extLst>
                    <a:ext uri="{9D8B030D-6E8A-4147-A177-3AD203B41FA5}">
                      <a16:colId xmlns:a16="http://schemas.microsoft.com/office/drawing/2014/main" val="1464688519"/>
                    </a:ext>
                  </a:extLst>
                </a:gridCol>
              </a:tblGrid>
              <a:tr h="171450">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A</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C</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D</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F</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b="1">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230686"/>
                  </a:ext>
                </a:extLst>
              </a:tr>
              <a:tr h="333375">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Plot</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Tree diameter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DBH with measurement error</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ln(DBH)</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Error in prediction of the mean</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Error in prediction of an indivual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ln(biomass1_2)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9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biomass (kg)</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133378"/>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157.7</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386991"/>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9.2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26.9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74899"/>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11.8</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3.9</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47.1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244451"/>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11.70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11.3</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23.5</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037658"/>
                  </a:ext>
                </a:extLst>
              </a:tr>
              <a:tr h="161925">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23.30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23.4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0.4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5.2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s-MX" sz="12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180.0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9651906"/>
                  </a:ext>
                </a:extLst>
              </a:tr>
            </a:tbl>
          </a:graphicData>
        </a:graphic>
      </p:graphicFrame>
    </p:spTree>
    <p:extLst>
      <p:ext uri="{BB962C8B-B14F-4D97-AF65-F5344CB8AC3E}">
        <p14:creationId xmlns:p14="http://schemas.microsoft.com/office/powerpoint/2010/main" val="296854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at plot level</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Excel</a:t>
            </a:r>
            <a:br>
              <a:rPr lang="es-MX" b="1" dirty="0"/>
            </a:br>
            <a:endParaRPr lang="en-US" dirty="0"/>
          </a:p>
        </p:txBody>
      </p:sp>
      <mc:AlternateContent xmlns:mc="http://schemas.openxmlformats.org/markup-compatibility/2006">
        <mc:Choice xmlns:a14="http://schemas.microsoft.com/office/drawing/2010/main" Requires="a14">
          <p:sp>
            <p:nvSpPr>
              <p:cNvPr id="4" name="Rectángulo 3"/>
              <p:cNvSpPr/>
              <p:nvPr/>
            </p:nvSpPr>
            <p:spPr>
              <a:xfrm>
                <a:off x="213508" y="2226365"/>
                <a:ext cx="10746040" cy="5179367"/>
              </a:xfrm>
              <a:prstGeom prst="rect">
                <a:avLst/>
              </a:prstGeom>
            </p:spPr>
            <p:txBody>
              <a:bodyPr wrap="square">
                <a:spAutoFit/>
              </a:bodyPr>
              <a:lstStyle/>
              <a:p>
                <a:r>
                  <a:rPr lang="en-US" sz="1600" dirty="0"/>
                  <a:t>First, in page “Biomass calculation” we will copy cells B37 to B46, and we will paste them on row 3 of page “Iterations”. The values copy are the densities of the biomass at a plot level in terms of ton/ha and after that, these values are being related with the previous slide and will be updated in an automatic manner so one can copy and paste them as values in each of simulation. Each simulation will be copy from raw 9 in ahead.</a:t>
                </a:r>
              </a:p>
              <a:p>
                <a:endParaRPr lang="en-US" sz="1600" dirty="0"/>
              </a:p>
              <a:p>
                <a:endParaRPr lang="en-US" sz="1600" dirty="0"/>
              </a:p>
              <a:p>
                <a:r>
                  <a:rPr lang="en-US" sz="1600" dirty="0"/>
                  <a:t>After doing these simulation, we proceed to obtain the confidence intervals of these simulations and this is realized obtaining percentiles 2.5% and 97.5% To express confidence intervals as percentage, we proceed as follow:</a:t>
                </a:r>
                <a:endParaRPr lang="es-MX" sz="1600" dirty="0"/>
              </a:p>
              <a:p>
                <a:endParaRPr lang="es-MX" sz="1600" dirty="0"/>
              </a:p>
              <a:p>
                <a:r>
                  <a:rPr lang="en-US" dirty="0"/>
                  <a:t> </a:t>
                </a:r>
                <a:endParaRPr lang="es-MX"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𝐿𝑜𝑤𝑒𝑟</m:t>
                      </m:r>
                      <m:r>
                        <a:rPr lang="en-US" i="1">
                          <a:latin typeface="Cambria Math" panose="02040503050406030204" pitchFamily="18" charset="0"/>
                        </a:rPr>
                        <m:t> </m:t>
                      </m:r>
                      <m:r>
                        <a:rPr lang="en-US" i="1">
                          <a:latin typeface="Cambria Math" panose="02040503050406030204" pitchFamily="18" charset="0"/>
                        </a:rPr>
                        <m:t>𝐵𝑜𝑢𝑛𝑑</m:t>
                      </m:r>
                      <m:r>
                        <a:rPr lang="en-US" i="1">
                          <a:latin typeface="Cambria Math" panose="02040503050406030204" pitchFamily="18" charset="0"/>
                        </a:rPr>
                        <m:t> </m:t>
                      </m:r>
                      <m:d>
                        <m:dPr>
                          <m:ctrlPr>
                            <a:rPr lang="es-MX"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s-MX"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𝑀𝑒𝑎𝑛</m:t>
                          </m:r>
                          <m:r>
                            <a:rPr lang="en-US" i="1">
                              <a:latin typeface="Cambria Math" panose="02040503050406030204" pitchFamily="18" charset="0"/>
                            </a:rPr>
                            <m:t>−</m:t>
                          </m:r>
                          <m:sSub>
                            <m:sSubPr>
                              <m:ctrlPr>
                                <a:rPr lang="es-MX" i="1">
                                  <a:latin typeface="Cambria Math" panose="02040503050406030204" pitchFamily="18" charset="0"/>
                                </a:rPr>
                              </m:ctrlPr>
                            </m:sSubPr>
                            <m:e>
                              <m:r>
                                <a:rPr lang="en-US" i="1">
                                  <a:latin typeface="Cambria Math" panose="02040503050406030204" pitchFamily="18" charset="0"/>
                                </a:rPr>
                                <m:t>𝑃𝑒𝑟𝑐𝑒𝑛𝑡𝑖𝑙𝑒</m:t>
                              </m:r>
                            </m:e>
                            <m:sub>
                              <m:r>
                                <a:rPr lang="en-US" i="1">
                                  <a:latin typeface="Cambria Math" panose="02040503050406030204" pitchFamily="18" charset="0"/>
                                </a:rPr>
                                <m:t>2.5</m:t>
                              </m:r>
                            </m:sub>
                          </m:sSub>
                          <m:r>
                            <a:rPr lang="en-US" i="1">
                              <a:latin typeface="Cambria Math" panose="02040503050406030204" pitchFamily="18" charset="0"/>
                            </a:rPr>
                            <m:t>)</m:t>
                          </m:r>
                        </m:num>
                        <m:den>
                          <m:r>
                            <a:rPr lang="en-US" i="1">
                              <a:latin typeface="Cambria Math" panose="02040503050406030204" pitchFamily="18" charset="0"/>
                            </a:rPr>
                            <m:t>𝑀𝑒𝑎𝑛</m:t>
                          </m:r>
                        </m:den>
                      </m:f>
                      <m:r>
                        <a:rPr lang="en-US" i="1">
                          <a:latin typeface="Cambria Math" panose="02040503050406030204" pitchFamily="18" charset="0"/>
                        </a:rPr>
                        <m:t>×100</m:t>
                      </m:r>
                    </m:oMath>
                  </m:oMathPara>
                </a14:m>
                <a:endParaRPr lang="es-MX" dirty="0"/>
              </a:p>
              <a:p>
                <a:r>
                  <a:rPr lang="en-US" dirty="0"/>
                  <a:t> </a:t>
                </a:r>
                <a:endParaRPr lang="es-MX"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𝐿𝑜𝑤𝑒𝑟</m:t>
                      </m:r>
                      <m:r>
                        <a:rPr lang="en-US" i="1">
                          <a:latin typeface="Cambria Math" panose="02040503050406030204" pitchFamily="18" charset="0"/>
                        </a:rPr>
                        <m:t> </m:t>
                      </m:r>
                      <m:r>
                        <a:rPr lang="en-US" i="1">
                          <a:latin typeface="Cambria Math" panose="02040503050406030204" pitchFamily="18" charset="0"/>
                        </a:rPr>
                        <m:t>𝐵𝑜𝑢𝑛𝑑</m:t>
                      </m:r>
                      <m:r>
                        <a:rPr lang="en-US" i="1">
                          <a:latin typeface="Cambria Math" panose="02040503050406030204" pitchFamily="18" charset="0"/>
                        </a:rPr>
                        <m:t> </m:t>
                      </m:r>
                      <m:d>
                        <m:dPr>
                          <m:ctrlPr>
                            <a:rPr lang="es-MX"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s-MX" i="1">
                              <a:latin typeface="Cambria Math" panose="02040503050406030204" pitchFamily="18" charset="0"/>
                            </a:rPr>
                          </m:ctrlPr>
                        </m:fPr>
                        <m:num>
                          <m:r>
                            <a:rPr lang="en-US" i="1">
                              <a:latin typeface="Cambria Math" panose="02040503050406030204" pitchFamily="18" charset="0"/>
                            </a:rPr>
                            <m:t>(</m:t>
                          </m:r>
                          <m:sSub>
                            <m:sSubPr>
                              <m:ctrlPr>
                                <a:rPr lang="es-MX" i="1">
                                  <a:latin typeface="Cambria Math" panose="02040503050406030204" pitchFamily="18" charset="0"/>
                                </a:rPr>
                              </m:ctrlPr>
                            </m:sSubPr>
                            <m:e>
                              <m:r>
                                <a:rPr lang="en-US" i="1">
                                  <a:latin typeface="Cambria Math" panose="02040503050406030204" pitchFamily="18" charset="0"/>
                                </a:rPr>
                                <m:t>𝑃𝑒𝑟𝑐𝑒𝑛𝑡𝑖𝑙𝑒</m:t>
                              </m:r>
                            </m:e>
                            <m:sub>
                              <m:r>
                                <a:rPr lang="en-US" i="1">
                                  <a:latin typeface="Cambria Math" panose="02040503050406030204" pitchFamily="18" charset="0"/>
                                </a:rPr>
                                <m:t>97.5</m:t>
                              </m:r>
                            </m:sub>
                          </m:sSub>
                          <m:r>
                            <a:rPr lang="en-US" i="1">
                              <a:latin typeface="Cambria Math" panose="02040503050406030204" pitchFamily="18" charset="0"/>
                            </a:rPr>
                            <m:t>−</m:t>
                          </m:r>
                          <m:r>
                            <a:rPr lang="en-US" i="1">
                              <a:latin typeface="Cambria Math" panose="02040503050406030204" pitchFamily="18" charset="0"/>
                            </a:rPr>
                            <m:t>𝑀𝑒𝑎𝑛</m:t>
                          </m:r>
                          <m:r>
                            <a:rPr lang="en-US" i="1">
                              <a:latin typeface="Cambria Math" panose="02040503050406030204" pitchFamily="18" charset="0"/>
                            </a:rPr>
                            <m:t>)</m:t>
                          </m:r>
                        </m:num>
                        <m:den>
                          <m:r>
                            <a:rPr lang="en-US" i="1">
                              <a:latin typeface="Cambria Math" panose="02040503050406030204" pitchFamily="18" charset="0"/>
                            </a:rPr>
                            <m:t>𝑀𝑒𝑎𝑛</m:t>
                          </m:r>
                        </m:den>
                      </m:f>
                      <m:r>
                        <a:rPr lang="en-US" i="1">
                          <a:latin typeface="Cambria Math" panose="02040503050406030204" pitchFamily="18" charset="0"/>
                        </a:rPr>
                        <m:t>×100</m:t>
                      </m:r>
                    </m:oMath>
                  </m:oMathPara>
                </a14:m>
                <a:endParaRPr lang="es-MX" dirty="0"/>
              </a:p>
              <a:p>
                <a:r>
                  <a:rPr lang="en-US" dirty="0"/>
                  <a:t> </a:t>
                </a:r>
                <a:endParaRPr lang="es-MX" dirty="0"/>
              </a:p>
              <a:p>
                <a:endParaRPr lang="en-US" sz="1600" dirty="0"/>
              </a:p>
              <a:p>
                <a:endParaRPr lang="es-MX" sz="1600" dirty="0"/>
              </a:p>
              <a:p>
                <a:endParaRPr lang="es-MX" sz="1600" dirty="0"/>
              </a:p>
            </p:txBody>
          </p:sp>
        </mc:Choice>
        <mc:Fallback>
          <p:sp>
            <p:nvSpPr>
              <p:cNvPr id="4" name="Rectángulo 3"/>
              <p:cNvSpPr>
                <a:spLocks noRot="1" noChangeAspect="1" noMove="1" noResize="1" noEditPoints="1" noAdjustHandles="1" noChangeArrowheads="1" noChangeShapeType="1" noTextEdit="1"/>
              </p:cNvSpPr>
              <p:nvPr/>
            </p:nvSpPr>
            <p:spPr>
              <a:xfrm>
                <a:off x="213508" y="2226365"/>
                <a:ext cx="10746040" cy="5179367"/>
              </a:xfrm>
              <a:prstGeom prst="rect">
                <a:avLst/>
              </a:prstGeom>
              <a:blipFill>
                <a:blip r:embed="rId2"/>
                <a:stretch>
                  <a:fillRect l="-284" t="-471" r="-794"/>
                </a:stretch>
              </a:blipFill>
            </p:spPr>
            <p:txBody>
              <a:bodyPr/>
              <a:lstStyle/>
              <a:p>
                <a:r>
                  <a:rPr lang="es-MX">
                    <a:noFill/>
                  </a:rPr>
                  <a:t> </a:t>
                </a:r>
              </a:p>
            </p:txBody>
          </p:sp>
        </mc:Fallback>
      </mc:AlternateContent>
    </p:spTree>
    <p:extLst>
      <p:ext uri="{BB962C8B-B14F-4D97-AF65-F5344CB8AC3E}">
        <p14:creationId xmlns:p14="http://schemas.microsoft.com/office/powerpoint/2010/main" val="19413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404730"/>
            <a:ext cx="10414735" cy="503583"/>
          </a:xfrm>
        </p:spPr>
        <p:txBody>
          <a:bodyPr>
            <a:noAutofit/>
          </a:bodyPr>
          <a:lstStyle/>
          <a:p>
            <a:r>
              <a:rPr lang="en-US" sz="2300" dirty="0"/>
              <a:t>Process to propagate uncertainties at plot level</a:t>
            </a:r>
          </a:p>
        </p:txBody>
      </p:sp>
      <p:sp>
        <p:nvSpPr>
          <p:cNvPr id="6" name="Título 1"/>
          <p:cNvSpPr>
            <a:spLocks noGrp="1"/>
          </p:cNvSpPr>
          <p:nvPr>
            <p:ph type="title"/>
          </p:nvPr>
        </p:nvSpPr>
        <p:spPr>
          <a:xfrm>
            <a:off x="0" y="609599"/>
            <a:ext cx="9805136" cy="675862"/>
          </a:xfrm>
        </p:spPr>
        <p:txBody>
          <a:bodyPr>
            <a:normAutofit fontScale="90000"/>
          </a:bodyPr>
          <a:lstStyle/>
          <a:p>
            <a:r>
              <a:rPr lang="en-US" b="1" dirty="0"/>
              <a:t>Process to propagate uncertainties in R</a:t>
            </a:r>
            <a:br>
              <a:rPr lang="es-MX" b="1" dirty="0"/>
            </a:br>
            <a:endParaRPr lang="en-US" dirty="0"/>
          </a:p>
        </p:txBody>
      </p:sp>
      <p:sp>
        <p:nvSpPr>
          <p:cNvPr id="4" name="Rectángulo 3"/>
          <p:cNvSpPr/>
          <p:nvPr/>
        </p:nvSpPr>
        <p:spPr>
          <a:xfrm>
            <a:off x="213508" y="2226365"/>
            <a:ext cx="10746040" cy="4278094"/>
          </a:xfrm>
          <a:prstGeom prst="rect">
            <a:avLst/>
          </a:prstGeom>
        </p:spPr>
        <p:txBody>
          <a:bodyPr wrap="square">
            <a:spAutoFit/>
          </a:bodyPr>
          <a:lstStyle/>
          <a:p>
            <a:r>
              <a:rPr lang="en-US" sz="1600" dirty="0"/>
              <a:t>The process shown above was also programed in R statistical software.</a:t>
            </a:r>
          </a:p>
          <a:p>
            <a:endParaRPr lang="es-MX" sz="1600" dirty="0"/>
          </a:p>
          <a:p>
            <a:pPr marL="342900" lvl="0" indent="-342900">
              <a:buFont typeface="+mj-lt"/>
              <a:buAutoNum type="arabicPeriod"/>
            </a:pPr>
            <a:r>
              <a:rPr lang="en-US" sz="1600" dirty="0"/>
              <a:t>First, load library “</a:t>
            </a:r>
            <a:r>
              <a:rPr lang="en-US" sz="1600" dirty="0" err="1"/>
              <a:t>doBy</a:t>
            </a:r>
            <a:r>
              <a:rPr lang="en-US" sz="1600" dirty="0"/>
              <a:t>”.</a:t>
            </a:r>
            <a:endParaRPr lang="es-MX" sz="1600" dirty="0"/>
          </a:p>
          <a:p>
            <a:pPr marL="342900" lvl="0" indent="-342900">
              <a:buFont typeface="+mj-lt"/>
              <a:buAutoNum type="arabicPeriod"/>
            </a:pPr>
            <a:r>
              <a:rPr lang="en-US" sz="1600" dirty="0"/>
              <a:t>Then indicate the address folder</a:t>
            </a:r>
            <a:endParaRPr lang="es-MX" sz="1600" dirty="0"/>
          </a:p>
          <a:p>
            <a:pPr marL="342900" lvl="0" indent="-342900">
              <a:buFont typeface="+mj-lt"/>
              <a:buAutoNum type="arabicPeriod"/>
            </a:pPr>
            <a:r>
              <a:rPr lang="en-US" sz="1600" dirty="0"/>
              <a:t>In “Module 2” the parameters model are read</a:t>
            </a:r>
            <a:endParaRPr lang="es-MX" sz="1600" dirty="0"/>
          </a:p>
          <a:p>
            <a:pPr marL="342900" lvl="0" indent="-342900">
              <a:buFont typeface="+mj-lt"/>
              <a:buAutoNum type="arabicPeriod"/>
            </a:pPr>
            <a:r>
              <a:rPr lang="en-US" sz="1600" dirty="0"/>
              <a:t>In “Module 3” are estimated the measurement error, Error in prediction of the mean, Error in prediction of an induvial and uncertainties are propagated at plot level. To do that, the script in R does the following:</a:t>
            </a:r>
            <a:endParaRPr lang="es-MX" sz="1600" dirty="0"/>
          </a:p>
          <a:p>
            <a:pPr marL="857250" lvl="1" indent="-400050">
              <a:buFont typeface="+mj-lt"/>
              <a:buAutoNum type="romanLcPeriod"/>
            </a:pPr>
            <a:r>
              <a:rPr lang="en-US" sz="1600" dirty="0"/>
              <a:t>The number of simulations is defined</a:t>
            </a:r>
            <a:endParaRPr lang="es-MX" sz="1600" dirty="0"/>
          </a:p>
          <a:p>
            <a:pPr marL="857250" lvl="1" indent="-400050">
              <a:buFont typeface="+mj-lt"/>
              <a:buAutoNum type="romanLcPeriod"/>
            </a:pPr>
            <a:r>
              <a:rPr lang="en-US" sz="1600" dirty="0"/>
              <a:t>Tree diameter with measurement error is estimated</a:t>
            </a:r>
            <a:endParaRPr lang="es-MX" sz="1600" dirty="0"/>
          </a:p>
          <a:p>
            <a:pPr marL="857250" lvl="1" indent="-400050">
              <a:buFont typeface="+mj-lt"/>
              <a:buAutoNum type="romanLcPeriod"/>
            </a:pPr>
            <a:r>
              <a:rPr lang="en-US" sz="1600" dirty="0"/>
              <a:t>Logarithm of DBH (included measurement error) is obtained</a:t>
            </a:r>
            <a:endParaRPr lang="es-MX" sz="1600" dirty="0"/>
          </a:p>
          <a:p>
            <a:pPr marL="857250" lvl="1" indent="-400050">
              <a:buFont typeface="+mj-lt"/>
              <a:buAutoNum type="romanLcPeriod"/>
            </a:pPr>
            <a:r>
              <a:rPr lang="en-US" sz="1600" dirty="0"/>
              <a:t>Error in prediction of the mean is estimated</a:t>
            </a:r>
            <a:endParaRPr lang="es-MX" sz="1600" dirty="0"/>
          </a:p>
          <a:p>
            <a:pPr marL="857250" lvl="1" indent="-400050">
              <a:buFont typeface="+mj-lt"/>
              <a:buAutoNum type="romanLcPeriod"/>
            </a:pPr>
            <a:r>
              <a:rPr lang="en-US" sz="1600" dirty="0"/>
              <a:t>Error in prediction of an individual is estimated</a:t>
            </a:r>
            <a:endParaRPr lang="es-MX" sz="1600" dirty="0"/>
          </a:p>
          <a:p>
            <a:pPr marL="857250" lvl="1" indent="-400050">
              <a:buFont typeface="+mj-lt"/>
              <a:buAutoNum type="romanLcPeriod"/>
            </a:pPr>
            <a:r>
              <a:rPr lang="en-US" sz="1600" dirty="0"/>
              <a:t>Logarithm of "Biomass estimation with sources of error" is estimated</a:t>
            </a:r>
            <a:endParaRPr lang="es-MX" sz="1600" dirty="0"/>
          </a:p>
          <a:p>
            <a:pPr marL="857250" lvl="1" indent="-400050">
              <a:buFont typeface="+mj-lt"/>
              <a:buAutoNum type="romanLcPeriod"/>
            </a:pPr>
            <a:r>
              <a:rPr lang="en-US" sz="1600" dirty="0"/>
              <a:t>The logarithm of estimated biomass is transformed to its real scale</a:t>
            </a:r>
            <a:endParaRPr lang="es-MX" sz="1600" dirty="0"/>
          </a:p>
          <a:p>
            <a:pPr marL="857250" lvl="1" indent="-400050">
              <a:buFont typeface="+mj-lt"/>
              <a:buAutoNum type="romanLcPeriod"/>
            </a:pPr>
            <a:r>
              <a:rPr lang="en-US" sz="1600" dirty="0"/>
              <a:t>Estimations of uncertainties at plot level are obtained.</a:t>
            </a:r>
            <a:endParaRPr lang="es-MX" sz="1600" dirty="0"/>
          </a:p>
          <a:p>
            <a:pPr marL="342900" indent="-342900">
              <a:buFont typeface="+mj-lt"/>
              <a:buAutoNum type="arabicPeriod"/>
            </a:pPr>
            <a:r>
              <a:rPr lang="en-US" sz="1600" dirty="0"/>
              <a:t>Finally, results are shown and saved.</a:t>
            </a:r>
            <a:endParaRPr lang="es-MX" sz="1600" dirty="0"/>
          </a:p>
          <a:p>
            <a:endParaRPr lang="es-MX" sz="1600" dirty="0"/>
          </a:p>
        </p:txBody>
      </p:sp>
    </p:spTree>
    <p:extLst>
      <p:ext uri="{BB962C8B-B14F-4D97-AF65-F5344CB8AC3E}">
        <p14:creationId xmlns:p14="http://schemas.microsoft.com/office/powerpoint/2010/main" val="4111171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a:t>Thanks</a:t>
            </a:r>
            <a:endParaRPr lang="es-MX" dirty="0"/>
          </a:p>
        </p:txBody>
      </p:sp>
    </p:spTree>
    <p:extLst>
      <p:ext uri="{BB962C8B-B14F-4D97-AF65-F5344CB8AC3E}">
        <p14:creationId xmlns:p14="http://schemas.microsoft.com/office/powerpoint/2010/main" val="1040369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22"/>
          <p:cNvGrpSpPr>
            <a:grpSpLocks/>
          </p:cNvGrpSpPr>
          <p:nvPr/>
        </p:nvGrpSpPr>
        <p:grpSpPr bwMode="auto">
          <a:xfrm>
            <a:off x="711200" y="1981200"/>
            <a:ext cx="10464800" cy="3810000"/>
            <a:chOff x="336" y="480"/>
            <a:chExt cx="4944" cy="2400"/>
          </a:xfrm>
        </p:grpSpPr>
        <p:sp>
          <p:nvSpPr>
            <p:cNvPr id="40964" name="AutoShape 4"/>
            <p:cNvSpPr>
              <a:spLocks noChangeArrowheads="1"/>
            </p:cNvSpPr>
            <p:nvPr/>
          </p:nvSpPr>
          <p:spPr bwMode="auto">
            <a:xfrm>
              <a:off x="1824" y="480"/>
              <a:ext cx="1680"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800">
                  <a:latin typeface="Arial" charset="0"/>
                </a:rPr>
                <a:t>UNCERTAINTY</a:t>
              </a:r>
            </a:p>
          </p:txBody>
        </p:sp>
        <p:cxnSp>
          <p:nvCxnSpPr>
            <p:cNvPr id="40965" name="AutoShape 5"/>
            <p:cNvCxnSpPr>
              <a:cxnSpLocks noChangeShapeType="1"/>
            </p:cNvCxnSpPr>
            <p:nvPr/>
          </p:nvCxnSpPr>
          <p:spPr bwMode="auto">
            <a:xfrm>
              <a:off x="2688" y="864"/>
              <a:ext cx="0" cy="576"/>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40966" name="AutoShape 7"/>
            <p:cNvSpPr>
              <a:spLocks noChangeArrowheads="1"/>
            </p:cNvSpPr>
            <p:nvPr/>
          </p:nvSpPr>
          <p:spPr bwMode="auto">
            <a:xfrm>
              <a:off x="336" y="1248"/>
              <a:ext cx="1680"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800">
                  <a:latin typeface="Arial" charset="0"/>
                </a:rPr>
                <a:t>Natural Variability</a:t>
              </a:r>
            </a:p>
          </p:txBody>
        </p:sp>
        <p:sp>
          <p:nvSpPr>
            <p:cNvPr id="40967" name="AutoShape 8"/>
            <p:cNvSpPr>
              <a:spLocks noChangeArrowheads="1"/>
            </p:cNvSpPr>
            <p:nvPr/>
          </p:nvSpPr>
          <p:spPr bwMode="auto">
            <a:xfrm>
              <a:off x="528" y="1872"/>
              <a:ext cx="1680"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800">
                  <a:latin typeface="Arial" charset="0"/>
                </a:rPr>
                <a:t>Spatial Variability</a:t>
              </a:r>
            </a:p>
          </p:txBody>
        </p:sp>
        <p:sp>
          <p:nvSpPr>
            <p:cNvPr id="40968" name="AutoShape 9"/>
            <p:cNvSpPr>
              <a:spLocks noChangeArrowheads="1"/>
            </p:cNvSpPr>
            <p:nvPr/>
          </p:nvSpPr>
          <p:spPr bwMode="auto">
            <a:xfrm>
              <a:off x="528" y="2496"/>
              <a:ext cx="1680"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800">
                  <a:latin typeface="Arial" charset="0"/>
                </a:rPr>
                <a:t>Temporal Variability</a:t>
              </a:r>
            </a:p>
          </p:txBody>
        </p:sp>
        <p:sp>
          <p:nvSpPr>
            <p:cNvPr id="40969" name="AutoShape 10"/>
            <p:cNvSpPr>
              <a:spLocks noChangeArrowheads="1"/>
            </p:cNvSpPr>
            <p:nvPr/>
          </p:nvSpPr>
          <p:spPr bwMode="auto">
            <a:xfrm>
              <a:off x="3360" y="1248"/>
              <a:ext cx="1680"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800">
                  <a:latin typeface="Arial" charset="0"/>
                </a:rPr>
                <a:t>Knowledge Uncertainty</a:t>
              </a:r>
            </a:p>
          </p:txBody>
        </p:sp>
        <p:sp>
          <p:nvSpPr>
            <p:cNvPr id="40970" name="AutoShape 11"/>
            <p:cNvSpPr>
              <a:spLocks noChangeArrowheads="1"/>
            </p:cNvSpPr>
            <p:nvPr/>
          </p:nvSpPr>
          <p:spPr bwMode="auto">
            <a:xfrm>
              <a:off x="3600" y="1872"/>
              <a:ext cx="1680"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800">
                  <a:latin typeface="Arial" charset="0"/>
                </a:rPr>
                <a:t>Measurement Error</a:t>
              </a:r>
            </a:p>
          </p:txBody>
        </p:sp>
        <p:sp>
          <p:nvSpPr>
            <p:cNvPr id="40971" name="AutoShape 12"/>
            <p:cNvSpPr>
              <a:spLocks noChangeArrowheads="1"/>
            </p:cNvSpPr>
            <p:nvPr/>
          </p:nvSpPr>
          <p:spPr bwMode="auto">
            <a:xfrm>
              <a:off x="3600" y="2496"/>
              <a:ext cx="1680" cy="384"/>
            </a:xfrm>
            <a:prstGeom prst="flowChartProcess">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US" sz="1800">
                  <a:latin typeface="Arial" charset="0"/>
                </a:rPr>
                <a:t>Model Error</a:t>
              </a:r>
            </a:p>
          </p:txBody>
        </p:sp>
        <p:cxnSp>
          <p:nvCxnSpPr>
            <p:cNvPr id="40972" name="AutoShape 13"/>
            <p:cNvCxnSpPr>
              <a:cxnSpLocks noChangeShapeType="1"/>
              <a:stCxn id="40966" idx="3"/>
              <a:endCxn id="40969" idx="1"/>
            </p:cNvCxnSpPr>
            <p:nvPr/>
          </p:nvCxnSpPr>
          <p:spPr bwMode="auto">
            <a:xfrm>
              <a:off x="2016" y="1440"/>
              <a:ext cx="1344" cy="1"/>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40973" name="Line 16"/>
            <p:cNvSpPr>
              <a:spLocks noChangeShapeType="1"/>
            </p:cNvSpPr>
            <p:nvPr/>
          </p:nvSpPr>
          <p:spPr bwMode="auto">
            <a:xfrm flipV="1">
              <a:off x="384" y="1632"/>
              <a:ext cx="0" cy="105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4" name="Line 17"/>
            <p:cNvSpPr>
              <a:spLocks noChangeShapeType="1"/>
            </p:cNvSpPr>
            <p:nvPr/>
          </p:nvSpPr>
          <p:spPr bwMode="auto">
            <a:xfrm flipH="1">
              <a:off x="384" y="2064"/>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5" name="Line 18"/>
            <p:cNvSpPr>
              <a:spLocks noChangeShapeType="1"/>
            </p:cNvSpPr>
            <p:nvPr/>
          </p:nvSpPr>
          <p:spPr bwMode="auto">
            <a:xfrm>
              <a:off x="384" y="2688"/>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6" name="Line 19"/>
            <p:cNvSpPr>
              <a:spLocks noChangeShapeType="1"/>
            </p:cNvSpPr>
            <p:nvPr/>
          </p:nvSpPr>
          <p:spPr bwMode="auto">
            <a:xfrm>
              <a:off x="3456" y="1632"/>
              <a:ext cx="0" cy="105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7" name="Line 20"/>
            <p:cNvSpPr>
              <a:spLocks noChangeShapeType="1"/>
            </p:cNvSpPr>
            <p:nvPr/>
          </p:nvSpPr>
          <p:spPr bwMode="auto">
            <a:xfrm>
              <a:off x="3456" y="2064"/>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0978" name="Line 21"/>
            <p:cNvSpPr>
              <a:spLocks noChangeShapeType="1"/>
            </p:cNvSpPr>
            <p:nvPr/>
          </p:nvSpPr>
          <p:spPr bwMode="auto">
            <a:xfrm>
              <a:off x="3456" y="2688"/>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40962" name="Text Box 4"/>
          <p:cNvSpPr txBox="1">
            <a:spLocks noChangeArrowheads="1"/>
          </p:cNvSpPr>
          <p:nvPr/>
        </p:nvSpPr>
        <p:spPr bwMode="auto">
          <a:xfrm>
            <a:off x="812800" y="381000"/>
            <a:ext cx="104648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3200" dirty="0">
                <a:latin typeface="Arial" charset="0"/>
              </a:rPr>
              <a:t>Classification of Sources of Uncertainty</a:t>
            </a:r>
            <a:endParaRPr sz="3200" noProof="1">
              <a:latin typeface="Arial" charset="0"/>
            </a:endParaRPr>
          </a:p>
          <a:p>
            <a:pPr algn="ctr"/>
            <a:r>
              <a:rPr lang="en-US" sz="3200" dirty="0"/>
              <a:t> </a:t>
            </a:r>
            <a:endParaRPr lang="en-US" dirty="0"/>
          </a:p>
        </p:txBody>
      </p:sp>
      <p:sp>
        <p:nvSpPr>
          <p:cNvPr id="40963" name="Text Box 3"/>
          <p:cNvSpPr txBox="1">
            <a:spLocks noChangeArrowheads="1"/>
          </p:cNvSpPr>
          <p:nvPr/>
        </p:nvSpPr>
        <p:spPr bwMode="auto">
          <a:xfrm>
            <a:off x="4775200" y="6308725"/>
            <a:ext cx="6908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algn="r" eaLnBrk="0" fontAlgn="base" hangingPunct="0">
              <a:spcBef>
                <a:spcPct val="0"/>
              </a:spcBef>
              <a:spcAft>
                <a:spcPct val="0"/>
              </a:spcAft>
              <a:defRPr sz="2400">
                <a:solidFill>
                  <a:schemeClr val="tx1"/>
                </a:solidFill>
                <a:latin typeface="Times" charset="0"/>
                <a:ea typeface="ＭＳ Ｐゴシック" charset="0"/>
              </a:defRPr>
            </a:lvl6pPr>
            <a:lvl7pPr marL="2971800" indent="-228600" algn="r" eaLnBrk="0" fontAlgn="base" hangingPunct="0">
              <a:spcBef>
                <a:spcPct val="0"/>
              </a:spcBef>
              <a:spcAft>
                <a:spcPct val="0"/>
              </a:spcAft>
              <a:defRPr sz="2400">
                <a:solidFill>
                  <a:schemeClr val="tx1"/>
                </a:solidFill>
                <a:latin typeface="Times" charset="0"/>
                <a:ea typeface="ＭＳ Ｐゴシック" charset="0"/>
              </a:defRPr>
            </a:lvl7pPr>
            <a:lvl8pPr marL="3429000" indent="-228600" algn="r" eaLnBrk="0" fontAlgn="base" hangingPunct="0">
              <a:spcBef>
                <a:spcPct val="0"/>
              </a:spcBef>
              <a:spcAft>
                <a:spcPct val="0"/>
              </a:spcAft>
              <a:defRPr sz="2400">
                <a:solidFill>
                  <a:schemeClr val="tx1"/>
                </a:solidFill>
                <a:latin typeface="Times" charset="0"/>
                <a:ea typeface="ＭＳ Ｐゴシック" charset="0"/>
              </a:defRPr>
            </a:lvl8pPr>
            <a:lvl9pPr marL="3886200" indent="-228600" algn="r"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2000"/>
              <a:t>Adapted from Harmon et al. (2007)</a:t>
            </a:r>
          </a:p>
        </p:txBody>
      </p:sp>
    </p:spTree>
    <p:extLst>
      <p:ext uri="{BB962C8B-B14F-4D97-AF65-F5344CB8AC3E}">
        <p14:creationId xmlns:p14="http://schemas.microsoft.com/office/powerpoint/2010/main" val="780146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Exercise in Excel of Monte Carlo Error Propagation</a:t>
            </a:r>
          </a:p>
        </p:txBody>
      </p:sp>
      <p:sp>
        <p:nvSpPr>
          <p:cNvPr id="3" name="Marcador de contenido 2"/>
          <p:cNvSpPr>
            <a:spLocks noGrp="1"/>
          </p:cNvSpPr>
          <p:nvPr>
            <p:ph idx="1"/>
          </p:nvPr>
        </p:nvSpPr>
        <p:spPr/>
        <p:txBody>
          <a:bodyPr>
            <a:normAutofit/>
          </a:bodyPr>
          <a:lstStyle/>
          <a:p>
            <a:r>
              <a:rPr lang="en-US" dirty="0"/>
              <a:t>Objective</a:t>
            </a:r>
          </a:p>
          <a:p>
            <a:pPr lvl="1"/>
            <a:r>
              <a:rPr lang="en-US" dirty="0"/>
              <a:t>We want to propagate the several sources of error in the biomass average estimation of a type of forest</a:t>
            </a:r>
          </a:p>
          <a:p>
            <a:pPr lvl="1"/>
            <a:endParaRPr lang="en-US" dirty="0"/>
          </a:p>
          <a:p>
            <a:r>
              <a:rPr lang="en-US" dirty="0"/>
              <a:t>Inputs</a:t>
            </a:r>
          </a:p>
          <a:p>
            <a:pPr lvl="1"/>
            <a:r>
              <a:rPr lang="en-US" dirty="0"/>
              <a:t>Measurement error</a:t>
            </a:r>
          </a:p>
          <a:p>
            <a:pPr lvl="1"/>
            <a:r>
              <a:rPr lang="en-US" dirty="0" err="1"/>
              <a:t>Allomentric</a:t>
            </a:r>
            <a:r>
              <a:rPr lang="en-US" dirty="0"/>
              <a:t> equations parameters</a:t>
            </a:r>
          </a:p>
          <a:p>
            <a:pPr lvl="1"/>
            <a:r>
              <a:rPr lang="en-US" dirty="0"/>
              <a:t>Sampling error</a:t>
            </a:r>
          </a:p>
          <a:p>
            <a:endParaRPr lang="en-US" dirty="0"/>
          </a:p>
          <a:p>
            <a:endParaRPr lang="en-US" dirty="0"/>
          </a:p>
          <a:p>
            <a:endParaRPr lang="en-US" dirty="0"/>
          </a:p>
        </p:txBody>
      </p:sp>
    </p:spTree>
    <p:extLst>
      <p:ext uri="{BB962C8B-B14F-4D97-AF65-F5344CB8AC3E}">
        <p14:creationId xmlns:p14="http://schemas.microsoft.com/office/powerpoint/2010/main" val="611265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09599"/>
            <a:ext cx="9805136" cy="1320800"/>
          </a:xfrm>
        </p:spPr>
        <p:txBody>
          <a:bodyPr/>
          <a:lstStyle/>
          <a:p>
            <a:r>
              <a:rPr lang="en-US" dirty="0"/>
              <a:t>Sources of uncertainties in biomass estimation</a:t>
            </a:r>
          </a:p>
        </p:txBody>
      </p:sp>
      <p:sp>
        <p:nvSpPr>
          <p:cNvPr id="3" name="Marcador de contenido 2"/>
          <p:cNvSpPr>
            <a:spLocks noGrp="1"/>
          </p:cNvSpPr>
          <p:nvPr>
            <p:ph idx="1"/>
          </p:nvPr>
        </p:nvSpPr>
        <p:spPr>
          <a:xfrm>
            <a:off x="677334" y="1378227"/>
            <a:ext cx="10149692" cy="5168348"/>
          </a:xfrm>
        </p:spPr>
        <p:txBody>
          <a:bodyPr numCol="2"/>
          <a:lstStyle/>
          <a:p>
            <a:r>
              <a:rPr lang="en-US" dirty="0"/>
              <a:t>Sources of errors in estimating biomass of forest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200" dirty="0"/>
              <a:t>(</a:t>
            </a:r>
            <a:r>
              <a:rPr lang="en-US" sz="1200" dirty="0" err="1"/>
              <a:t>Chave</a:t>
            </a:r>
            <a:r>
              <a:rPr lang="en-US" sz="1200" dirty="0"/>
              <a:t>, 2004)</a:t>
            </a:r>
          </a:p>
          <a:p>
            <a:r>
              <a:rPr lang="en-US" sz="1600" dirty="0"/>
              <a:t>In the context of national Green House Gases (GHG) inventory for the forest sector, the estimation of carbon stocks and carbon stock changes of Above Ground Biomass (AGB) needs a quantification of different sources of uncertainties and its correct propagation according to the Guidelines of Good Practice of the Inter-Government Panel for Climate Change (IPCC).</a:t>
            </a:r>
            <a:endParaRPr lang="es-MX" sz="1600" dirty="0"/>
          </a:p>
          <a:p>
            <a:pPr marL="0" indent="0">
              <a:buNone/>
            </a:pPr>
            <a:endParaRPr lang="es-MX" sz="1600" dirty="0"/>
          </a:p>
          <a:p>
            <a:r>
              <a:rPr lang="en-US" sz="1600" dirty="0"/>
              <a:t>So, a complete uncertainties analysis for AGB needs in first place the quantification of the uncertainties of each source and then the propagation of these. </a:t>
            </a:r>
            <a:endParaRPr lang="es-MX" sz="1600" dirty="0"/>
          </a:p>
        </p:txBody>
      </p:sp>
      <p:pic>
        <p:nvPicPr>
          <p:cNvPr id="4" name="Picture 2"/>
          <p:cNvPicPr>
            <a:picLocks noChangeAspect="1" noChangeArrowheads="1"/>
          </p:cNvPicPr>
          <p:nvPr/>
        </p:nvPicPr>
        <p:blipFill>
          <a:blip r:embed="rId2" cstate="print"/>
          <a:srcRect/>
          <a:stretch>
            <a:fillRect/>
          </a:stretch>
        </p:blipFill>
        <p:spPr bwMode="auto">
          <a:xfrm>
            <a:off x="504739" y="2582303"/>
            <a:ext cx="4104456" cy="3312368"/>
          </a:xfrm>
          <a:prstGeom prst="rect">
            <a:avLst/>
          </a:prstGeom>
          <a:noFill/>
          <a:ln w="9525">
            <a:solidFill>
              <a:srgbClr val="00B050"/>
            </a:solidFill>
            <a:miter lim="800000"/>
            <a:headEnd/>
            <a:tailEnd/>
          </a:ln>
        </p:spPr>
      </p:pic>
    </p:spTree>
    <p:extLst>
      <p:ext uri="{BB962C8B-B14F-4D97-AF65-F5344CB8AC3E}">
        <p14:creationId xmlns:p14="http://schemas.microsoft.com/office/powerpoint/2010/main" val="85955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603997"/>
            <a:ext cx="5829323" cy="3880773"/>
          </a:xfrm>
        </p:spPr>
        <p:txBody>
          <a:bodyPr>
            <a:normAutofit lnSpcReduction="10000"/>
          </a:bodyPr>
          <a:lstStyle/>
          <a:p>
            <a:r>
              <a:rPr lang="en-US" dirty="0"/>
              <a:t>Measurement error</a:t>
            </a:r>
          </a:p>
          <a:p>
            <a:pPr marL="457200" lvl="1" indent="0">
              <a:buNone/>
            </a:pPr>
            <a:r>
              <a:rPr lang="en-US" dirty="0"/>
              <a:t>The AGB is typically estimated in indirectly through the Diameter at Breast Height (DBH).</a:t>
            </a:r>
          </a:p>
          <a:p>
            <a:pPr marL="457200" lvl="1" indent="0">
              <a:buNone/>
            </a:pPr>
            <a:r>
              <a:rPr lang="en-US" dirty="0"/>
              <a:t>DBH measurement is subject to different sources of error like:</a:t>
            </a:r>
          </a:p>
          <a:p>
            <a:pPr lvl="1"/>
            <a:r>
              <a:rPr lang="en-US" dirty="0"/>
              <a:t>The one associated to the errors in the instrument of measurement, </a:t>
            </a:r>
          </a:p>
          <a:p>
            <a:pPr lvl="1"/>
            <a:r>
              <a:rPr lang="en-US" dirty="0"/>
              <a:t>to the measuring process, and </a:t>
            </a:r>
          </a:p>
          <a:p>
            <a:pPr lvl="1"/>
            <a:r>
              <a:rPr lang="en-US" dirty="0"/>
              <a:t>to the skill of the team, among others</a:t>
            </a:r>
          </a:p>
          <a:p>
            <a:pPr marL="457200" lvl="1" indent="0">
              <a:buNone/>
            </a:pPr>
            <a:endParaRPr lang="en-US" dirty="0"/>
          </a:p>
          <a:p>
            <a:pPr marL="457200" lvl="1" indent="0">
              <a:buNone/>
            </a:pPr>
            <a:r>
              <a:rPr lang="en-US" dirty="0"/>
              <a:t>it is possible to measure the same trees 2 times (with different teams) and then quantify the differences between the two measurements of DBH.</a:t>
            </a:r>
          </a:p>
          <a:p>
            <a:pPr lvl="1"/>
            <a:endParaRPr lang="en-US" dirty="0"/>
          </a:p>
        </p:txBody>
      </p:sp>
      <p:pic>
        <p:nvPicPr>
          <p:cNvPr id="2050" name="Picture 2" descr="http://www.pike.com.uy/images/fot_invent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2831" y="1777350"/>
            <a:ext cx="5854594" cy="438511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ítulo 1"/>
          <p:cNvSpPr>
            <a:spLocks noGrp="1"/>
          </p:cNvSpPr>
          <p:nvPr>
            <p:ph type="title"/>
          </p:nvPr>
        </p:nvSpPr>
        <p:spPr>
          <a:xfrm>
            <a:off x="0" y="609599"/>
            <a:ext cx="9805136" cy="715618"/>
          </a:xfrm>
        </p:spPr>
        <p:txBody>
          <a:bodyPr/>
          <a:lstStyle/>
          <a:p>
            <a:r>
              <a:rPr lang="en-US" dirty="0"/>
              <a:t>Sources of uncertainties in biomass estimation</a:t>
            </a:r>
          </a:p>
        </p:txBody>
      </p:sp>
    </p:spTree>
    <p:extLst>
      <p:ext uri="{BB962C8B-B14F-4D97-AF65-F5344CB8AC3E}">
        <p14:creationId xmlns:p14="http://schemas.microsoft.com/office/powerpoint/2010/main" val="338864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603997"/>
            <a:ext cx="5829323" cy="3880773"/>
          </a:xfrm>
        </p:spPr>
        <p:txBody>
          <a:bodyPr>
            <a:normAutofit/>
          </a:bodyPr>
          <a:lstStyle/>
          <a:p>
            <a:r>
              <a:rPr lang="en-US" dirty="0"/>
              <a:t>Errors in </a:t>
            </a:r>
            <a:r>
              <a:rPr lang="en-US" dirty="0" err="1"/>
              <a:t>allometric</a:t>
            </a:r>
            <a:r>
              <a:rPr lang="en-US" dirty="0"/>
              <a:t> models</a:t>
            </a:r>
          </a:p>
          <a:p>
            <a:pPr marL="457200" lvl="1" indent="0">
              <a:buNone/>
            </a:pPr>
            <a:r>
              <a:rPr lang="en-US" dirty="0"/>
              <a:t>Models are a representation of reality and in the case of </a:t>
            </a:r>
            <a:r>
              <a:rPr lang="en-US" dirty="0" err="1"/>
              <a:t>allometric</a:t>
            </a:r>
            <a:r>
              <a:rPr lang="en-US" dirty="0"/>
              <a:t> models these try to estimate the AGB through a biometric variable like the DBH, Height among others.</a:t>
            </a:r>
          </a:p>
          <a:p>
            <a:pPr marL="457200" lvl="1" indent="0">
              <a:buNone/>
            </a:pPr>
            <a:endParaRPr lang="en-US" dirty="0"/>
          </a:p>
          <a:p>
            <a:pPr marL="457200" lvl="1" indent="0">
              <a:buNone/>
            </a:pPr>
            <a:r>
              <a:rPr lang="en-US" dirty="0"/>
              <a:t>With a different sample, the the model will change slightly because the model is being built only with a sample and not with the whole population. </a:t>
            </a:r>
          </a:p>
          <a:p>
            <a:pPr marL="457200" lvl="1" indent="0">
              <a:buNone/>
            </a:pPr>
            <a:endParaRPr lang="en-US" dirty="0"/>
          </a:p>
          <a:p>
            <a:pPr marL="457200" lvl="1" indent="0">
              <a:buNone/>
            </a:pPr>
            <a:r>
              <a:rPr lang="en-US" dirty="0"/>
              <a:t>Thus the biomass estimations are obtained through models that are subject to model error.</a:t>
            </a:r>
          </a:p>
          <a:p>
            <a:pPr lvl="1"/>
            <a:endParaRPr lang="en-US" dirty="0"/>
          </a:p>
        </p:txBody>
      </p:sp>
      <p:sp>
        <p:nvSpPr>
          <p:cNvPr id="6" name="Título 1"/>
          <p:cNvSpPr>
            <a:spLocks noGrp="1"/>
          </p:cNvSpPr>
          <p:nvPr>
            <p:ph type="title"/>
          </p:nvPr>
        </p:nvSpPr>
        <p:spPr>
          <a:xfrm>
            <a:off x="0" y="609599"/>
            <a:ext cx="9805136" cy="715618"/>
          </a:xfrm>
        </p:spPr>
        <p:txBody>
          <a:bodyPr/>
          <a:lstStyle/>
          <a:p>
            <a:r>
              <a:rPr lang="en-US" dirty="0"/>
              <a:t>Sources of uncertainties in biomass estimation</a:t>
            </a:r>
          </a:p>
        </p:txBody>
      </p:sp>
      <p:pic>
        <p:nvPicPr>
          <p:cNvPr id="5" name="Imagen 4"/>
          <p:cNvPicPr>
            <a:picLocks noChangeAspect="1"/>
          </p:cNvPicPr>
          <p:nvPr/>
        </p:nvPicPr>
        <p:blipFill>
          <a:blip r:embed="rId2"/>
          <a:stretch>
            <a:fillRect/>
          </a:stretch>
        </p:blipFill>
        <p:spPr>
          <a:xfrm>
            <a:off x="6478206" y="1617249"/>
            <a:ext cx="5236716" cy="4776159"/>
          </a:xfrm>
          <a:prstGeom prst="rect">
            <a:avLst/>
          </a:prstGeom>
        </p:spPr>
      </p:pic>
    </p:spTree>
    <p:extLst>
      <p:ext uri="{BB962C8B-B14F-4D97-AF65-F5344CB8AC3E}">
        <p14:creationId xmlns:p14="http://schemas.microsoft.com/office/powerpoint/2010/main" val="390901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603997"/>
            <a:ext cx="11541170" cy="3880773"/>
          </a:xfrm>
        </p:spPr>
        <p:txBody>
          <a:bodyPr>
            <a:normAutofit/>
          </a:bodyPr>
          <a:lstStyle/>
          <a:p>
            <a:r>
              <a:rPr lang="en-US" dirty="0"/>
              <a:t>Sampling error</a:t>
            </a:r>
          </a:p>
          <a:p>
            <a:pPr marL="457200" lvl="1" indent="0">
              <a:buNone/>
            </a:pPr>
            <a:r>
              <a:rPr lang="en-US" dirty="0"/>
              <a:t>When we obtain an estimate of biomass through trees measured in different plots, there is a source of error associated to the natural variability between different stocks of biomass at a plot level. </a:t>
            </a:r>
          </a:p>
          <a:p>
            <a:pPr marL="457200" lvl="1" indent="0">
              <a:buNone/>
            </a:pPr>
            <a:r>
              <a:rPr lang="en-US" dirty="0"/>
              <a:t>This source of error is called sampling error and is the source of uncertainty that is most often quantified. </a:t>
            </a:r>
          </a:p>
          <a:p>
            <a:pPr marL="457200" lvl="1" indent="0">
              <a:buNone/>
            </a:pPr>
            <a:r>
              <a:rPr lang="en-US" dirty="0"/>
              <a:t>The way to estimate sampling error depends on the sampling design.</a:t>
            </a:r>
          </a:p>
          <a:p>
            <a:pPr lvl="1"/>
            <a:endParaRPr lang="en-US" dirty="0"/>
          </a:p>
        </p:txBody>
      </p:sp>
      <p:pic>
        <p:nvPicPr>
          <p:cNvPr id="8" name="Imagen 7"/>
          <p:cNvPicPr>
            <a:picLocks noChangeAspect="1"/>
          </p:cNvPicPr>
          <p:nvPr/>
        </p:nvPicPr>
        <p:blipFill>
          <a:blip r:embed="rId2"/>
          <a:stretch>
            <a:fillRect/>
          </a:stretch>
        </p:blipFill>
        <p:spPr>
          <a:xfrm>
            <a:off x="1196629" y="3509917"/>
            <a:ext cx="7934119" cy="3361041"/>
          </a:xfrm>
          <a:prstGeom prst="rect">
            <a:avLst/>
          </a:prstGeom>
        </p:spPr>
      </p:pic>
      <p:sp>
        <p:nvSpPr>
          <p:cNvPr id="10" name="Título 1"/>
          <p:cNvSpPr>
            <a:spLocks noGrp="1"/>
          </p:cNvSpPr>
          <p:nvPr>
            <p:ph type="title"/>
          </p:nvPr>
        </p:nvSpPr>
        <p:spPr>
          <a:xfrm>
            <a:off x="0" y="609599"/>
            <a:ext cx="9805136" cy="1320800"/>
          </a:xfrm>
        </p:spPr>
        <p:txBody>
          <a:bodyPr/>
          <a:lstStyle/>
          <a:p>
            <a:r>
              <a:rPr lang="en-US" dirty="0"/>
              <a:t>Sources of uncertainties in biomass estimation</a:t>
            </a:r>
          </a:p>
        </p:txBody>
      </p:sp>
    </p:spTree>
    <p:extLst>
      <p:ext uri="{BB962C8B-B14F-4D97-AF65-F5344CB8AC3E}">
        <p14:creationId xmlns:p14="http://schemas.microsoft.com/office/powerpoint/2010/main" val="103061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3508" y="1603997"/>
            <a:ext cx="11541170" cy="3880773"/>
          </a:xfrm>
        </p:spPr>
        <p:txBody>
          <a:bodyPr>
            <a:normAutofit/>
          </a:bodyPr>
          <a:lstStyle/>
          <a:p>
            <a:pPr marL="457200" lvl="1" indent="0">
              <a:buNone/>
            </a:pPr>
            <a:r>
              <a:rPr lang="en-US" dirty="0"/>
              <a:t>There are analytical solutions to simple cases of error propagation. For example, the variance of a sum is the sum of the variances of the individual terms, if the terms can be assumed to be independent. </a:t>
            </a:r>
          </a:p>
          <a:p>
            <a:pPr marL="457200" lvl="1" indent="0">
              <a:buNone/>
            </a:pPr>
            <a:endParaRPr lang="en-US" dirty="0"/>
          </a:p>
          <a:p>
            <a:pPr marL="457200" lvl="1" indent="0">
              <a:buNone/>
            </a:pPr>
            <a:endParaRPr lang="en-US" dirty="0"/>
          </a:p>
          <a:p>
            <a:pPr marL="457200" lvl="1" indent="0">
              <a:buNone/>
            </a:pPr>
            <a:r>
              <a:rPr lang="en-US" dirty="0"/>
              <a:t>In the case of forest biomass, however, the calculations are too complex to be solved analytically. Instead, we propagated uncertainties for the errors in measurement and the </a:t>
            </a:r>
            <a:r>
              <a:rPr lang="en-US" dirty="0" err="1"/>
              <a:t>allometric</a:t>
            </a:r>
            <a:r>
              <a:rPr lang="en-US" dirty="0"/>
              <a:t> model in a nested way. In other words, first some variations are generated from DBH through measurement errors and these random values of DBH are used in the </a:t>
            </a:r>
            <a:r>
              <a:rPr lang="en-US" dirty="0" err="1"/>
              <a:t>allometric</a:t>
            </a:r>
            <a:r>
              <a:rPr lang="en-US" dirty="0"/>
              <a:t> models.</a:t>
            </a:r>
          </a:p>
          <a:p>
            <a:pPr lvl="1"/>
            <a:endParaRPr lang="en-US" dirty="0"/>
          </a:p>
        </p:txBody>
      </p:sp>
      <p:sp>
        <p:nvSpPr>
          <p:cNvPr id="10" name="Título 1"/>
          <p:cNvSpPr>
            <a:spLocks noGrp="1"/>
          </p:cNvSpPr>
          <p:nvPr>
            <p:ph type="title"/>
          </p:nvPr>
        </p:nvSpPr>
        <p:spPr>
          <a:xfrm>
            <a:off x="0" y="609599"/>
            <a:ext cx="9805136" cy="1320800"/>
          </a:xfrm>
        </p:spPr>
        <p:txBody>
          <a:bodyPr/>
          <a:lstStyle/>
          <a:p>
            <a:r>
              <a:rPr lang="en-US" dirty="0"/>
              <a:t>The Monte Carlo method</a:t>
            </a:r>
          </a:p>
        </p:txBody>
      </p:sp>
    </p:spTree>
    <p:extLst>
      <p:ext uri="{BB962C8B-B14F-4D97-AF65-F5344CB8AC3E}">
        <p14:creationId xmlns:p14="http://schemas.microsoft.com/office/powerpoint/2010/main" val="4078538908"/>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10057</TotalTime>
  <Words>2067</Words>
  <Application>Microsoft Office PowerPoint</Application>
  <PresentationFormat>Panorámica</PresentationFormat>
  <Paragraphs>634</Paragraphs>
  <Slides>26</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26</vt:i4>
      </vt:variant>
    </vt:vector>
  </HeadingPairs>
  <TitlesOfParts>
    <vt:vector size="37" baseType="lpstr">
      <vt:lpstr>ＭＳ Ｐゴシック</vt:lpstr>
      <vt:lpstr>Arial</vt:lpstr>
      <vt:lpstr>Calibri</vt:lpstr>
      <vt:lpstr>Cambria Math</vt:lpstr>
      <vt:lpstr>Helvetica</vt:lpstr>
      <vt:lpstr>Times</vt:lpstr>
      <vt:lpstr>Times New Roman</vt:lpstr>
      <vt:lpstr>Trebuchet MS</vt:lpstr>
      <vt:lpstr>Verdana</vt:lpstr>
      <vt:lpstr>Wingdings 3</vt:lpstr>
      <vt:lpstr>Faceta</vt:lpstr>
      <vt:lpstr>Module 3: Monte Carlo Error Propagation</vt:lpstr>
      <vt:lpstr>Presentación de PowerPoint</vt:lpstr>
      <vt:lpstr>Presentación de PowerPoint</vt:lpstr>
      <vt:lpstr>Exercise in Excel of Monte Carlo Error Propagation</vt:lpstr>
      <vt:lpstr>Sources of uncertainties in biomass estimation</vt:lpstr>
      <vt:lpstr>Sources of uncertainties in biomass estimation</vt:lpstr>
      <vt:lpstr>Sources of uncertainties in biomass estimation</vt:lpstr>
      <vt:lpstr>Sources of uncertainties in biomass estimation</vt:lpstr>
      <vt:lpstr>The Monte Carlo method</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Excel </vt:lpstr>
      <vt:lpstr>Process to propagate uncertainties in R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3: Monte Carlo Error Propagation</dc:title>
  <dc:creator>Elena Islas Madrid</dc:creator>
  <cp:lastModifiedBy>Elena Islas Madrid</cp:lastModifiedBy>
  <cp:revision>43</cp:revision>
  <dcterms:created xsi:type="dcterms:W3CDTF">2016-08-16T04:41:44Z</dcterms:created>
  <dcterms:modified xsi:type="dcterms:W3CDTF">2016-10-11T21:51:21Z</dcterms:modified>
</cp:coreProperties>
</file>