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63" r:id="rId3"/>
  </p:sldMasterIdLst>
  <p:notesMasterIdLst>
    <p:notesMasterId r:id="rId73"/>
  </p:notesMasterIdLst>
  <p:handoutMasterIdLst>
    <p:handoutMasterId r:id="rId74"/>
  </p:handoutMasterIdLst>
  <p:sldIdLst>
    <p:sldId id="815" r:id="rId4"/>
    <p:sldId id="744" r:id="rId5"/>
    <p:sldId id="759" r:id="rId6"/>
    <p:sldId id="523" r:id="rId7"/>
    <p:sldId id="520" r:id="rId8"/>
    <p:sldId id="595" r:id="rId9"/>
    <p:sldId id="761" r:id="rId10"/>
    <p:sldId id="724" r:id="rId11"/>
    <p:sldId id="738" r:id="rId12"/>
    <p:sldId id="743" r:id="rId13"/>
    <p:sldId id="768" r:id="rId14"/>
    <p:sldId id="769" r:id="rId15"/>
    <p:sldId id="721" r:id="rId16"/>
    <p:sldId id="745" r:id="rId17"/>
    <p:sldId id="747" r:id="rId18"/>
    <p:sldId id="748" r:id="rId19"/>
    <p:sldId id="757" r:id="rId20"/>
    <p:sldId id="764" r:id="rId21"/>
    <p:sldId id="818" r:id="rId22"/>
    <p:sldId id="819" r:id="rId23"/>
    <p:sldId id="820" r:id="rId24"/>
    <p:sldId id="821" r:id="rId25"/>
    <p:sldId id="822" r:id="rId26"/>
    <p:sldId id="823" r:id="rId27"/>
    <p:sldId id="824" r:id="rId28"/>
    <p:sldId id="825" r:id="rId29"/>
    <p:sldId id="826" r:id="rId30"/>
    <p:sldId id="827" r:id="rId31"/>
    <p:sldId id="797" r:id="rId32"/>
    <p:sldId id="798" r:id="rId33"/>
    <p:sldId id="799" r:id="rId34"/>
    <p:sldId id="807" r:id="rId35"/>
    <p:sldId id="808" r:id="rId36"/>
    <p:sldId id="809" r:id="rId37"/>
    <p:sldId id="810" r:id="rId38"/>
    <p:sldId id="763" r:id="rId39"/>
    <p:sldId id="774" r:id="rId40"/>
    <p:sldId id="775" r:id="rId41"/>
    <p:sldId id="730" r:id="rId42"/>
    <p:sldId id="736" r:id="rId43"/>
    <p:sldId id="732" r:id="rId44"/>
    <p:sldId id="735" r:id="rId45"/>
    <p:sldId id="765" r:id="rId46"/>
    <p:sldId id="621" r:id="rId47"/>
    <p:sldId id="777" r:id="rId48"/>
    <p:sldId id="833" r:id="rId49"/>
    <p:sldId id="834" r:id="rId50"/>
    <p:sldId id="835" r:id="rId51"/>
    <p:sldId id="836" r:id="rId52"/>
    <p:sldId id="778" r:id="rId53"/>
    <p:sldId id="776" r:id="rId54"/>
    <p:sldId id="726" r:id="rId55"/>
    <p:sldId id="727" r:id="rId56"/>
    <p:sldId id="728" r:id="rId57"/>
    <p:sldId id="729" r:id="rId58"/>
    <p:sldId id="622" r:id="rId59"/>
    <p:sldId id="779" r:id="rId60"/>
    <p:sldId id="650" r:id="rId61"/>
    <p:sldId id="812" r:id="rId62"/>
    <p:sldId id="801" r:id="rId63"/>
    <p:sldId id="816" r:id="rId64"/>
    <p:sldId id="749" r:id="rId65"/>
    <p:sldId id="817" r:id="rId66"/>
    <p:sldId id="800" r:id="rId67"/>
    <p:sldId id="750" r:id="rId68"/>
    <p:sldId id="813" r:id="rId69"/>
    <p:sldId id="814" r:id="rId70"/>
    <p:sldId id="832" r:id="rId71"/>
    <p:sldId id="767" r:id="rId72"/>
  </p:sldIdLst>
  <p:sldSz cx="9144000" cy="6858000" type="letter"/>
  <p:notesSz cx="6858000" cy="9144000"/>
  <p:defaultTextStyle>
    <a:defPPr>
      <a:defRPr lang="en-US"/>
    </a:defPPr>
    <a:lvl1pPr algn="r" rtl="0" eaLnBrk="0" fontAlgn="base" hangingPunct="0">
      <a:spcBef>
        <a:spcPct val="0"/>
      </a:spcBef>
      <a:spcAft>
        <a:spcPct val="0"/>
      </a:spcAft>
      <a:defRPr sz="2400" kern="1200">
        <a:solidFill>
          <a:schemeClr val="tx1"/>
        </a:solidFill>
        <a:latin typeface="Times" pitchFamily="-103" charset="0"/>
        <a:ea typeface="+mn-ea"/>
        <a:cs typeface="+mn-cs"/>
      </a:defRPr>
    </a:lvl1pPr>
    <a:lvl2pPr marL="457200" algn="r" rtl="0" eaLnBrk="0" fontAlgn="base" hangingPunct="0">
      <a:spcBef>
        <a:spcPct val="0"/>
      </a:spcBef>
      <a:spcAft>
        <a:spcPct val="0"/>
      </a:spcAft>
      <a:defRPr sz="2400" kern="1200">
        <a:solidFill>
          <a:schemeClr val="tx1"/>
        </a:solidFill>
        <a:latin typeface="Times" pitchFamily="-103" charset="0"/>
        <a:ea typeface="+mn-ea"/>
        <a:cs typeface="+mn-cs"/>
      </a:defRPr>
    </a:lvl2pPr>
    <a:lvl3pPr marL="914400" algn="r" rtl="0" eaLnBrk="0" fontAlgn="base" hangingPunct="0">
      <a:spcBef>
        <a:spcPct val="0"/>
      </a:spcBef>
      <a:spcAft>
        <a:spcPct val="0"/>
      </a:spcAft>
      <a:defRPr sz="2400" kern="1200">
        <a:solidFill>
          <a:schemeClr val="tx1"/>
        </a:solidFill>
        <a:latin typeface="Times" pitchFamily="-103" charset="0"/>
        <a:ea typeface="+mn-ea"/>
        <a:cs typeface="+mn-cs"/>
      </a:defRPr>
    </a:lvl3pPr>
    <a:lvl4pPr marL="1371600" algn="r" rtl="0" eaLnBrk="0" fontAlgn="base" hangingPunct="0">
      <a:spcBef>
        <a:spcPct val="0"/>
      </a:spcBef>
      <a:spcAft>
        <a:spcPct val="0"/>
      </a:spcAft>
      <a:defRPr sz="2400" kern="1200">
        <a:solidFill>
          <a:schemeClr val="tx1"/>
        </a:solidFill>
        <a:latin typeface="Times" pitchFamily="-103" charset="0"/>
        <a:ea typeface="+mn-ea"/>
        <a:cs typeface="+mn-cs"/>
      </a:defRPr>
    </a:lvl4pPr>
    <a:lvl5pPr marL="1828800" algn="r" rtl="0" eaLnBrk="0" fontAlgn="base" hangingPunct="0">
      <a:spcBef>
        <a:spcPct val="0"/>
      </a:spcBef>
      <a:spcAft>
        <a:spcPct val="0"/>
      </a:spcAft>
      <a:defRPr sz="2400" kern="1200">
        <a:solidFill>
          <a:schemeClr val="tx1"/>
        </a:solidFill>
        <a:latin typeface="Times" pitchFamily="-103" charset="0"/>
        <a:ea typeface="+mn-ea"/>
        <a:cs typeface="+mn-cs"/>
      </a:defRPr>
    </a:lvl5pPr>
    <a:lvl6pPr marL="2286000" algn="l" defTabSz="457200" rtl="0" eaLnBrk="1" latinLnBrk="0" hangingPunct="1">
      <a:defRPr sz="2400" kern="1200">
        <a:solidFill>
          <a:schemeClr val="tx1"/>
        </a:solidFill>
        <a:latin typeface="Times" pitchFamily="-103" charset="0"/>
        <a:ea typeface="+mn-ea"/>
        <a:cs typeface="+mn-cs"/>
      </a:defRPr>
    </a:lvl6pPr>
    <a:lvl7pPr marL="2743200" algn="l" defTabSz="457200" rtl="0" eaLnBrk="1" latinLnBrk="0" hangingPunct="1">
      <a:defRPr sz="2400" kern="1200">
        <a:solidFill>
          <a:schemeClr val="tx1"/>
        </a:solidFill>
        <a:latin typeface="Times" pitchFamily="-103" charset="0"/>
        <a:ea typeface="+mn-ea"/>
        <a:cs typeface="+mn-cs"/>
      </a:defRPr>
    </a:lvl7pPr>
    <a:lvl8pPr marL="3200400" algn="l" defTabSz="457200" rtl="0" eaLnBrk="1" latinLnBrk="0" hangingPunct="1">
      <a:defRPr sz="2400" kern="1200">
        <a:solidFill>
          <a:schemeClr val="tx1"/>
        </a:solidFill>
        <a:latin typeface="Times" pitchFamily="-103" charset="0"/>
        <a:ea typeface="+mn-ea"/>
        <a:cs typeface="+mn-cs"/>
      </a:defRPr>
    </a:lvl8pPr>
    <a:lvl9pPr marL="3657600" algn="l" defTabSz="457200" rtl="0" eaLnBrk="1" latinLnBrk="0" hangingPunct="1">
      <a:defRPr sz="2400" kern="1200">
        <a:solidFill>
          <a:schemeClr val="tx1"/>
        </a:solidFill>
        <a:latin typeface="Times" pitchFamily="-103"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749D"/>
    <a:srgbClr val="8DFFFF"/>
    <a:srgbClr val="FFE2F8"/>
    <a:srgbClr val="FFADD6"/>
    <a:srgbClr val="29183A"/>
    <a:srgbClr val="210C3A"/>
    <a:srgbClr val="2E1250"/>
    <a:srgbClr val="2214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3051" autoAdjust="0"/>
  </p:normalViewPr>
  <p:slideViewPr>
    <p:cSldViewPr>
      <p:cViewPr varScale="1">
        <p:scale>
          <a:sx n="57" d="100"/>
          <a:sy n="57" d="100"/>
        </p:scale>
        <p:origin x="-144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56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arrierose:Desktop:iteration%20summa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arrierose:Desktop:iteration%20summar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carrierose:Desktop:iteration%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9.9781806120388825E-2"/>
          <c:y val="3.1339031339031279E-2"/>
          <c:w val="0.76996495630353989"/>
          <c:h val="0.85438269728096761"/>
        </c:manualLayout>
      </c:layout>
      <c:barChart>
        <c:barDir val="col"/>
        <c:grouping val="stacked"/>
        <c:ser>
          <c:idx val="0"/>
          <c:order val="0"/>
          <c:tx>
            <c:strRef>
              <c:f>graphs!$C$2</c:f>
              <c:strCache>
                <c:ptCount val="1"/>
                <c:pt idx="0">
                  <c:v>Wood</c:v>
                </c:pt>
              </c:strCache>
            </c:strRef>
          </c:tx>
          <c:spPr>
            <a:solidFill>
              <a:schemeClr val="tx2">
                <a:lumMod val="60000"/>
                <a:lumOff val="40000"/>
              </a:schemeClr>
            </a:solidFill>
          </c:spPr>
          <c:cat>
            <c:numRef>
              <c:f>graphs!$B$3:$B$84</c:f>
              <c:numCache>
                <c:formatCode>General</c:formatCode>
                <c:ptCount val="82"/>
                <c:pt idx="0">
                  <c:v>1</c:v>
                </c:pt>
                <c:pt idx="1">
                  <c:v>2</c:v>
                </c:pt>
                <c:pt idx="2">
                  <c:v>3</c:v>
                </c:pt>
                <c:pt idx="3">
                  <c:v>4</c:v>
                </c:pt>
                <c:pt idx="6">
                  <c:v>1</c:v>
                </c:pt>
                <c:pt idx="7">
                  <c:v>2</c:v>
                </c:pt>
                <c:pt idx="8">
                  <c:v>3</c:v>
                </c:pt>
                <c:pt idx="9">
                  <c:v>4</c:v>
                </c:pt>
                <c:pt idx="12">
                  <c:v>1</c:v>
                </c:pt>
                <c:pt idx="13">
                  <c:v>2</c:v>
                </c:pt>
                <c:pt idx="14">
                  <c:v>3</c:v>
                </c:pt>
                <c:pt idx="15">
                  <c:v>4</c:v>
                </c:pt>
                <c:pt idx="20">
                  <c:v>1</c:v>
                </c:pt>
                <c:pt idx="21">
                  <c:v>2</c:v>
                </c:pt>
                <c:pt idx="22">
                  <c:v>3</c:v>
                </c:pt>
                <c:pt idx="23">
                  <c:v>4</c:v>
                </c:pt>
                <c:pt idx="26">
                  <c:v>1</c:v>
                </c:pt>
                <c:pt idx="27">
                  <c:v>2</c:v>
                </c:pt>
                <c:pt idx="28">
                  <c:v>3</c:v>
                </c:pt>
                <c:pt idx="29">
                  <c:v>4</c:v>
                </c:pt>
                <c:pt idx="32">
                  <c:v>1</c:v>
                </c:pt>
                <c:pt idx="33">
                  <c:v>2</c:v>
                </c:pt>
                <c:pt idx="34">
                  <c:v>3</c:v>
                </c:pt>
                <c:pt idx="35">
                  <c:v>4</c:v>
                </c:pt>
                <c:pt idx="38">
                  <c:v>1</c:v>
                </c:pt>
                <c:pt idx="39">
                  <c:v>2</c:v>
                </c:pt>
                <c:pt idx="40">
                  <c:v>3</c:v>
                </c:pt>
                <c:pt idx="41">
                  <c:v>4</c:v>
                </c:pt>
                <c:pt idx="44">
                  <c:v>1</c:v>
                </c:pt>
                <c:pt idx="45">
                  <c:v>2</c:v>
                </c:pt>
                <c:pt idx="46">
                  <c:v>3</c:v>
                </c:pt>
                <c:pt idx="47">
                  <c:v>4</c:v>
                </c:pt>
                <c:pt idx="52">
                  <c:v>1</c:v>
                </c:pt>
                <c:pt idx="53">
                  <c:v>2</c:v>
                </c:pt>
                <c:pt idx="54">
                  <c:v>3</c:v>
                </c:pt>
                <c:pt idx="55">
                  <c:v>4</c:v>
                </c:pt>
                <c:pt idx="58">
                  <c:v>1</c:v>
                </c:pt>
                <c:pt idx="59">
                  <c:v>2</c:v>
                </c:pt>
                <c:pt idx="60">
                  <c:v>3</c:v>
                </c:pt>
                <c:pt idx="61">
                  <c:v>4</c:v>
                </c:pt>
                <c:pt idx="64">
                  <c:v>1</c:v>
                </c:pt>
                <c:pt idx="65">
                  <c:v>2</c:v>
                </c:pt>
                <c:pt idx="66">
                  <c:v>3</c:v>
                </c:pt>
                <c:pt idx="67">
                  <c:v>4</c:v>
                </c:pt>
                <c:pt idx="70">
                  <c:v>1</c:v>
                </c:pt>
                <c:pt idx="71">
                  <c:v>2</c:v>
                </c:pt>
                <c:pt idx="72">
                  <c:v>3</c:v>
                </c:pt>
                <c:pt idx="73">
                  <c:v>4</c:v>
                </c:pt>
                <c:pt idx="76">
                  <c:v>1</c:v>
                </c:pt>
                <c:pt idx="77">
                  <c:v>2</c:v>
                </c:pt>
                <c:pt idx="78">
                  <c:v>3</c:v>
                </c:pt>
                <c:pt idx="79">
                  <c:v>4</c:v>
                </c:pt>
              </c:numCache>
            </c:numRef>
          </c:cat>
          <c:val>
            <c:numRef>
              <c:f>graphs!$C$3:$C$84</c:f>
              <c:numCache>
                <c:formatCode>0.00</c:formatCode>
                <c:ptCount val="82"/>
                <c:pt idx="0">
                  <c:v>20.481003073398597</c:v>
                </c:pt>
                <c:pt idx="1">
                  <c:v>17.703233509527283</c:v>
                </c:pt>
                <c:pt idx="2">
                  <c:v>21.362415936340721</c:v>
                </c:pt>
                <c:pt idx="3">
                  <c:v>25.207959873913559</c:v>
                </c:pt>
                <c:pt idx="6">
                  <c:v>27.704074932498685</c:v>
                </c:pt>
                <c:pt idx="7">
                  <c:v>18.957212736195821</c:v>
                </c:pt>
                <c:pt idx="8">
                  <c:v>35.306187890036433</c:v>
                </c:pt>
                <c:pt idx="9">
                  <c:v>30.349277367764575</c:v>
                </c:pt>
                <c:pt idx="12">
                  <c:v>65.744518363406428</c:v>
                </c:pt>
                <c:pt idx="13">
                  <c:v>59.882990739820961</c:v>
                </c:pt>
                <c:pt idx="14">
                  <c:v>61.595208419916105</c:v>
                </c:pt>
                <c:pt idx="15">
                  <c:v>77.745363477267077</c:v>
                </c:pt>
                <c:pt idx="20">
                  <c:v>101.02216777860644</c:v>
                </c:pt>
                <c:pt idx="21">
                  <c:v>94.274632073584286</c:v>
                </c:pt>
                <c:pt idx="22">
                  <c:v>82.76934476678835</c:v>
                </c:pt>
                <c:pt idx="23">
                  <c:v>80.970980736387702</c:v>
                </c:pt>
                <c:pt idx="26">
                  <c:v>54.343743616302049</c:v>
                </c:pt>
                <c:pt idx="27">
                  <c:v>83.319968729701344</c:v>
                </c:pt>
                <c:pt idx="28">
                  <c:v>67.694874408142837</c:v>
                </c:pt>
                <c:pt idx="29">
                  <c:v>72.630016248089078</c:v>
                </c:pt>
                <c:pt idx="32">
                  <c:v>88.683691039013979</c:v>
                </c:pt>
                <c:pt idx="33">
                  <c:v>106.02180316052905</c:v>
                </c:pt>
                <c:pt idx="34">
                  <c:v>93.424784546906693</c:v>
                </c:pt>
                <c:pt idx="35">
                  <c:v>86.194150987234977</c:v>
                </c:pt>
                <c:pt idx="38">
                  <c:v>110.4943357968002</c:v>
                </c:pt>
                <c:pt idx="39">
                  <c:v>101.67699778270634</c:v>
                </c:pt>
                <c:pt idx="40">
                  <c:v>106.9233923143773</c:v>
                </c:pt>
                <c:pt idx="41">
                  <c:v>111.9627508911466</c:v>
                </c:pt>
                <c:pt idx="44">
                  <c:v>98.676035754820148</c:v>
                </c:pt>
                <c:pt idx="45">
                  <c:v>93.091461374815566</c:v>
                </c:pt>
                <c:pt idx="46">
                  <c:v>97.854261240200259</c:v>
                </c:pt>
                <c:pt idx="47">
                  <c:v>121.36296366530119</c:v>
                </c:pt>
                <c:pt idx="52">
                  <c:v>139.80541787145935</c:v>
                </c:pt>
                <c:pt idx="53">
                  <c:v>133.07764496870399</c:v>
                </c:pt>
                <c:pt idx="54">
                  <c:v>183.14814680167467</c:v>
                </c:pt>
                <c:pt idx="55">
                  <c:v>183.82690224769036</c:v>
                </c:pt>
                <c:pt idx="58">
                  <c:v>176.48213561869727</c:v>
                </c:pt>
                <c:pt idx="59">
                  <c:v>182.41197677571151</c:v>
                </c:pt>
                <c:pt idx="60">
                  <c:v>167.28090886854361</c:v>
                </c:pt>
                <c:pt idx="61">
                  <c:v>164.1291466666766</c:v>
                </c:pt>
                <c:pt idx="64">
                  <c:v>147.03624315423963</c:v>
                </c:pt>
                <c:pt idx="65">
                  <c:v>170.29702321144541</c:v>
                </c:pt>
                <c:pt idx="66">
                  <c:v>174.65945344635941</c:v>
                </c:pt>
                <c:pt idx="67">
                  <c:v>134.26934969749331</c:v>
                </c:pt>
                <c:pt idx="70">
                  <c:v>169.25911994460051</c:v>
                </c:pt>
                <c:pt idx="71">
                  <c:v>169.04504845683141</c:v>
                </c:pt>
                <c:pt idx="72">
                  <c:v>124.56752606238842</c:v>
                </c:pt>
                <c:pt idx="73">
                  <c:v>169.845843211225</c:v>
                </c:pt>
                <c:pt idx="76">
                  <c:v>153.21413444455527</c:v>
                </c:pt>
                <c:pt idx="77">
                  <c:v>157.4186361407537</c:v>
                </c:pt>
                <c:pt idx="78">
                  <c:v>139.77368460258648</c:v>
                </c:pt>
                <c:pt idx="79">
                  <c:v>192.1131412346968</c:v>
                </c:pt>
              </c:numCache>
            </c:numRef>
          </c:val>
        </c:ser>
        <c:ser>
          <c:idx val="1"/>
          <c:order val="1"/>
          <c:tx>
            <c:strRef>
              <c:f>graphs!$D$2</c:f>
              <c:strCache>
                <c:ptCount val="1"/>
                <c:pt idx="0">
                  <c:v>Bark</c:v>
                </c:pt>
              </c:strCache>
            </c:strRef>
          </c:tx>
          <c:spPr>
            <a:solidFill>
              <a:schemeClr val="accent2"/>
            </a:solidFill>
          </c:spPr>
          <c:cat>
            <c:numRef>
              <c:f>graphs!$B$3:$B$84</c:f>
              <c:numCache>
                <c:formatCode>General</c:formatCode>
                <c:ptCount val="82"/>
                <c:pt idx="0">
                  <c:v>1</c:v>
                </c:pt>
                <c:pt idx="1">
                  <c:v>2</c:v>
                </c:pt>
                <c:pt idx="2">
                  <c:v>3</c:v>
                </c:pt>
                <c:pt idx="3">
                  <c:v>4</c:v>
                </c:pt>
                <c:pt idx="6">
                  <c:v>1</c:v>
                </c:pt>
                <c:pt idx="7">
                  <c:v>2</c:v>
                </c:pt>
                <c:pt idx="8">
                  <c:v>3</c:v>
                </c:pt>
                <c:pt idx="9">
                  <c:v>4</c:v>
                </c:pt>
                <c:pt idx="12">
                  <c:v>1</c:v>
                </c:pt>
                <c:pt idx="13">
                  <c:v>2</c:v>
                </c:pt>
                <c:pt idx="14">
                  <c:v>3</c:v>
                </c:pt>
                <c:pt idx="15">
                  <c:v>4</c:v>
                </c:pt>
                <c:pt idx="20">
                  <c:v>1</c:v>
                </c:pt>
                <c:pt idx="21">
                  <c:v>2</c:v>
                </c:pt>
                <c:pt idx="22">
                  <c:v>3</c:v>
                </c:pt>
                <c:pt idx="23">
                  <c:v>4</c:v>
                </c:pt>
                <c:pt idx="26">
                  <c:v>1</c:v>
                </c:pt>
                <c:pt idx="27">
                  <c:v>2</c:v>
                </c:pt>
                <c:pt idx="28">
                  <c:v>3</c:v>
                </c:pt>
                <c:pt idx="29">
                  <c:v>4</c:v>
                </c:pt>
                <c:pt idx="32">
                  <c:v>1</c:v>
                </c:pt>
                <c:pt idx="33">
                  <c:v>2</c:v>
                </c:pt>
                <c:pt idx="34">
                  <c:v>3</c:v>
                </c:pt>
                <c:pt idx="35">
                  <c:v>4</c:v>
                </c:pt>
                <c:pt idx="38">
                  <c:v>1</c:v>
                </c:pt>
                <c:pt idx="39">
                  <c:v>2</c:v>
                </c:pt>
                <c:pt idx="40">
                  <c:v>3</c:v>
                </c:pt>
                <c:pt idx="41">
                  <c:v>4</c:v>
                </c:pt>
                <c:pt idx="44">
                  <c:v>1</c:v>
                </c:pt>
                <c:pt idx="45">
                  <c:v>2</c:v>
                </c:pt>
                <c:pt idx="46">
                  <c:v>3</c:v>
                </c:pt>
                <c:pt idx="47">
                  <c:v>4</c:v>
                </c:pt>
                <c:pt idx="52">
                  <c:v>1</c:v>
                </c:pt>
                <c:pt idx="53">
                  <c:v>2</c:v>
                </c:pt>
                <c:pt idx="54">
                  <c:v>3</c:v>
                </c:pt>
                <c:pt idx="55">
                  <c:v>4</c:v>
                </c:pt>
                <c:pt idx="58">
                  <c:v>1</c:v>
                </c:pt>
                <c:pt idx="59">
                  <c:v>2</c:v>
                </c:pt>
                <c:pt idx="60">
                  <c:v>3</c:v>
                </c:pt>
                <c:pt idx="61">
                  <c:v>4</c:v>
                </c:pt>
                <c:pt idx="64">
                  <c:v>1</c:v>
                </c:pt>
                <c:pt idx="65">
                  <c:v>2</c:v>
                </c:pt>
                <c:pt idx="66">
                  <c:v>3</c:v>
                </c:pt>
                <c:pt idx="67">
                  <c:v>4</c:v>
                </c:pt>
                <c:pt idx="70">
                  <c:v>1</c:v>
                </c:pt>
                <c:pt idx="71">
                  <c:v>2</c:v>
                </c:pt>
                <c:pt idx="72">
                  <c:v>3</c:v>
                </c:pt>
                <c:pt idx="73">
                  <c:v>4</c:v>
                </c:pt>
                <c:pt idx="76">
                  <c:v>1</c:v>
                </c:pt>
                <c:pt idx="77">
                  <c:v>2</c:v>
                </c:pt>
                <c:pt idx="78">
                  <c:v>3</c:v>
                </c:pt>
                <c:pt idx="79">
                  <c:v>4</c:v>
                </c:pt>
              </c:numCache>
            </c:numRef>
          </c:cat>
          <c:val>
            <c:numRef>
              <c:f>graphs!$D$3:$D$84</c:f>
              <c:numCache>
                <c:formatCode>0.00</c:formatCode>
                <c:ptCount val="82"/>
                <c:pt idx="0">
                  <c:v>9.4807202032071807</c:v>
                </c:pt>
                <c:pt idx="1">
                  <c:v>8.3086518204239574</c:v>
                </c:pt>
                <c:pt idx="2">
                  <c:v>8.2129782849984068</c:v>
                </c:pt>
                <c:pt idx="3">
                  <c:v>9.8387193801044273</c:v>
                </c:pt>
                <c:pt idx="6">
                  <c:v>4.8778232175982446</c:v>
                </c:pt>
                <c:pt idx="7">
                  <c:v>6.91228290223542</c:v>
                </c:pt>
                <c:pt idx="8">
                  <c:v>5.9771979421216104</c:v>
                </c:pt>
                <c:pt idx="9">
                  <c:v>6.1994311769430865</c:v>
                </c:pt>
                <c:pt idx="12">
                  <c:v>8.9073369903583366</c:v>
                </c:pt>
                <c:pt idx="13">
                  <c:v>6.7263602887813736</c:v>
                </c:pt>
                <c:pt idx="14">
                  <c:v>10.33758804822412</c:v>
                </c:pt>
                <c:pt idx="15">
                  <c:v>12.691787930422462</c:v>
                </c:pt>
                <c:pt idx="20">
                  <c:v>14.69031705859631</c:v>
                </c:pt>
                <c:pt idx="21">
                  <c:v>8.7453368885477278</c:v>
                </c:pt>
                <c:pt idx="22">
                  <c:v>9.9333739346134422</c:v>
                </c:pt>
                <c:pt idx="23">
                  <c:v>8.7124987773053668</c:v>
                </c:pt>
                <c:pt idx="26">
                  <c:v>10.38296834799954</c:v>
                </c:pt>
                <c:pt idx="27">
                  <c:v>10.833758308543917</c:v>
                </c:pt>
                <c:pt idx="28">
                  <c:v>12.096220155920824</c:v>
                </c:pt>
                <c:pt idx="29">
                  <c:v>12.672085241823208</c:v>
                </c:pt>
                <c:pt idx="32">
                  <c:v>11.018344789151529</c:v>
                </c:pt>
                <c:pt idx="33">
                  <c:v>15.151621603841669</c:v>
                </c:pt>
                <c:pt idx="34">
                  <c:v>12.83299566731284</c:v>
                </c:pt>
                <c:pt idx="35">
                  <c:v>9.7773263758063749</c:v>
                </c:pt>
                <c:pt idx="38">
                  <c:v>12.567211003096084</c:v>
                </c:pt>
                <c:pt idx="39">
                  <c:v>10.62664743933577</c:v>
                </c:pt>
                <c:pt idx="40">
                  <c:v>11.825818605170019</c:v>
                </c:pt>
                <c:pt idx="41">
                  <c:v>11.89114884325123</c:v>
                </c:pt>
                <c:pt idx="44">
                  <c:v>12.528501351609282</c:v>
                </c:pt>
                <c:pt idx="45">
                  <c:v>15.798559460535166</c:v>
                </c:pt>
                <c:pt idx="46">
                  <c:v>16.286146221638646</c:v>
                </c:pt>
                <c:pt idx="47">
                  <c:v>19.54504270611438</c:v>
                </c:pt>
                <c:pt idx="52">
                  <c:v>11.543741286684149</c:v>
                </c:pt>
                <c:pt idx="53">
                  <c:v>9.8929973313743069</c:v>
                </c:pt>
                <c:pt idx="54">
                  <c:v>18.036601532103646</c:v>
                </c:pt>
                <c:pt idx="55">
                  <c:v>17.022272311197082</c:v>
                </c:pt>
                <c:pt idx="58">
                  <c:v>15.940991967037384</c:v>
                </c:pt>
                <c:pt idx="59">
                  <c:v>15.60512406744942</c:v>
                </c:pt>
                <c:pt idx="60">
                  <c:v>16.269221724230249</c:v>
                </c:pt>
                <c:pt idx="61">
                  <c:v>13.090188872698254</c:v>
                </c:pt>
                <c:pt idx="64">
                  <c:v>15.762958277110982</c:v>
                </c:pt>
                <c:pt idx="65">
                  <c:v>19.303444886452326</c:v>
                </c:pt>
                <c:pt idx="66">
                  <c:v>16.598402458880521</c:v>
                </c:pt>
                <c:pt idx="67">
                  <c:v>13.310444038655257</c:v>
                </c:pt>
                <c:pt idx="70">
                  <c:v>17.577340161209523</c:v>
                </c:pt>
                <c:pt idx="71">
                  <c:v>18.002409905246786</c:v>
                </c:pt>
                <c:pt idx="72">
                  <c:v>12.471260982934748</c:v>
                </c:pt>
                <c:pt idx="73">
                  <c:v>15.457215862425636</c:v>
                </c:pt>
                <c:pt idx="76">
                  <c:v>18.549799346165283</c:v>
                </c:pt>
                <c:pt idx="77">
                  <c:v>19.072443279002567</c:v>
                </c:pt>
                <c:pt idx="78">
                  <c:v>17.076035478312455</c:v>
                </c:pt>
                <c:pt idx="79">
                  <c:v>23.785765379542205</c:v>
                </c:pt>
              </c:numCache>
            </c:numRef>
          </c:val>
        </c:ser>
        <c:ser>
          <c:idx val="2"/>
          <c:order val="2"/>
          <c:tx>
            <c:strRef>
              <c:f>graphs!$E$2</c:f>
              <c:strCache>
                <c:ptCount val="1"/>
                <c:pt idx="0">
                  <c:v>Branches</c:v>
                </c:pt>
              </c:strCache>
            </c:strRef>
          </c:tx>
          <c:spPr>
            <a:solidFill>
              <a:schemeClr val="accent3"/>
            </a:solidFill>
          </c:spPr>
          <c:cat>
            <c:numRef>
              <c:f>graphs!$B$3:$B$84</c:f>
              <c:numCache>
                <c:formatCode>General</c:formatCode>
                <c:ptCount val="82"/>
                <c:pt idx="0">
                  <c:v>1</c:v>
                </c:pt>
                <c:pt idx="1">
                  <c:v>2</c:v>
                </c:pt>
                <c:pt idx="2">
                  <c:v>3</c:v>
                </c:pt>
                <c:pt idx="3">
                  <c:v>4</c:v>
                </c:pt>
                <c:pt idx="6">
                  <c:v>1</c:v>
                </c:pt>
                <c:pt idx="7">
                  <c:v>2</c:v>
                </c:pt>
                <c:pt idx="8">
                  <c:v>3</c:v>
                </c:pt>
                <c:pt idx="9">
                  <c:v>4</c:v>
                </c:pt>
                <c:pt idx="12">
                  <c:v>1</c:v>
                </c:pt>
                <c:pt idx="13">
                  <c:v>2</c:v>
                </c:pt>
                <c:pt idx="14">
                  <c:v>3</c:v>
                </c:pt>
                <c:pt idx="15">
                  <c:v>4</c:v>
                </c:pt>
                <c:pt idx="20">
                  <c:v>1</c:v>
                </c:pt>
                <c:pt idx="21">
                  <c:v>2</c:v>
                </c:pt>
                <c:pt idx="22">
                  <c:v>3</c:v>
                </c:pt>
                <c:pt idx="23">
                  <c:v>4</c:v>
                </c:pt>
                <c:pt idx="26">
                  <c:v>1</c:v>
                </c:pt>
                <c:pt idx="27">
                  <c:v>2</c:v>
                </c:pt>
                <c:pt idx="28">
                  <c:v>3</c:v>
                </c:pt>
                <c:pt idx="29">
                  <c:v>4</c:v>
                </c:pt>
                <c:pt idx="32">
                  <c:v>1</c:v>
                </c:pt>
                <c:pt idx="33">
                  <c:v>2</c:v>
                </c:pt>
                <c:pt idx="34">
                  <c:v>3</c:v>
                </c:pt>
                <c:pt idx="35">
                  <c:v>4</c:v>
                </c:pt>
                <c:pt idx="38">
                  <c:v>1</c:v>
                </c:pt>
                <c:pt idx="39">
                  <c:v>2</c:v>
                </c:pt>
                <c:pt idx="40">
                  <c:v>3</c:v>
                </c:pt>
                <c:pt idx="41">
                  <c:v>4</c:v>
                </c:pt>
                <c:pt idx="44">
                  <c:v>1</c:v>
                </c:pt>
                <c:pt idx="45">
                  <c:v>2</c:v>
                </c:pt>
                <c:pt idx="46">
                  <c:v>3</c:v>
                </c:pt>
                <c:pt idx="47">
                  <c:v>4</c:v>
                </c:pt>
                <c:pt idx="52">
                  <c:v>1</c:v>
                </c:pt>
                <c:pt idx="53">
                  <c:v>2</c:v>
                </c:pt>
                <c:pt idx="54">
                  <c:v>3</c:v>
                </c:pt>
                <c:pt idx="55">
                  <c:v>4</c:v>
                </c:pt>
                <c:pt idx="58">
                  <c:v>1</c:v>
                </c:pt>
                <c:pt idx="59">
                  <c:v>2</c:v>
                </c:pt>
                <c:pt idx="60">
                  <c:v>3</c:v>
                </c:pt>
                <c:pt idx="61">
                  <c:v>4</c:v>
                </c:pt>
                <c:pt idx="64">
                  <c:v>1</c:v>
                </c:pt>
                <c:pt idx="65">
                  <c:v>2</c:v>
                </c:pt>
                <c:pt idx="66">
                  <c:v>3</c:v>
                </c:pt>
                <c:pt idx="67">
                  <c:v>4</c:v>
                </c:pt>
                <c:pt idx="70">
                  <c:v>1</c:v>
                </c:pt>
                <c:pt idx="71">
                  <c:v>2</c:v>
                </c:pt>
                <c:pt idx="72">
                  <c:v>3</c:v>
                </c:pt>
                <c:pt idx="73">
                  <c:v>4</c:v>
                </c:pt>
                <c:pt idx="76">
                  <c:v>1</c:v>
                </c:pt>
                <c:pt idx="77">
                  <c:v>2</c:v>
                </c:pt>
                <c:pt idx="78">
                  <c:v>3</c:v>
                </c:pt>
                <c:pt idx="79">
                  <c:v>4</c:v>
                </c:pt>
              </c:numCache>
            </c:numRef>
          </c:cat>
          <c:val>
            <c:numRef>
              <c:f>graphs!$E$3:$E$84</c:f>
              <c:numCache>
                <c:formatCode>0.00</c:formatCode>
                <c:ptCount val="82"/>
                <c:pt idx="0">
                  <c:v>7.7407924636905339</c:v>
                </c:pt>
                <c:pt idx="1">
                  <c:v>6.1222020840977578</c:v>
                </c:pt>
                <c:pt idx="2">
                  <c:v>7.3694512381352544</c:v>
                </c:pt>
                <c:pt idx="3">
                  <c:v>8.1314139589137184</c:v>
                </c:pt>
                <c:pt idx="6">
                  <c:v>10.48911448416241</c:v>
                </c:pt>
                <c:pt idx="7">
                  <c:v>7.6638838139670273</c:v>
                </c:pt>
                <c:pt idx="8">
                  <c:v>10.697135204759819</c:v>
                </c:pt>
                <c:pt idx="9">
                  <c:v>10.750505437537354</c:v>
                </c:pt>
                <c:pt idx="12">
                  <c:v>20.039478884041088</c:v>
                </c:pt>
                <c:pt idx="13">
                  <c:v>15.27676959471545</c:v>
                </c:pt>
                <c:pt idx="14">
                  <c:v>16.866056432204832</c:v>
                </c:pt>
                <c:pt idx="15">
                  <c:v>19.90581187152516</c:v>
                </c:pt>
                <c:pt idx="20">
                  <c:v>34.118585453084926</c:v>
                </c:pt>
                <c:pt idx="21">
                  <c:v>34.970441306571907</c:v>
                </c:pt>
                <c:pt idx="22">
                  <c:v>24.155650143521122</c:v>
                </c:pt>
                <c:pt idx="23">
                  <c:v>22.23126425349599</c:v>
                </c:pt>
                <c:pt idx="26">
                  <c:v>17.611592730290131</c:v>
                </c:pt>
                <c:pt idx="27">
                  <c:v>27.263277130039636</c:v>
                </c:pt>
                <c:pt idx="28">
                  <c:v>20.03597897852541</c:v>
                </c:pt>
                <c:pt idx="29">
                  <c:v>20.448597581316665</c:v>
                </c:pt>
                <c:pt idx="32">
                  <c:v>28.576873194035585</c:v>
                </c:pt>
                <c:pt idx="33">
                  <c:v>33.778221739030961</c:v>
                </c:pt>
                <c:pt idx="34">
                  <c:v>29.879310425292154</c:v>
                </c:pt>
                <c:pt idx="35">
                  <c:v>28.398945247140379</c:v>
                </c:pt>
                <c:pt idx="38">
                  <c:v>43.683687052163286</c:v>
                </c:pt>
                <c:pt idx="39">
                  <c:v>36.407741002253324</c:v>
                </c:pt>
                <c:pt idx="40">
                  <c:v>38.967959624840759</c:v>
                </c:pt>
                <c:pt idx="41">
                  <c:v>44.893576327659133</c:v>
                </c:pt>
                <c:pt idx="44">
                  <c:v>28.33973772291316</c:v>
                </c:pt>
                <c:pt idx="45">
                  <c:v>24.615039817210139</c:v>
                </c:pt>
                <c:pt idx="46">
                  <c:v>25.426696534880694</c:v>
                </c:pt>
                <c:pt idx="47">
                  <c:v>29.087789160364796</c:v>
                </c:pt>
                <c:pt idx="52">
                  <c:v>61.251470666423799</c:v>
                </c:pt>
                <c:pt idx="53">
                  <c:v>59.975942794960453</c:v>
                </c:pt>
                <c:pt idx="54">
                  <c:v>90.003289771079025</c:v>
                </c:pt>
                <c:pt idx="55">
                  <c:v>82.713181057112962</c:v>
                </c:pt>
                <c:pt idx="58">
                  <c:v>75.842916968910259</c:v>
                </c:pt>
                <c:pt idx="59">
                  <c:v>79.247507793439652</c:v>
                </c:pt>
                <c:pt idx="60">
                  <c:v>79.623430122391881</c:v>
                </c:pt>
                <c:pt idx="61">
                  <c:v>79.111874446303162</c:v>
                </c:pt>
                <c:pt idx="64">
                  <c:v>74.385007326997069</c:v>
                </c:pt>
                <c:pt idx="65">
                  <c:v>75.590997260350406</c:v>
                </c:pt>
                <c:pt idx="66">
                  <c:v>80.290067057537641</c:v>
                </c:pt>
                <c:pt idx="67">
                  <c:v>66.863342089106453</c:v>
                </c:pt>
                <c:pt idx="70">
                  <c:v>106.55134882330508</c:v>
                </c:pt>
                <c:pt idx="71">
                  <c:v>103.69138780975352</c:v>
                </c:pt>
                <c:pt idx="72">
                  <c:v>73.563723632024818</c:v>
                </c:pt>
                <c:pt idx="73">
                  <c:v>98.581656367670803</c:v>
                </c:pt>
                <c:pt idx="76">
                  <c:v>59.734731813176758</c:v>
                </c:pt>
                <c:pt idx="77">
                  <c:v>56.808471875246518</c:v>
                </c:pt>
                <c:pt idx="78">
                  <c:v>52.482215771002465</c:v>
                </c:pt>
                <c:pt idx="79">
                  <c:v>63.019979266537355</c:v>
                </c:pt>
              </c:numCache>
            </c:numRef>
          </c:val>
        </c:ser>
        <c:ser>
          <c:idx val="3"/>
          <c:order val="3"/>
          <c:tx>
            <c:strRef>
              <c:f>graphs!$F$2</c:f>
              <c:strCache>
                <c:ptCount val="1"/>
                <c:pt idx="0">
                  <c:v>Leaves</c:v>
                </c:pt>
              </c:strCache>
            </c:strRef>
          </c:tx>
          <c:spPr>
            <a:solidFill>
              <a:schemeClr val="accent6">
                <a:lumMod val="75000"/>
              </a:schemeClr>
            </a:solidFill>
          </c:spPr>
          <c:cat>
            <c:numRef>
              <c:f>graphs!$B$3:$B$84</c:f>
              <c:numCache>
                <c:formatCode>General</c:formatCode>
                <c:ptCount val="82"/>
                <c:pt idx="0">
                  <c:v>1</c:v>
                </c:pt>
                <c:pt idx="1">
                  <c:v>2</c:v>
                </c:pt>
                <c:pt idx="2">
                  <c:v>3</c:v>
                </c:pt>
                <c:pt idx="3">
                  <c:v>4</c:v>
                </c:pt>
                <c:pt idx="6">
                  <c:v>1</c:v>
                </c:pt>
                <c:pt idx="7">
                  <c:v>2</c:v>
                </c:pt>
                <c:pt idx="8">
                  <c:v>3</c:v>
                </c:pt>
                <c:pt idx="9">
                  <c:v>4</c:v>
                </c:pt>
                <c:pt idx="12">
                  <c:v>1</c:v>
                </c:pt>
                <c:pt idx="13">
                  <c:v>2</c:v>
                </c:pt>
                <c:pt idx="14">
                  <c:v>3</c:v>
                </c:pt>
                <c:pt idx="15">
                  <c:v>4</c:v>
                </c:pt>
                <c:pt idx="20">
                  <c:v>1</c:v>
                </c:pt>
                <c:pt idx="21">
                  <c:v>2</c:v>
                </c:pt>
                <c:pt idx="22">
                  <c:v>3</c:v>
                </c:pt>
                <c:pt idx="23">
                  <c:v>4</c:v>
                </c:pt>
                <c:pt idx="26">
                  <c:v>1</c:v>
                </c:pt>
                <c:pt idx="27">
                  <c:v>2</c:v>
                </c:pt>
                <c:pt idx="28">
                  <c:v>3</c:v>
                </c:pt>
                <c:pt idx="29">
                  <c:v>4</c:v>
                </c:pt>
                <c:pt idx="32">
                  <c:v>1</c:v>
                </c:pt>
                <c:pt idx="33">
                  <c:v>2</c:v>
                </c:pt>
                <c:pt idx="34">
                  <c:v>3</c:v>
                </c:pt>
                <c:pt idx="35">
                  <c:v>4</c:v>
                </c:pt>
                <c:pt idx="38">
                  <c:v>1</c:v>
                </c:pt>
                <c:pt idx="39">
                  <c:v>2</c:v>
                </c:pt>
                <c:pt idx="40">
                  <c:v>3</c:v>
                </c:pt>
                <c:pt idx="41">
                  <c:v>4</c:v>
                </c:pt>
                <c:pt idx="44">
                  <c:v>1</c:v>
                </c:pt>
                <c:pt idx="45">
                  <c:v>2</c:v>
                </c:pt>
                <c:pt idx="46">
                  <c:v>3</c:v>
                </c:pt>
                <c:pt idx="47">
                  <c:v>4</c:v>
                </c:pt>
                <c:pt idx="52">
                  <c:v>1</c:v>
                </c:pt>
                <c:pt idx="53">
                  <c:v>2</c:v>
                </c:pt>
                <c:pt idx="54">
                  <c:v>3</c:v>
                </c:pt>
                <c:pt idx="55">
                  <c:v>4</c:v>
                </c:pt>
                <c:pt idx="58">
                  <c:v>1</c:v>
                </c:pt>
                <c:pt idx="59">
                  <c:v>2</c:v>
                </c:pt>
                <c:pt idx="60">
                  <c:v>3</c:v>
                </c:pt>
                <c:pt idx="61">
                  <c:v>4</c:v>
                </c:pt>
                <c:pt idx="64">
                  <c:v>1</c:v>
                </c:pt>
                <c:pt idx="65">
                  <c:v>2</c:v>
                </c:pt>
                <c:pt idx="66">
                  <c:v>3</c:v>
                </c:pt>
                <c:pt idx="67">
                  <c:v>4</c:v>
                </c:pt>
                <c:pt idx="70">
                  <c:v>1</c:v>
                </c:pt>
                <c:pt idx="71">
                  <c:v>2</c:v>
                </c:pt>
                <c:pt idx="72">
                  <c:v>3</c:v>
                </c:pt>
                <c:pt idx="73">
                  <c:v>4</c:v>
                </c:pt>
                <c:pt idx="76">
                  <c:v>1</c:v>
                </c:pt>
                <c:pt idx="77">
                  <c:v>2</c:v>
                </c:pt>
                <c:pt idx="78">
                  <c:v>3</c:v>
                </c:pt>
                <c:pt idx="79">
                  <c:v>4</c:v>
                </c:pt>
              </c:numCache>
            </c:numRef>
          </c:cat>
          <c:val>
            <c:numRef>
              <c:f>graphs!$F$3:$F$84</c:f>
              <c:numCache>
                <c:formatCode>0.00</c:formatCode>
                <c:ptCount val="82"/>
                <c:pt idx="0">
                  <c:v>1.4307522980783938</c:v>
                </c:pt>
                <c:pt idx="1">
                  <c:v>1.1447131487326838</c:v>
                </c:pt>
                <c:pt idx="2">
                  <c:v>1.69540694497718</c:v>
                </c:pt>
                <c:pt idx="3">
                  <c:v>1.6226745794974951</c:v>
                </c:pt>
                <c:pt idx="6">
                  <c:v>2.4075302934362317</c:v>
                </c:pt>
                <c:pt idx="7">
                  <c:v>1.540260230931024</c:v>
                </c:pt>
                <c:pt idx="8">
                  <c:v>2.5132414156019998</c:v>
                </c:pt>
                <c:pt idx="9">
                  <c:v>2.4850150495638799</c:v>
                </c:pt>
                <c:pt idx="12">
                  <c:v>4.421234340559109</c:v>
                </c:pt>
                <c:pt idx="13">
                  <c:v>3.231202792213212</c:v>
                </c:pt>
                <c:pt idx="14">
                  <c:v>3.6783607521382344</c:v>
                </c:pt>
                <c:pt idx="15">
                  <c:v>4.0418637669045996</c:v>
                </c:pt>
                <c:pt idx="20">
                  <c:v>4.8066908073424166</c:v>
                </c:pt>
                <c:pt idx="21">
                  <c:v>4.2280276827141341</c:v>
                </c:pt>
                <c:pt idx="22">
                  <c:v>3.8066335977143049</c:v>
                </c:pt>
                <c:pt idx="23">
                  <c:v>3.164021853495175</c:v>
                </c:pt>
                <c:pt idx="26">
                  <c:v>3.0686718535419795</c:v>
                </c:pt>
                <c:pt idx="27">
                  <c:v>4.2482799177762942</c:v>
                </c:pt>
                <c:pt idx="28">
                  <c:v>3.7860652792856837</c:v>
                </c:pt>
                <c:pt idx="29">
                  <c:v>3.6091775731392288</c:v>
                </c:pt>
                <c:pt idx="32">
                  <c:v>3.8009040242051788</c:v>
                </c:pt>
                <c:pt idx="33">
                  <c:v>4.6029296036220719</c:v>
                </c:pt>
                <c:pt idx="34">
                  <c:v>3.9399624479272508</c:v>
                </c:pt>
                <c:pt idx="35">
                  <c:v>3.5834059451464717</c:v>
                </c:pt>
                <c:pt idx="38">
                  <c:v>3.9567670153187953</c:v>
                </c:pt>
                <c:pt idx="39">
                  <c:v>3.4644407825804158</c:v>
                </c:pt>
                <c:pt idx="40">
                  <c:v>4.0200975924949303</c:v>
                </c:pt>
                <c:pt idx="41">
                  <c:v>3.978863762218142</c:v>
                </c:pt>
                <c:pt idx="44">
                  <c:v>4.243040976329481</c:v>
                </c:pt>
                <c:pt idx="45">
                  <c:v>3.7052871431861352</c:v>
                </c:pt>
                <c:pt idx="46">
                  <c:v>3.9280582874838728</c:v>
                </c:pt>
                <c:pt idx="47">
                  <c:v>3.9885741485699735</c:v>
                </c:pt>
                <c:pt idx="52">
                  <c:v>3.3217292145669011</c:v>
                </c:pt>
                <c:pt idx="53">
                  <c:v>2.8676971777439801</c:v>
                </c:pt>
                <c:pt idx="54">
                  <c:v>4.2706028766736237</c:v>
                </c:pt>
                <c:pt idx="55">
                  <c:v>4.6765640835798514</c:v>
                </c:pt>
                <c:pt idx="58">
                  <c:v>4.1659091506649286</c:v>
                </c:pt>
                <c:pt idx="59">
                  <c:v>4.1287304173267696</c:v>
                </c:pt>
                <c:pt idx="60">
                  <c:v>4.2339340939614214</c:v>
                </c:pt>
                <c:pt idx="61">
                  <c:v>3.3546465348846244</c:v>
                </c:pt>
                <c:pt idx="64">
                  <c:v>3.8214748036003172</c:v>
                </c:pt>
                <c:pt idx="65">
                  <c:v>4.1531667993046613</c:v>
                </c:pt>
                <c:pt idx="66">
                  <c:v>3.9357614257760867</c:v>
                </c:pt>
                <c:pt idx="67">
                  <c:v>3.6110926813481177</c:v>
                </c:pt>
                <c:pt idx="70">
                  <c:v>4.6776305712914716</c:v>
                </c:pt>
                <c:pt idx="71">
                  <c:v>4.4623519544971675</c:v>
                </c:pt>
                <c:pt idx="72">
                  <c:v>3.6089856243224201</c:v>
                </c:pt>
                <c:pt idx="73">
                  <c:v>4.1245830145221918</c:v>
                </c:pt>
                <c:pt idx="76">
                  <c:v>4.5161492363749476</c:v>
                </c:pt>
                <c:pt idx="77">
                  <c:v>4.5749652947979396</c:v>
                </c:pt>
                <c:pt idx="78">
                  <c:v>4.3582661900154029</c:v>
                </c:pt>
                <c:pt idx="79">
                  <c:v>5.2496928690126339</c:v>
                </c:pt>
              </c:numCache>
            </c:numRef>
          </c:val>
        </c:ser>
        <c:gapWidth val="50"/>
        <c:overlap val="100"/>
        <c:axId val="101982592"/>
        <c:axId val="101984128"/>
      </c:barChart>
      <c:catAx>
        <c:axId val="101982592"/>
        <c:scaling>
          <c:orientation val="minMax"/>
        </c:scaling>
        <c:axPos val="b"/>
        <c:numFmt formatCode="General" sourceLinked="1"/>
        <c:majorTickMark val="none"/>
        <c:tickLblPos val="none"/>
        <c:crossAx val="101984128"/>
        <c:crosses val="autoZero"/>
        <c:auto val="1"/>
        <c:lblAlgn val="ctr"/>
        <c:lblOffset val="100"/>
      </c:catAx>
      <c:valAx>
        <c:axId val="101984128"/>
        <c:scaling>
          <c:orientation val="minMax"/>
          <c:max val="400"/>
        </c:scaling>
        <c:axPos val="l"/>
        <c:title>
          <c:tx>
            <c:rich>
              <a:bodyPr/>
              <a:lstStyle/>
              <a:p>
                <a:pPr>
                  <a:defRPr>
                    <a:solidFill>
                      <a:srgbClr val="FFFFFF"/>
                    </a:solidFill>
                  </a:defRPr>
                </a:pPr>
                <a:r>
                  <a:rPr lang="en-US">
                    <a:solidFill>
                      <a:srgbClr val="FFFFFF"/>
                    </a:solidFill>
                  </a:rPr>
                  <a:t>Biomass (Mg/ha)</a:t>
                </a:r>
              </a:p>
            </c:rich>
          </c:tx>
          <c:layout/>
        </c:title>
        <c:numFmt formatCode="0" sourceLinked="0"/>
        <c:tickLblPos val="nextTo"/>
        <c:spPr>
          <a:ln w="12700" cmpd="sng">
            <a:solidFill>
              <a:schemeClr val="tx1"/>
            </a:solidFill>
          </a:ln>
        </c:spPr>
        <c:txPr>
          <a:bodyPr/>
          <a:lstStyle/>
          <a:p>
            <a:pPr>
              <a:defRPr>
                <a:solidFill>
                  <a:schemeClr val="bg1"/>
                </a:solidFill>
              </a:defRPr>
            </a:pPr>
            <a:endParaRPr lang="en-US"/>
          </a:p>
        </c:txPr>
        <c:crossAx val="101982592"/>
        <c:crosses val="autoZero"/>
        <c:crossBetween val="between"/>
      </c:valAx>
      <c:spPr>
        <a:solidFill>
          <a:schemeClr val="bg1"/>
        </a:solidFill>
        <a:ln w="6350" cmpd="sng">
          <a:solidFill>
            <a:schemeClr val="tx1"/>
          </a:solidFill>
        </a:ln>
      </c:spPr>
    </c:plotArea>
    <c:legend>
      <c:legendPos val="r"/>
      <c:layout>
        <c:manualLayout>
          <c:xMode val="edge"/>
          <c:yMode val="edge"/>
          <c:x val="0.15299774384035325"/>
          <c:y val="8.4819321491475475E-2"/>
          <c:w val="8.703702201504418E-2"/>
          <c:h val="0.1466589559834201"/>
        </c:manualLayout>
      </c:layout>
    </c:legend>
    <c:plotVisOnly val="1"/>
  </c:chart>
  <c:spPr>
    <a:noFill/>
    <a:ln>
      <a:noFill/>
    </a:ln>
  </c:spPr>
  <c:txPr>
    <a:bodyPr/>
    <a:lstStyle/>
    <a:p>
      <a:pPr>
        <a:defRPr>
          <a:latin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9.9781806120388825E-2"/>
          <c:y val="3.1339031339031279E-2"/>
          <c:w val="0.76996495630353989"/>
          <c:h val="0.85438269728096761"/>
        </c:manualLayout>
      </c:layout>
      <c:barChart>
        <c:barDir val="col"/>
        <c:grouping val="stacked"/>
        <c:ser>
          <c:idx val="0"/>
          <c:order val="0"/>
          <c:tx>
            <c:strRef>
              <c:f>graphs!$C$2</c:f>
              <c:strCache>
                <c:ptCount val="1"/>
                <c:pt idx="0">
                  <c:v>Wood</c:v>
                </c:pt>
              </c:strCache>
            </c:strRef>
          </c:tx>
          <c:spPr>
            <a:solidFill>
              <a:schemeClr val="tx2">
                <a:lumMod val="60000"/>
                <a:lumOff val="40000"/>
              </a:schemeClr>
            </a:solidFill>
          </c:spPr>
          <c:cat>
            <c:numRef>
              <c:f>graphs!$B$3:$B$84</c:f>
              <c:numCache>
                <c:formatCode>General</c:formatCode>
                <c:ptCount val="82"/>
                <c:pt idx="0">
                  <c:v>1</c:v>
                </c:pt>
                <c:pt idx="1">
                  <c:v>2</c:v>
                </c:pt>
                <c:pt idx="2">
                  <c:v>3</c:v>
                </c:pt>
                <c:pt idx="3">
                  <c:v>4</c:v>
                </c:pt>
                <c:pt idx="6">
                  <c:v>1</c:v>
                </c:pt>
                <c:pt idx="7">
                  <c:v>2</c:v>
                </c:pt>
                <c:pt idx="8">
                  <c:v>3</c:v>
                </c:pt>
                <c:pt idx="9">
                  <c:v>4</c:v>
                </c:pt>
                <c:pt idx="12">
                  <c:v>1</c:v>
                </c:pt>
                <c:pt idx="13">
                  <c:v>2</c:v>
                </c:pt>
                <c:pt idx="14">
                  <c:v>3</c:v>
                </c:pt>
                <c:pt idx="15">
                  <c:v>4</c:v>
                </c:pt>
                <c:pt idx="20">
                  <c:v>1</c:v>
                </c:pt>
                <c:pt idx="21">
                  <c:v>2</c:v>
                </c:pt>
                <c:pt idx="22">
                  <c:v>3</c:v>
                </c:pt>
                <c:pt idx="23">
                  <c:v>4</c:v>
                </c:pt>
                <c:pt idx="26">
                  <c:v>1</c:v>
                </c:pt>
                <c:pt idx="27">
                  <c:v>2</c:v>
                </c:pt>
                <c:pt idx="28">
                  <c:v>3</c:v>
                </c:pt>
                <c:pt idx="29">
                  <c:v>4</c:v>
                </c:pt>
                <c:pt idx="32">
                  <c:v>1</c:v>
                </c:pt>
                <c:pt idx="33">
                  <c:v>2</c:v>
                </c:pt>
                <c:pt idx="34">
                  <c:v>3</c:v>
                </c:pt>
                <c:pt idx="35">
                  <c:v>4</c:v>
                </c:pt>
                <c:pt idx="38">
                  <c:v>1</c:v>
                </c:pt>
                <c:pt idx="39">
                  <c:v>2</c:v>
                </c:pt>
                <c:pt idx="40">
                  <c:v>3</c:v>
                </c:pt>
                <c:pt idx="41">
                  <c:v>4</c:v>
                </c:pt>
                <c:pt idx="44">
                  <c:v>1</c:v>
                </c:pt>
                <c:pt idx="45">
                  <c:v>2</c:v>
                </c:pt>
                <c:pt idx="46">
                  <c:v>3</c:v>
                </c:pt>
                <c:pt idx="47">
                  <c:v>4</c:v>
                </c:pt>
                <c:pt idx="52">
                  <c:v>1</c:v>
                </c:pt>
                <c:pt idx="53">
                  <c:v>2</c:v>
                </c:pt>
                <c:pt idx="54">
                  <c:v>3</c:v>
                </c:pt>
                <c:pt idx="55">
                  <c:v>4</c:v>
                </c:pt>
                <c:pt idx="58">
                  <c:v>1</c:v>
                </c:pt>
                <c:pt idx="59">
                  <c:v>2</c:v>
                </c:pt>
                <c:pt idx="60">
                  <c:v>3</c:v>
                </c:pt>
                <c:pt idx="61">
                  <c:v>4</c:v>
                </c:pt>
                <c:pt idx="64">
                  <c:v>1</c:v>
                </c:pt>
                <c:pt idx="65">
                  <c:v>2</c:v>
                </c:pt>
                <c:pt idx="66">
                  <c:v>3</c:v>
                </c:pt>
                <c:pt idx="67">
                  <c:v>4</c:v>
                </c:pt>
                <c:pt idx="70">
                  <c:v>1</c:v>
                </c:pt>
                <c:pt idx="71">
                  <c:v>2</c:v>
                </c:pt>
                <c:pt idx="72">
                  <c:v>3</c:v>
                </c:pt>
                <c:pt idx="73">
                  <c:v>4</c:v>
                </c:pt>
                <c:pt idx="76">
                  <c:v>1</c:v>
                </c:pt>
                <c:pt idx="77">
                  <c:v>2</c:v>
                </c:pt>
                <c:pt idx="78">
                  <c:v>3</c:v>
                </c:pt>
                <c:pt idx="79">
                  <c:v>4</c:v>
                </c:pt>
              </c:numCache>
            </c:numRef>
          </c:cat>
          <c:val>
            <c:numRef>
              <c:f>graphs!$C$3:$C$84</c:f>
              <c:numCache>
                <c:formatCode>0.00</c:formatCode>
                <c:ptCount val="82"/>
                <c:pt idx="0">
                  <c:v>20.481003073398597</c:v>
                </c:pt>
                <c:pt idx="1">
                  <c:v>17.703233509527283</c:v>
                </c:pt>
                <c:pt idx="2">
                  <c:v>21.362415936340721</c:v>
                </c:pt>
                <c:pt idx="3">
                  <c:v>25.207959873913559</c:v>
                </c:pt>
                <c:pt idx="6">
                  <c:v>27.704074932498685</c:v>
                </c:pt>
                <c:pt idx="7">
                  <c:v>18.957212736195821</c:v>
                </c:pt>
                <c:pt idx="8">
                  <c:v>35.306187890036433</c:v>
                </c:pt>
                <c:pt idx="9">
                  <c:v>30.349277367764575</c:v>
                </c:pt>
                <c:pt idx="12">
                  <c:v>65.744518363406428</c:v>
                </c:pt>
                <c:pt idx="13">
                  <c:v>59.882990739820961</c:v>
                </c:pt>
                <c:pt idx="14">
                  <c:v>61.595208419916105</c:v>
                </c:pt>
                <c:pt idx="15">
                  <c:v>77.745363477267077</c:v>
                </c:pt>
                <c:pt idx="20">
                  <c:v>101.02216777860644</c:v>
                </c:pt>
                <c:pt idx="21">
                  <c:v>94.274632073584286</c:v>
                </c:pt>
                <c:pt idx="22">
                  <c:v>82.76934476678835</c:v>
                </c:pt>
                <c:pt idx="23">
                  <c:v>80.970980736387702</c:v>
                </c:pt>
                <c:pt idx="26">
                  <c:v>54.343743616302049</c:v>
                </c:pt>
                <c:pt idx="27">
                  <c:v>83.319968729701344</c:v>
                </c:pt>
                <c:pt idx="28">
                  <c:v>67.694874408142837</c:v>
                </c:pt>
                <c:pt idx="29">
                  <c:v>72.630016248089078</c:v>
                </c:pt>
                <c:pt idx="32">
                  <c:v>88.683691039013979</c:v>
                </c:pt>
                <c:pt idx="33">
                  <c:v>106.02180316052905</c:v>
                </c:pt>
                <c:pt idx="34">
                  <c:v>93.424784546906693</c:v>
                </c:pt>
                <c:pt idx="35">
                  <c:v>86.194150987234977</c:v>
                </c:pt>
                <c:pt idx="38">
                  <c:v>110.4943357968002</c:v>
                </c:pt>
                <c:pt idx="39">
                  <c:v>101.67699778270634</c:v>
                </c:pt>
                <c:pt idx="40">
                  <c:v>106.9233923143773</c:v>
                </c:pt>
                <c:pt idx="41">
                  <c:v>111.9627508911466</c:v>
                </c:pt>
                <c:pt idx="44">
                  <c:v>98.676035754820148</c:v>
                </c:pt>
                <c:pt idx="45">
                  <c:v>93.091461374815566</c:v>
                </c:pt>
                <c:pt idx="46">
                  <c:v>97.854261240200259</c:v>
                </c:pt>
                <c:pt idx="47">
                  <c:v>121.36296366530119</c:v>
                </c:pt>
                <c:pt idx="52">
                  <c:v>139.80541787145935</c:v>
                </c:pt>
                <c:pt idx="53">
                  <c:v>133.07764496870399</c:v>
                </c:pt>
                <c:pt idx="54">
                  <c:v>183.14814680167467</c:v>
                </c:pt>
                <c:pt idx="55">
                  <c:v>183.82690224769036</c:v>
                </c:pt>
                <c:pt idx="58">
                  <c:v>176.48213561869727</c:v>
                </c:pt>
                <c:pt idx="59">
                  <c:v>182.41197677571151</c:v>
                </c:pt>
                <c:pt idx="60">
                  <c:v>167.28090886854361</c:v>
                </c:pt>
                <c:pt idx="61">
                  <c:v>164.1291466666766</c:v>
                </c:pt>
                <c:pt idx="64">
                  <c:v>147.03624315423963</c:v>
                </c:pt>
                <c:pt idx="65">
                  <c:v>170.29702321144541</c:v>
                </c:pt>
                <c:pt idx="66">
                  <c:v>174.65945344635941</c:v>
                </c:pt>
                <c:pt idx="67">
                  <c:v>134.26934969749331</c:v>
                </c:pt>
                <c:pt idx="70">
                  <c:v>169.25911994460051</c:v>
                </c:pt>
                <c:pt idx="71">
                  <c:v>169.04504845683141</c:v>
                </c:pt>
                <c:pt idx="72">
                  <c:v>124.56752606238842</c:v>
                </c:pt>
                <c:pt idx="73">
                  <c:v>169.845843211225</c:v>
                </c:pt>
                <c:pt idx="76">
                  <c:v>153.21413444455527</c:v>
                </c:pt>
                <c:pt idx="77">
                  <c:v>157.4186361407537</c:v>
                </c:pt>
                <c:pt idx="78">
                  <c:v>139.77368460258648</c:v>
                </c:pt>
                <c:pt idx="79">
                  <c:v>192.1131412346968</c:v>
                </c:pt>
              </c:numCache>
            </c:numRef>
          </c:val>
        </c:ser>
        <c:ser>
          <c:idx val="1"/>
          <c:order val="1"/>
          <c:tx>
            <c:strRef>
              <c:f>graphs!$D$2</c:f>
              <c:strCache>
                <c:ptCount val="1"/>
                <c:pt idx="0">
                  <c:v>Bark</c:v>
                </c:pt>
              </c:strCache>
            </c:strRef>
          </c:tx>
          <c:spPr>
            <a:solidFill>
              <a:schemeClr val="accent2"/>
            </a:solidFill>
          </c:spPr>
          <c:cat>
            <c:numRef>
              <c:f>graphs!$B$3:$B$84</c:f>
              <c:numCache>
                <c:formatCode>General</c:formatCode>
                <c:ptCount val="82"/>
                <c:pt idx="0">
                  <c:v>1</c:v>
                </c:pt>
                <c:pt idx="1">
                  <c:v>2</c:v>
                </c:pt>
                <c:pt idx="2">
                  <c:v>3</c:v>
                </c:pt>
                <c:pt idx="3">
                  <c:v>4</c:v>
                </c:pt>
                <c:pt idx="6">
                  <c:v>1</c:v>
                </c:pt>
                <c:pt idx="7">
                  <c:v>2</c:v>
                </c:pt>
                <c:pt idx="8">
                  <c:v>3</c:v>
                </c:pt>
                <c:pt idx="9">
                  <c:v>4</c:v>
                </c:pt>
                <c:pt idx="12">
                  <c:v>1</c:v>
                </c:pt>
                <c:pt idx="13">
                  <c:v>2</c:v>
                </c:pt>
                <c:pt idx="14">
                  <c:v>3</c:v>
                </c:pt>
                <c:pt idx="15">
                  <c:v>4</c:v>
                </c:pt>
                <c:pt idx="20">
                  <c:v>1</c:v>
                </c:pt>
                <c:pt idx="21">
                  <c:v>2</c:v>
                </c:pt>
                <c:pt idx="22">
                  <c:v>3</c:v>
                </c:pt>
                <c:pt idx="23">
                  <c:v>4</c:v>
                </c:pt>
                <c:pt idx="26">
                  <c:v>1</c:v>
                </c:pt>
                <c:pt idx="27">
                  <c:v>2</c:v>
                </c:pt>
                <c:pt idx="28">
                  <c:v>3</c:v>
                </c:pt>
                <c:pt idx="29">
                  <c:v>4</c:v>
                </c:pt>
                <c:pt idx="32">
                  <c:v>1</c:v>
                </c:pt>
                <c:pt idx="33">
                  <c:v>2</c:v>
                </c:pt>
                <c:pt idx="34">
                  <c:v>3</c:v>
                </c:pt>
                <c:pt idx="35">
                  <c:v>4</c:v>
                </c:pt>
                <c:pt idx="38">
                  <c:v>1</c:v>
                </c:pt>
                <c:pt idx="39">
                  <c:v>2</c:v>
                </c:pt>
                <c:pt idx="40">
                  <c:v>3</c:v>
                </c:pt>
                <c:pt idx="41">
                  <c:v>4</c:v>
                </c:pt>
                <c:pt idx="44">
                  <c:v>1</c:v>
                </c:pt>
                <c:pt idx="45">
                  <c:v>2</c:v>
                </c:pt>
                <c:pt idx="46">
                  <c:v>3</c:v>
                </c:pt>
                <c:pt idx="47">
                  <c:v>4</c:v>
                </c:pt>
                <c:pt idx="52">
                  <c:v>1</c:v>
                </c:pt>
                <c:pt idx="53">
                  <c:v>2</c:v>
                </c:pt>
                <c:pt idx="54">
                  <c:v>3</c:v>
                </c:pt>
                <c:pt idx="55">
                  <c:v>4</c:v>
                </c:pt>
                <c:pt idx="58">
                  <c:v>1</c:v>
                </c:pt>
                <c:pt idx="59">
                  <c:v>2</c:v>
                </c:pt>
                <c:pt idx="60">
                  <c:v>3</c:v>
                </c:pt>
                <c:pt idx="61">
                  <c:v>4</c:v>
                </c:pt>
                <c:pt idx="64">
                  <c:v>1</c:v>
                </c:pt>
                <c:pt idx="65">
                  <c:v>2</c:v>
                </c:pt>
                <c:pt idx="66">
                  <c:v>3</c:v>
                </c:pt>
                <c:pt idx="67">
                  <c:v>4</c:v>
                </c:pt>
                <c:pt idx="70">
                  <c:v>1</c:v>
                </c:pt>
                <c:pt idx="71">
                  <c:v>2</c:v>
                </c:pt>
                <c:pt idx="72">
                  <c:v>3</c:v>
                </c:pt>
                <c:pt idx="73">
                  <c:v>4</c:v>
                </c:pt>
                <c:pt idx="76">
                  <c:v>1</c:v>
                </c:pt>
                <c:pt idx="77">
                  <c:v>2</c:v>
                </c:pt>
                <c:pt idx="78">
                  <c:v>3</c:v>
                </c:pt>
                <c:pt idx="79">
                  <c:v>4</c:v>
                </c:pt>
              </c:numCache>
            </c:numRef>
          </c:cat>
          <c:val>
            <c:numRef>
              <c:f>graphs!$D$3:$D$84</c:f>
              <c:numCache>
                <c:formatCode>0.00</c:formatCode>
                <c:ptCount val="82"/>
                <c:pt idx="0">
                  <c:v>9.4807202032071807</c:v>
                </c:pt>
                <c:pt idx="1">
                  <c:v>8.3086518204239574</c:v>
                </c:pt>
                <c:pt idx="2">
                  <c:v>8.2129782849984068</c:v>
                </c:pt>
                <c:pt idx="3">
                  <c:v>9.8387193801044273</c:v>
                </c:pt>
                <c:pt idx="6">
                  <c:v>4.8778232175982446</c:v>
                </c:pt>
                <c:pt idx="7">
                  <c:v>6.91228290223542</c:v>
                </c:pt>
                <c:pt idx="8">
                  <c:v>5.9771979421216104</c:v>
                </c:pt>
                <c:pt idx="9">
                  <c:v>6.1994311769430865</c:v>
                </c:pt>
                <c:pt idx="12">
                  <c:v>8.9073369903583366</c:v>
                </c:pt>
                <c:pt idx="13">
                  <c:v>6.7263602887813736</c:v>
                </c:pt>
                <c:pt idx="14">
                  <c:v>10.33758804822412</c:v>
                </c:pt>
                <c:pt idx="15">
                  <c:v>12.691787930422462</c:v>
                </c:pt>
                <c:pt idx="20">
                  <c:v>14.69031705859631</c:v>
                </c:pt>
                <c:pt idx="21">
                  <c:v>8.7453368885477278</c:v>
                </c:pt>
                <c:pt idx="22">
                  <c:v>9.9333739346134422</c:v>
                </c:pt>
                <c:pt idx="23">
                  <c:v>8.7124987773053668</c:v>
                </c:pt>
                <c:pt idx="26">
                  <c:v>10.38296834799954</c:v>
                </c:pt>
                <c:pt idx="27">
                  <c:v>10.833758308543917</c:v>
                </c:pt>
                <c:pt idx="28">
                  <c:v>12.096220155920824</c:v>
                </c:pt>
                <c:pt idx="29">
                  <c:v>12.672085241823208</c:v>
                </c:pt>
                <c:pt idx="32">
                  <c:v>11.018344789151529</c:v>
                </c:pt>
                <c:pt idx="33">
                  <c:v>15.151621603841669</c:v>
                </c:pt>
                <c:pt idx="34">
                  <c:v>12.83299566731284</c:v>
                </c:pt>
                <c:pt idx="35">
                  <c:v>9.7773263758063749</c:v>
                </c:pt>
                <c:pt idx="38">
                  <c:v>12.567211003096084</c:v>
                </c:pt>
                <c:pt idx="39">
                  <c:v>10.62664743933577</c:v>
                </c:pt>
                <c:pt idx="40">
                  <c:v>11.825818605170019</c:v>
                </c:pt>
                <c:pt idx="41">
                  <c:v>11.89114884325123</c:v>
                </c:pt>
                <c:pt idx="44">
                  <c:v>12.528501351609282</c:v>
                </c:pt>
                <c:pt idx="45">
                  <c:v>15.798559460535166</c:v>
                </c:pt>
                <c:pt idx="46">
                  <c:v>16.286146221638646</c:v>
                </c:pt>
                <c:pt idx="47">
                  <c:v>19.54504270611438</c:v>
                </c:pt>
                <c:pt idx="52">
                  <c:v>11.543741286684149</c:v>
                </c:pt>
                <c:pt idx="53">
                  <c:v>9.8929973313743069</c:v>
                </c:pt>
                <c:pt idx="54">
                  <c:v>18.036601532103646</c:v>
                </c:pt>
                <c:pt idx="55">
                  <c:v>17.022272311197082</c:v>
                </c:pt>
                <c:pt idx="58">
                  <c:v>15.940991967037384</c:v>
                </c:pt>
                <c:pt idx="59">
                  <c:v>15.60512406744942</c:v>
                </c:pt>
                <c:pt idx="60">
                  <c:v>16.269221724230249</c:v>
                </c:pt>
                <c:pt idx="61">
                  <c:v>13.090188872698254</c:v>
                </c:pt>
                <c:pt idx="64">
                  <c:v>15.762958277110982</c:v>
                </c:pt>
                <c:pt idx="65">
                  <c:v>19.303444886452326</c:v>
                </c:pt>
                <c:pt idx="66">
                  <c:v>16.598402458880521</c:v>
                </c:pt>
                <c:pt idx="67">
                  <c:v>13.310444038655257</c:v>
                </c:pt>
                <c:pt idx="70">
                  <c:v>17.577340161209523</c:v>
                </c:pt>
                <c:pt idx="71">
                  <c:v>18.002409905246786</c:v>
                </c:pt>
                <c:pt idx="72">
                  <c:v>12.471260982934748</c:v>
                </c:pt>
                <c:pt idx="73">
                  <c:v>15.457215862425636</c:v>
                </c:pt>
                <c:pt idx="76">
                  <c:v>18.549799346165283</c:v>
                </c:pt>
                <c:pt idx="77">
                  <c:v>19.072443279002567</c:v>
                </c:pt>
                <c:pt idx="78">
                  <c:v>17.076035478312455</c:v>
                </c:pt>
                <c:pt idx="79">
                  <c:v>23.785765379542205</c:v>
                </c:pt>
              </c:numCache>
            </c:numRef>
          </c:val>
        </c:ser>
        <c:ser>
          <c:idx val="2"/>
          <c:order val="2"/>
          <c:tx>
            <c:strRef>
              <c:f>graphs!$E$2</c:f>
              <c:strCache>
                <c:ptCount val="1"/>
                <c:pt idx="0">
                  <c:v>Branches</c:v>
                </c:pt>
              </c:strCache>
            </c:strRef>
          </c:tx>
          <c:spPr>
            <a:solidFill>
              <a:schemeClr val="accent3"/>
            </a:solidFill>
          </c:spPr>
          <c:cat>
            <c:numRef>
              <c:f>graphs!$B$3:$B$84</c:f>
              <c:numCache>
                <c:formatCode>General</c:formatCode>
                <c:ptCount val="82"/>
                <c:pt idx="0">
                  <c:v>1</c:v>
                </c:pt>
                <c:pt idx="1">
                  <c:v>2</c:v>
                </c:pt>
                <c:pt idx="2">
                  <c:v>3</c:v>
                </c:pt>
                <c:pt idx="3">
                  <c:v>4</c:v>
                </c:pt>
                <c:pt idx="6">
                  <c:v>1</c:v>
                </c:pt>
                <c:pt idx="7">
                  <c:v>2</c:v>
                </c:pt>
                <c:pt idx="8">
                  <c:v>3</c:v>
                </c:pt>
                <c:pt idx="9">
                  <c:v>4</c:v>
                </c:pt>
                <c:pt idx="12">
                  <c:v>1</c:v>
                </c:pt>
                <c:pt idx="13">
                  <c:v>2</c:v>
                </c:pt>
                <c:pt idx="14">
                  <c:v>3</c:v>
                </c:pt>
                <c:pt idx="15">
                  <c:v>4</c:v>
                </c:pt>
                <c:pt idx="20">
                  <c:v>1</c:v>
                </c:pt>
                <c:pt idx="21">
                  <c:v>2</c:v>
                </c:pt>
                <c:pt idx="22">
                  <c:v>3</c:v>
                </c:pt>
                <c:pt idx="23">
                  <c:v>4</c:v>
                </c:pt>
                <c:pt idx="26">
                  <c:v>1</c:v>
                </c:pt>
                <c:pt idx="27">
                  <c:v>2</c:v>
                </c:pt>
                <c:pt idx="28">
                  <c:v>3</c:v>
                </c:pt>
                <c:pt idx="29">
                  <c:v>4</c:v>
                </c:pt>
                <c:pt idx="32">
                  <c:v>1</c:v>
                </c:pt>
                <c:pt idx="33">
                  <c:v>2</c:v>
                </c:pt>
                <c:pt idx="34">
                  <c:v>3</c:v>
                </c:pt>
                <c:pt idx="35">
                  <c:v>4</c:v>
                </c:pt>
                <c:pt idx="38">
                  <c:v>1</c:v>
                </c:pt>
                <c:pt idx="39">
                  <c:v>2</c:v>
                </c:pt>
                <c:pt idx="40">
                  <c:v>3</c:v>
                </c:pt>
                <c:pt idx="41">
                  <c:v>4</c:v>
                </c:pt>
                <c:pt idx="44">
                  <c:v>1</c:v>
                </c:pt>
                <c:pt idx="45">
                  <c:v>2</c:v>
                </c:pt>
                <c:pt idx="46">
                  <c:v>3</c:v>
                </c:pt>
                <c:pt idx="47">
                  <c:v>4</c:v>
                </c:pt>
                <c:pt idx="52">
                  <c:v>1</c:v>
                </c:pt>
                <c:pt idx="53">
                  <c:v>2</c:v>
                </c:pt>
                <c:pt idx="54">
                  <c:v>3</c:v>
                </c:pt>
                <c:pt idx="55">
                  <c:v>4</c:v>
                </c:pt>
                <c:pt idx="58">
                  <c:v>1</c:v>
                </c:pt>
                <c:pt idx="59">
                  <c:v>2</c:v>
                </c:pt>
                <c:pt idx="60">
                  <c:v>3</c:v>
                </c:pt>
                <c:pt idx="61">
                  <c:v>4</c:v>
                </c:pt>
                <c:pt idx="64">
                  <c:v>1</c:v>
                </c:pt>
                <c:pt idx="65">
                  <c:v>2</c:v>
                </c:pt>
                <c:pt idx="66">
                  <c:v>3</c:v>
                </c:pt>
                <c:pt idx="67">
                  <c:v>4</c:v>
                </c:pt>
                <c:pt idx="70">
                  <c:v>1</c:v>
                </c:pt>
                <c:pt idx="71">
                  <c:v>2</c:v>
                </c:pt>
                <c:pt idx="72">
                  <c:v>3</c:v>
                </c:pt>
                <c:pt idx="73">
                  <c:v>4</c:v>
                </c:pt>
                <c:pt idx="76">
                  <c:v>1</c:v>
                </c:pt>
                <c:pt idx="77">
                  <c:v>2</c:v>
                </c:pt>
                <c:pt idx="78">
                  <c:v>3</c:v>
                </c:pt>
                <c:pt idx="79">
                  <c:v>4</c:v>
                </c:pt>
              </c:numCache>
            </c:numRef>
          </c:cat>
          <c:val>
            <c:numRef>
              <c:f>graphs!$E$3:$E$84</c:f>
              <c:numCache>
                <c:formatCode>0.00</c:formatCode>
                <c:ptCount val="82"/>
                <c:pt idx="0">
                  <c:v>7.7407924636905339</c:v>
                </c:pt>
                <c:pt idx="1">
                  <c:v>6.1222020840977578</c:v>
                </c:pt>
                <c:pt idx="2">
                  <c:v>7.3694512381352544</c:v>
                </c:pt>
                <c:pt idx="3">
                  <c:v>8.1314139589137184</c:v>
                </c:pt>
                <c:pt idx="6">
                  <c:v>10.48911448416241</c:v>
                </c:pt>
                <c:pt idx="7">
                  <c:v>7.6638838139670273</c:v>
                </c:pt>
                <c:pt idx="8">
                  <c:v>10.697135204759819</c:v>
                </c:pt>
                <c:pt idx="9">
                  <c:v>10.750505437537354</c:v>
                </c:pt>
                <c:pt idx="12">
                  <c:v>20.039478884041088</c:v>
                </c:pt>
                <c:pt idx="13">
                  <c:v>15.27676959471545</c:v>
                </c:pt>
                <c:pt idx="14">
                  <c:v>16.866056432204832</c:v>
                </c:pt>
                <c:pt idx="15">
                  <c:v>19.90581187152516</c:v>
                </c:pt>
                <c:pt idx="20">
                  <c:v>34.118585453084926</c:v>
                </c:pt>
                <c:pt idx="21">
                  <c:v>34.970441306571907</c:v>
                </c:pt>
                <c:pt idx="22">
                  <c:v>24.155650143521122</c:v>
                </c:pt>
                <c:pt idx="23">
                  <c:v>22.23126425349599</c:v>
                </c:pt>
                <c:pt idx="26">
                  <c:v>17.611592730290131</c:v>
                </c:pt>
                <c:pt idx="27">
                  <c:v>27.263277130039636</c:v>
                </c:pt>
                <c:pt idx="28">
                  <c:v>20.03597897852541</c:v>
                </c:pt>
                <c:pt idx="29">
                  <c:v>20.448597581316665</c:v>
                </c:pt>
                <c:pt idx="32">
                  <c:v>28.576873194035585</c:v>
                </c:pt>
                <c:pt idx="33">
                  <c:v>33.778221739030961</c:v>
                </c:pt>
                <c:pt idx="34">
                  <c:v>29.879310425292154</c:v>
                </c:pt>
                <c:pt idx="35">
                  <c:v>28.398945247140379</c:v>
                </c:pt>
                <c:pt idx="38">
                  <c:v>43.683687052163286</c:v>
                </c:pt>
                <c:pt idx="39">
                  <c:v>36.407741002253324</c:v>
                </c:pt>
                <c:pt idx="40">
                  <c:v>38.967959624840759</c:v>
                </c:pt>
                <c:pt idx="41">
                  <c:v>44.893576327659133</c:v>
                </c:pt>
                <c:pt idx="44">
                  <c:v>28.33973772291316</c:v>
                </c:pt>
                <c:pt idx="45">
                  <c:v>24.615039817210139</c:v>
                </c:pt>
                <c:pt idx="46">
                  <c:v>25.426696534880694</c:v>
                </c:pt>
                <c:pt idx="47">
                  <c:v>29.087789160364796</c:v>
                </c:pt>
                <c:pt idx="52">
                  <c:v>61.251470666423799</c:v>
                </c:pt>
                <c:pt idx="53">
                  <c:v>59.975942794960453</c:v>
                </c:pt>
                <c:pt idx="54">
                  <c:v>90.003289771079025</c:v>
                </c:pt>
                <c:pt idx="55">
                  <c:v>82.713181057112962</c:v>
                </c:pt>
                <c:pt idx="58">
                  <c:v>75.842916968910259</c:v>
                </c:pt>
                <c:pt idx="59">
                  <c:v>79.247507793439652</c:v>
                </c:pt>
                <c:pt idx="60">
                  <c:v>79.623430122391881</c:v>
                </c:pt>
                <c:pt idx="61">
                  <c:v>79.111874446303162</c:v>
                </c:pt>
                <c:pt idx="64">
                  <c:v>74.385007326997069</c:v>
                </c:pt>
                <c:pt idx="65">
                  <c:v>75.590997260350406</c:v>
                </c:pt>
                <c:pt idx="66">
                  <c:v>80.290067057537641</c:v>
                </c:pt>
                <c:pt idx="67">
                  <c:v>66.863342089106453</c:v>
                </c:pt>
                <c:pt idx="70">
                  <c:v>106.55134882330508</c:v>
                </c:pt>
                <c:pt idx="71">
                  <c:v>103.69138780975352</c:v>
                </c:pt>
                <c:pt idx="72">
                  <c:v>73.563723632024818</c:v>
                </c:pt>
                <c:pt idx="73">
                  <c:v>98.581656367670803</c:v>
                </c:pt>
                <c:pt idx="76">
                  <c:v>59.734731813176758</c:v>
                </c:pt>
                <c:pt idx="77">
                  <c:v>56.808471875246518</c:v>
                </c:pt>
                <c:pt idx="78">
                  <c:v>52.482215771002465</c:v>
                </c:pt>
                <c:pt idx="79">
                  <c:v>63.019979266537355</c:v>
                </c:pt>
              </c:numCache>
            </c:numRef>
          </c:val>
        </c:ser>
        <c:ser>
          <c:idx val="3"/>
          <c:order val="3"/>
          <c:tx>
            <c:strRef>
              <c:f>graphs!$F$2</c:f>
              <c:strCache>
                <c:ptCount val="1"/>
                <c:pt idx="0">
                  <c:v>Leaves</c:v>
                </c:pt>
              </c:strCache>
            </c:strRef>
          </c:tx>
          <c:spPr>
            <a:solidFill>
              <a:schemeClr val="accent6">
                <a:lumMod val="75000"/>
              </a:schemeClr>
            </a:solidFill>
          </c:spPr>
          <c:errBars>
            <c:errBarType val="both"/>
            <c:errValType val="cust"/>
            <c:plus>
              <c:numRef>
                <c:f>graphs!$J$3:$J$82</c:f>
                <c:numCache>
                  <c:formatCode>General</c:formatCode>
                  <c:ptCount val="80"/>
                  <c:pt idx="0">
                    <c:v>4.1706797901541695</c:v>
                  </c:pt>
                  <c:pt idx="1">
                    <c:v>3.3758143782734962</c:v>
                  </c:pt>
                  <c:pt idx="2">
                    <c:v>3.4276376293163318</c:v>
                  </c:pt>
                  <c:pt idx="3">
                    <c:v>3.8619225278153539</c:v>
                  </c:pt>
                  <c:pt idx="6">
                    <c:v>3.6965433342152769</c:v>
                  </c:pt>
                  <c:pt idx="7">
                    <c:v>3.4518988498175531</c:v>
                  </c:pt>
                  <c:pt idx="8">
                    <c:v>3.3312896251238344</c:v>
                  </c:pt>
                  <c:pt idx="9">
                    <c:v>4.3982691939778871</c:v>
                  </c:pt>
                  <c:pt idx="12">
                    <c:v>5.7967443451062479</c:v>
                  </c:pt>
                  <c:pt idx="13">
                    <c:v>5.7751597831346393</c:v>
                  </c:pt>
                  <c:pt idx="14">
                    <c:v>6.5343835589251356</c:v>
                  </c:pt>
                  <c:pt idx="15">
                    <c:v>6.4279569521011366</c:v>
                  </c:pt>
                  <c:pt idx="20">
                    <c:v>8.1633458632915055</c:v>
                  </c:pt>
                  <c:pt idx="21">
                    <c:v>8.9239146296398815</c:v>
                  </c:pt>
                  <c:pt idx="22">
                    <c:v>7.4417356584429664</c:v>
                  </c:pt>
                  <c:pt idx="23">
                    <c:v>7.5593287206893436</c:v>
                  </c:pt>
                  <c:pt idx="26">
                    <c:v>4.8532759416424076</c:v>
                  </c:pt>
                  <c:pt idx="27">
                    <c:v>9.5719347067132787</c:v>
                  </c:pt>
                  <c:pt idx="28">
                    <c:v>6.6183095464051647</c:v>
                  </c:pt>
                  <c:pt idx="29">
                    <c:v>6.3625070517624307</c:v>
                  </c:pt>
                  <c:pt idx="32">
                    <c:v>6.1091857485842409</c:v>
                  </c:pt>
                  <c:pt idx="33">
                    <c:v>7.7423100163582426</c:v>
                  </c:pt>
                  <c:pt idx="34">
                    <c:v>5.8331232614223154</c:v>
                  </c:pt>
                  <c:pt idx="35">
                    <c:v>6.8144403611539799</c:v>
                  </c:pt>
                  <c:pt idx="38">
                    <c:v>11.411966664932484</c:v>
                  </c:pt>
                  <c:pt idx="39">
                    <c:v>7.348746184863117</c:v>
                  </c:pt>
                  <c:pt idx="40">
                    <c:v>10.616852010038917</c:v>
                  </c:pt>
                  <c:pt idx="41">
                    <c:v>12.668725731275224</c:v>
                  </c:pt>
                  <c:pt idx="44">
                    <c:v>8.6776332649687422</c:v>
                  </c:pt>
                  <c:pt idx="45">
                    <c:v>7.4016645486346739</c:v>
                  </c:pt>
                  <c:pt idx="46">
                    <c:v>6.5162953682479046</c:v>
                  </c:pt>
                  <c:pt idx="47">
                    <c:v>10.79549110421198</c:v>
                  </c:pt>
                  <c:pt idx="52">
                    <c:v>16.220019480119657</c:v>
                  </c:pt>
                  <c:pt idx="53">
                    <c:v>18.488535681348054</c:v>
                  </c:pt>
                  <c:pt idx="54">
                    <c:v>25.026490061035236</c:v>
                  </c:pt>
                  <c:pt idx="55">
                    <c:v>23.547968790501173</c:v>
                  </c:pt>
                  <c:pt idx="58">
                    <c:v>24.563197937982206</c:v>
                  </c:pt>
                  <c:pt idx="59">
                    <c:v>24.545344691627854</c:v>
                  </c:pt>
                  <c:pt idx="60">
                    <c:v>22.133827257156515</c:v>
                  </c:pt>
                  <c:pt idx="61">
                    <c:v>22.78167330923651</c:v>
                  </c:pt>
                  <c:pt idx="64">
                    <c:v>25.152378812680933</c:v>
                  </c:pt>
                  <c:pt idx="65">
                    <c:v>31.009042563074306</c:v>
                  </c:pt>
                  <c:pt idx="66">
                    <c:v>32.001596938641811</c:v>
                  </c:pt>
                  <c:pt idx="67">
                    <c:v>20.249465276065806</c:v>
                  </c:pt>
                  <c:pt idx="70">
                    <c:v>56.810950660844135</c:v>
                  </c:pt>
                  <c:pt idx="71">
                    <c:v>48.224709970355171</c:v>
                  </c:pt>
                  <c:pt idx="72">
                    <c:v>32.558017378193057</c:v>
                  </c:pt>
                  <c:pt idx="73">
                    <c:v>38.21641963679042</c:v>
                  </c:pt>
                  <c:pt idx="76">
                    <c:v>21.329093877017669</c:v>
                  </c:pt>
                  <c:pt idx="77">
                    <c:v>23.580504662696583</c:v>
                  </c:pt>
                  <c:pt idx="78">
                    <c:v>17.563139159563768</c:v>
                  </c:pt>
                  <c:pt idx="79">
                    <c:v>31.515066256180887</c:v>
                  </c:pt>
                </c:numCache>
              </c:numRef>
            </c:plus>
            <c:minus>
              <c:numRef>
                <c:f>graphs!$K$3:$K$82</c:f>
                <c:numCache>
                  <c:formatCode>General</c:formatCode>
                  <c:ptCount val="80"/>
                  <c:pt idx="0">
                    <c:v>2.9331689534901577</c:v>
                  </c:pt>
                  <c:pt idx="1">
                    <c:v>2.274441293866762</c:v>
                  </c:pt>
                  <c:pt idx="2">
                    <c:v>2.4350636198066562</c:v>
                  </c:pt>
                  <c:pt idx="3">
                    <c:v>2.8587496522212406</c:v>
                  </c:pt>
                  <c:pt idx="6">
                    <c:v>2.263139214613441</c:v>
                  </c:pt>
                  <c:pt idx="7">
                    <c:v>2.2773106322466412</c:v>
                  </c:pt>
                  <c:pt idx="8">
                    <c:v>2.7087454618077089</c:v>
                  </c:pt>
                  <c:pt idx="9">
                    <c:v>2.7378473362532834</c:v>
                  </c:pt>
                  <c:pt idx="12">
                    <c:v>4.0375207286829644</c:v>
                  </c:pt>
                  <c:pt idx="13">
                    <c:v>4.3171698310896716</c:v>
                  </c:pt>
                  <c:pt idx="14">
                    <c:v>4.8597317864853977</c:v>
                  </c:pt>
                  <c:pt idx="15">
                    <c:v>4.7771036956859954</c:v>
                  </c:pt>
                  <c:pt idx="20">
                    <c:v>5.3305822659116302</c:v>
                  </c:pt>
                  <c:pt idx="21">
                    <c:v>6.1911761843675235</c:v>
                  </c:pt>
                  <c:pt idx="22">
                    <c:v>4.9201069950872949</c:v>
                  </c:pt>
                  <c:pt idx="23">
                    <c:v>5.1483592018939399</c:v>
                  </c:pt>
                  <c:pt idx="26">
                    <c:v>3.363743305277779</c:v>
                  </c:pt>
                  <c:pt idx="27">
                    <c:v>5.8917947723243635</c:v>
                  </c:pt>
                  <c:pt idx="28">
                    <c:v>4.5207915348941023</c:v>
                  </c:pt>
                  <c:pt idx="29">
                    <c:v>4.6422138221380447</c:v>
                  </c:pt>
                  <c:pt idx="32">
                    <c:v>4.2370833355289363</c:v>
                  </c:pt>
                  <c:pt idx="33">
                    <c:v>5.4543880245979866</c:v>
                  </c:pt>
                  <c:pt idx="34">
                    <c:v>4.1283786572680379</c:v>
                  </c:pt>
                  <c:pt idx="35">
                    <c:v>4.98433122598155</c:v>
                  </c:pt>
                  <c:pt idx="38">
                    <c:v>9.5639486937197127</c:v>
                  </c:pt>
                  <c:pt idx="39">
                    <c:v>6.0069613089016514</c:v>
                  </c:pt>
                  <c:pt idx="40">
                    <c:v>7.5603603670926418</c:v>
                  </c:pt>
                  <c:pt idx="41">
                    <c:v>8.476400990543409</c:v>
                  </c:pt>
                  <c:pt idx="44">
                    <c:v>6.0355221959999064</c:v>
                  </c:pt>
                  <c:pt idx="45">
                    <c:v>6.6977553284893441</c:v>
                  </c:pt>
                  <c:pt idx="46">
                    <c:v>6.4401866988485779</c:v>
                  </c:pt>
                  <c:pt idx="47">
                    <c:v>10.107354008650583</c:v>
                  </c:pt>
                  <c:pt idx="52">
                    <c:v>15.65345316403341</c:v>
                  </c:pt>
                  <c:pt idx="53">
                    <c:v>18.697766107477861</c:v>
                  </c:pt>
                  <c:pt idx="54">
                    <c:v>18.887907128328113</c:v>
                  </c:pt>
                  <c:pt idx="55">
                    <c:v>17.823155413046283</c:v>
                  </c:pt>
                  <c:pt idx="58">
                    <c:v>18.698645454845259</c:v>
                  </c:pt>
                  <c:pt idx="59">
                    <c:v>21.055454140246713</c:v>
                  </c:pt>
                  <c:pt idx="60">
                    <c:v>19.353538055034523</c:v>
                  </c:pt>
                  <c:pt idx="61">
                    <c:v>22.398040164774411</c:v>
                  </c:pt>
                  <c:pt idx="64">
                    <c:v>19.575044987153426</c:v>
                  </c:pt>
                  <c:pt idx="65">
                    <c:v>22.65359599136065</c:v>
                  </c:pt>
                  <c:pt idx="66">
                    <c:v>22.281995393288515</c:v>
                  </c:pt>
                  <c:pt idx="67">
                    <c:v>16.987473682394409</c:v>
                  </c:pt>
                  <c:pt idx="70">
                    <c:v>40.857068632141846</c:v>
                  </c:pt>
                  <c:pt idx="71">
                    <c:v>35.4847150594249</c:v>
                  </c:pt>
                  <c:pt idx="72">
                    <c:v>25.526696808877166</c:v>
                  </c:pt>
                  <c:pt idx="73">
                    <c:v>29.447110489722245</c:v>
                  </c:pt>
                  <c:pt idx="76">
                    <c:v>13.959588116363772</c:v>
                  </c:pt>
                  <c:pt idx="77">
                    <c:v>13.556636707011211</c:v>
                  </c:pt>
                  <c:pt idx="78">
                    <c:v>12.079734676842394</c:v>
                  </c:pt>
                  <c:pt idx="79">
                    <c:v>18.715496808995205</c:v>
                  </c:pt>
                </c:numCache>
              </c:numRef>
            </c:minus>
          </c:errBars>
          <c:cat>
            <c:numRef>
              <c:f>graphs!$B$3:$B$84</c:f>
              <c:numCache>
                <c:formatCode>General</c:formatCode>
                <c:ptCount val="82"/>
                <c:pt idx="0">
                  <c:v>1</c:v>
                </c:pt>
                <c:pt idx="1">
                  <c:v>2</c:v>
                </c:pt>
                <c:pt idx="2">
                  <c:v>3</c:v>
                </c:pt>
                <c:pt idx="3">
                  <c:v>4</c:v>
                </c:pt>
                <c:pt idx="6">
                  <c:v>1</c:v>
                </c:pt>
                <c:pt idx="7">
                  <c:v>2</c:v>
                </c:pt>
                <c:pt idx="8">
                  <c:v>3</c:v>
                </c:pt>
                <c:pt idx="9">
                  <c:v>4</c:v>
                </c:pt>
                <c:pt idx="12">
                  <c:v>1</c:v>
                </c:pt>
                <c:pt idx="13">
                  <c:v>2</c:v>
                </c:pt>
                <c:pt idx="14">
                  <c:v>3</c:v>
                </c:pt>
                <c:pt idx="15">
                  <c:v>4</c:v>
                </c:pt>
                <c:pt idx="20">
                  <c:v>1</c:v>
                </c:pt>
                <c:pt idx="21">
                  <c:v>2</c:v>
                </c:pt>
                <c:pt idx="22">
                  <c:v>3</c:v>
                </c:pt>
                <c:pt idx="23">
                  <c:v>4</c:v>
                </c:pt>
                <c:pt idx="26">
                  <c:v>1</c:v>
                </c:pt>
                <c:pt idx="27">
                  <c:v>2</c:v>
                </c:pt>
                <c:pt idx="28">
                  <c:v>3</c:v>
                </c:pt>
                <c:pt idx="29">
                  <c:v>4</c:v>
                </c:pt>
                <c:pt idx="32">
                  <c:v>1</c:v>
                </c:pt>
                <c:pt idx="33">
                  <c:v>2</c:v>
                </c:pt>
                <c:pt idx="34">
                  <c:v>3</c:v>
                </c:pt>
                <c:pt idx="35">
                  <c:v>4</c:v>
                </c:pt>
                <c:pt idx="38">
                  <c:v>1</c:v>
                </c:pt>
                <c:pt idx="39">
                  <c:v>2</c:v>
                </c:pt>
                <c:pt idx="40">
                  <c:v>3</c:v>
                </c:pt>
                <c:pt idx="41">
                  <c:v>4</c:v>
                </c:pt>
                <c:pt idx="44">
                  <c:v>1</c:v>
                </c:pt>
                <c:pt idx="45">
                  <c:v>2</c:v>
                </c:pt>
                <c:pt idx="46">
                  <c:v>3</c:v>
                </c:pt>
                <c:pt idx="47">
                  <c:v>4</c:v>
                </c:pt>
                <c:pt idx="52">
                  <c:v>1</c:v>
                </c:pt>
                <c:pt idx="53">
                  <c:v>2</c:v>
                </c:pt>
                <c:pt idx="54">
                  <c:v>3</c:v>
                </c:pt>
                <c:pt idx="55">
                  <c:v>4</c:v>
                </c:pt>
                <c:pt idx="58">
                  <c:v>1</c:v>
                </c:pt>
                <c:pt idx="59">
                  <c:v>2</c:v>
                </c:pt>
                <c:pt idx="60">
                  <c:v>3</c:v>
                </c:pt>
                <c:pt idx="61">
                  <c:v>4</c:v>
                </c:pt>
                <c:pt idx="64">
                  <c:v>1</c:v>
                </c:pt>
                <c:pt idx="65">
                  <c:v>2</c:v>
                </c:pt>
                <c:pt idx="66">
                  <c:v>3</c:v>
                </c:pt>
                <c:pt idx="67">
                  <c:v>4</c:v>
                </c:pt>
                <c:pt idx="70">
                  <c:v>1</c:v>
                </c:pt>
                <c:pt idx="71">
                  <c:v>2</c:v>
                </c:pt>
                <c:pt idx="72">
                  <c:v>3</c:v>
                </c:pt>
                <c:pt idx="73">
                  <c:v>4</c:v>
                </c:pt>
                <c:pt idx="76">
                  <c:v>1</c:v>
                </c:pt>
                <c:pt idx="77">
                  <c:v>2</c:v>
                </c:pt>
                <c:pt idx="78">
                  <c:v>3</c:v>
                </c:pt>
                <c:pt idx="79">
                  <c:v>4</c:v>
                </c:pt>
              </c:numCache>
            </c:numRef>
          </c:cat>
          <c:val>
            <c:numRef>
              <c:f>graphs!$F$3:$F$84</c:f>
              <c:numCache>
                <c:formatCode>0.00</c:formatCode>
                <c:ptCount val="82"/>
                <c:pt idx="0">
                  <c:v>1.4307522980783938</c:v>
                </c:pt>
                <c:pt idx="1">
                  <c:v>1.1447131487326838</c:v>
                </c:pt>
                <c:pt idx="2">
                  <c:v>1.69540694497718</c:v>
                </c:pt>
                <c:pt idx="3">
                  <c:v>1.6226745794974951</c:v>
                </c:pt>
                <c:pt idx="6">
                  <c:v>2.4075302934362317</c:v>
                </c:pt>
                <c:pt idx="7">
                  <c:v>1.540260230931024</c:v>
                </c:pt>
                <c:pt idx="8">
                  <c:v>2.5132414156019998</c:v>
                </c:pt>
                <c:pt idx="9">
                  <c:v>2.4850150495638799</c:v>
                </c:pt>
                <c:pt idx="12">
                  <c:v>4.421234340559109</c:v>
                </c:pt>
                <c:pt idx="13">
                  <c:v>3.231202792213212</c:v>
                </c:pt>
                <c:pt idx="14">
                  <c:v>3.6783607521382344</c:v>
                </c:pt>
                <c:pt idx="15">
                  <c:v>4.0418637669045996</c:v>
                </c:pt>
                <c:pt idx="20">
                  <c:v>4.8066908073424166</c:v>
                </c:pt>
                <c:pt idx="21">
                  <c:v>4.2280276827141341</c:v>
                </c:pt>
                <c:pt idx="22">
                  <c:v>3.8066335977143049</c:v>
                </c:pt>
                <c:pt idx="23">
                  <c:v>3.164021853495175</c:v>
                </c:pt>
                <c:pt idx="26">
                  <c:v>3.0686718535419795</c:v>
                </c:pt>
                <c:pt idx="27">
                  <c:v>4.2482799177762942</c:v>
                </c:pt>
                <c:pt idx="28">
                  <c:v>3.7860652792856837</c:v>
                </c:pt>
                <c:pt idx="29">
                  <c:v>3.6091775731392288</c:v>
                </c:pt>
                <c:pt idx="32">
                  <c:v>3.8009040242051788</c:v>
                </c:pt>
                <c:pt idx="33">
                  <c:v>4.6029296036220719</c:v>
                </c:pt>
                <c:pt idx="34">
                  <c:v>3.9399624479272508</c:v>
                </c:pt>
                <c:pt idx="35">
                  <c:v>3.5834059451464717</c:v>
                </c:pt>
                <c:pt idx="38">
                  <c:v>3.9567670153187953</c:v>
                </c:pt>
                <c:pt idx="39">
                  <c:v>3.4644407825804158</c:v>
                </c:pt>
                <c:pt idx="40">
                  <c:v>4.0200975924949303</c:v>
                </c:pt>
                <c:pt idx="41">
                  <c:v>3.978863762218142</c:v>
                </c:pt>
                <c:pt idx="44">
                  <c:v>4.243040976329481</c:v>
                </c:pt>
                <c:pt idx="45">
                  <c:v>3.7052871431861352</c:v>
                </c:pt>
                <c:pt idx="46">
                  <c:v>3.9280582874838728</c:v>
                </c:pt>
                <c:pt idx="47">
                  <c:v>3.9885741485699735</c:v>
                </c:pt>
                <c:pt idx="52">
                  <c:v>3.3217292145669011</c:v>
                </c:pt>
                <c:pt idx="53">
                  <c:v>2.8676971777439801</c:v>
                </c:pt>
                <c:pt idx="54">
                  <c:v>4.2706028766736237</c:v>
                </c:pt>
                <c:pt idx="55">
                  <c:v>4.6765640835798514</c:v>
                </c:pt>
                <c:pt idx="58">
                  <c:v>4.1659091506649286</c:v>
                </c:pt>
                <c:pt idx="59">
                  <c:v>4.1287304173267696</c:v>
                </c:pt>
                <c:pt idx="60">
                  <c:v>4.2339340939614214</c:v>
                </c:pt>
                <c:pt idx="61">
                  <c:v>3.3546465348846244</c:v>
                </c:pt>
                <c:pt idx="64">
                  <c:v>3.8214748036003172</c:v>
                </c:pt>
                <c:pt idx="65">
                  <c:v>4.1531667993046613</c:v>
                </c:pt>
                <c:pt idx="66">
                  <c:v>3.9357614257760867</c:v>
                </c:pt>
                <c:pt idx="67">
                  <c:v>3.6110926813481177</c:v>
                </c:pt>
                <c:pt idx="70">
                  <c:v>4.6776305712914716</c:v>
                </c:pt>
                <c:pt idx="71">
                  <c:v>4.4623519544971675</c:v>
                </c:pt>
                <c:pt idx="72">
                  <c:v>3.6089856243224201</c:v>
                </c:pt>
                <c:pt idx="73">
                  <c:v>4.1245830145221918</c:v>
                </c:pt>
                <c:pt idx="76">
                  <c:v>4.5161492363749476</c:v>
                </c:pt>
                <c:pt idx="77">
                  <c:v>4.5749652947979396</c:v>
                </c:pt>
                <c:pt idx="78">
                  <c:v>4.3582661900154029</c:v>
                </c:pt>
                <c:pt idx="79">
                  <c:v>5.2496928690126339</c:v>
                </c:pt>
              </c:numCache>
            </c:numRef>
          </c:val>
        </c:ser>
        <c:gapWidth val="50"/>
        <c:overlap val="100"/>
        <c:axId val="102301696"/>
        <c:axId val="102303232"/>
      </c:barChart>
      <c:catAx>
        <c:axId val="102301696"/>
        <c:scaling>
          <c:orientation val="minMax"/>
        </c:scaling>
        <c:axPos val="b"/>
        <c:numFmt formatCode="General" sourceLinked="1"/>
        <c:majorTickMark val="none"/>
        <c:tickLblPos val="none"/>
        <c:crossAx val="102303232"/>
        <c:crosses val="autoZero"/>
        <c:auto val="1"/>
        <c:lblAlgn val="ctr"/>
        <c:lblOffset val="100"/>
      </c:catAx>
      <c:valAx>
        <c:axId val="102303232"/>
        <c:scaling>
          <c:orientation val="minMax"/>
        </c:scaling>
        <c:axPos val="l"/>
        <c:title>
          <c:tx>
            <c:rich>
              <a:bodyPr/>
              <a:lstStyle/>
              <a:p>
                <a:pPr>
                  <a:defRPr>
                    <a:solidFill>
                      <a:srgbClr val="FFFFFF"/>
                    </a:solidFill>
                  </a:defRPr>
                </a:pPr>
                <a:r>
                  <a:rPr lang="en-US">
                    <a:solidFill>
                      <a:srgbClr val="FFFFFF"/>
                    </a:solidFill>
                  </a:rPr>
                  <a:t>Biomass (Mg/ha)</a:t>
                </a:r>
              </a:p>
            </c:rich>
          </c:tx>
          <c:layout/>
        </c:title>
        <c:numFmt formatCode="0" sourceLinked="0"/>
        <c:tickLblPos val="nextTo"/>
        <c:spPr>
          <a:ln w="12700" cmpd="sng">
            <a:solidFill>
              <a:schemeClr val="tx1"/>
            </a:solidFill>
          </a:ln>
        </c:spPr>
        <c:txPr>
          <a:bodyPr/>
          <a:lstStyle/>
          <a:p>
            <a:pPr>
              <a:defRPr>
                <a:solidFill>
                  <a:schemeClr val="bg1"/>
                </a:solidFill>
              </a:defRPr>
            </a:pPr>
            <a:endParaRPr lang="en-US"/>
          </a:p>
        </c:txPr>
        <c:crossAx val="102301696"/>
        <c:crosses val="autoZero"/>
        <c:crossBetween val="between"/>
      </c:valAx>
      <c:spPr>
        <a:solidFill>
          <a:schemeClr val="bg1"/>
        </a:solidFill>
        <a:ln w="6350" cmpd="sng">
          <a:solidFill>
            <a:schemeClr val="tx1"/>
          </a:solidFill>
        </a:ln>
      </c:spPr>
    </c:plotArea>
    <c:legend>
      <c:legendPos val="r"/>
      <c:layout>
        <c:manualLayout>
          <c:xMode val="edge"/>
          <c:yMode val="edge"/>
          <c:x val="0.15299774384035325"/>
          <c:y val="8.4819321491475475E-2"/>
          <c:w val="8.703702201504418E-2"/>
          <c:h val="0.1466589559834201"/>
        </c:manualLayout>
      </c:layout>
    </c:legend>
    <c:plotVisOnly val="1"/>
  </c:chart>
  <c:spPr>
    <a:noFill/>
    <a:ln>
      <a:noFill/>
    </a:ln>
  </c:spPr>
  <c:txPr>
    <a:bodyPr/>
    <a:lstStyle/>
    <a:p>
      <a:pPr>
        <a:defRPr>
          <a:latin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9.9781806120388825E-2"/>
          <c:y val="3.1339031339031279E-2"/>
          <c:w val="0.76996495630353989"/>
          <c:h val="0.85438269728096761"/>
        </c:manualLayout>
      </c:layout>
      <c:barChart>
        <c:barDir val="col"/>
        <c:grouping val="stacked"/>
        <c:ser>
          <c:idx val="0"/>
          <c:order val="0"/>
          <c:tx>
            <c:strRef>
              <c:f>graphs!$C$2</c:f>
              <c:strCache>
                <c:ptCount val="1"/>
                <c:pt idx="0">
                  <c:v>Wood</c:v>
                </c:pt>
              </c:strCache>
            </c:strRef>
          </c:tx>
          <c:spPr>
            <a:solidFill>
              <a:schemeClr val="tx2">
                <a:lumMod val="60000"/>
                <a:lumOff val="40000"/>
              </a:schemeClr>
            </a:solidFill>
          </c:spPr>
          <c:cat>
            <c:numRef>
              <c:f>graphs!$B$3:$B$84</c:f>
              <c:numCache>
                <c:formatCode>General</c:formatCode>
                <c:ptCount val="82"/>
                <c:pt idx="0">
                  <c:v>1</c:v>
                </c:pt>
                <c:pt idx="1">
                  <c:v>2</c:v>
                </c:pt>
                <c:pt idx="2">
                  <c:v>3</c:v>
                </c:pt>
                <c:pt idx="3">
                  <c:v>4</c:v>
                </c:pt>
                <c:pt idx="6">
                  <c:v>1</c:v>
                </c:pt>
                <c:pt idx="7">
                  <c:v>2</c:v>
                </c:pt>
                <c:pt idx="8">
                  <c:v>3</c:v>
                </c:pt>
                <c:pt idx="9">
                  <c:v>4</c:v>
                </c:pt>
                <c:pt idx="12">
                  <c:v>1</c:v>
                </c:pt>
                <c:pt idx="13">
                  <c:v>2</c:v>
                </c:pt>
                <c:pt idx="14">
                  <c:v>3</c:v>
                </c:pt>
                <c:pt idx="15">
                  <c:v>4</c:v>
                </c:pt>
                <c:pt idx="20">
                  <c:v>1</c:v>
                </c:pt>
                <c:pt idx="21">
                  <c:v>2</c:v>
                </c:pt>
                <c:pt idx="22">
                  <c:v>3</c:v>
                </c:pt>
                <c:pt idx="23">
                  <c:v>4</c:v>
                </c:pt>
                <c:pt idx="26">
                  <c:v>1</c:v>
                </c:pt>
                <c:pt idx="27">
                  <c:v>2</c:v>
                </c:pt>
                <c:pt idx="28">
                  <c:v>3</c:v>
                </c:pt>
                <c:pt idx="29">
                  <c:v>4</c:v>
                </c:pt>
                <c:pt idx="32">
                  <c:v>1</c:v>
                </c:pt>
                <c:pt idx="33">
                  <c:v>2</c:v>
                </c:pt>
                <c:pt idx="34">
                  <c:v>3</c:v>
                </c:pt>
                <c:pt idx="35">
                  <c:v>4</c:v>
                </c:pt>
                <c:pt idx="38">
                  <c:v>1</c:v>
                </c:pt>
                <c:pt idx="39">
                  <c:v>2</c:v>
                </c:pt>
                <c:pt idx="40">
                  <c:v>3</c:v>
                </c:pt>
                <c:pt idx="41">
                  <c:v>4</c:v>
                </c:pt>
                <c:pt idx="44">
                  <c:v>1</c:v>
                </c:pt>
                <c:pt idx="45">
                  <c:v>2</c:v>
                </c:pt>
                <c:pt idx="46">
                  <c:v>3</c:v>
                </c:pt>
                <c:pt idx="47">
                  <c:v>4</c:v>
                </c:pt>
                <c:pt idx="52">
                  <c:v>1</c:v>
                </c:pt>
                <c:pt idx="53">
                  <c:v>2</c:v>
                </c:pt>
                <c:pt idx="54">
                  <c:v>3</c:v>
                </c:pt>
                <c:pt idx="55">
                  <c:v>4</c:v>
                </c:pt>
                <c:pt idx="58">
                  <c:v>1</c:v>
                </c:pt>
                <c:pt idx="59">
                  <c:v>2</c:v>
                </c:pt>
                <c:pt idx="60">
                  <c:v>3</c:v>
                </c:pt>
                <c:pt idx="61">
                  <c:v>4</c:v>
                </c:pt>
                <c:pt idx="64">
                  <c:v>1</c:v>
                </c:pt>
                <c:pt idx="65">
                  <c:v>2</c:v>
                </c:pt>
                <c:pt idx="66">
                  <c:v>3</c:v>
                </c:pt>
                <c:pt idx="67">
                  <c:v>4</c:v>
                </c:pt>
                <c:pt idx="70">
                  <c:v>1</c:v>
                </c:pt>
                <c:pt idx="71">
                  <c:v>2</c:v>
                </c:pt>
                <c:pt idx="72">
                  <c:v>3</c:v>
                </c:pt>
                <c:pt idx="73">
                  <c:v>4</c:v>
                </c:pt>
                <c:pt idx="76">
                  <c:v>1</c:v>
                </c:pt>
                <c:pt idx="77">
                  <c:v>2</c:v>
                </c:pt>
                <c:pt idx="78">
                  <c:v>3</c:v>
                </c:pt>
                <c:pt idx="79">
                  <c:v>4</c:v>
                </c:pt>
              </c:numCache>
            </c:numRef>
          </c:cat>
          <c:val>
            <c:numRef>
              <c:f>graphs!$C$3:$C$84</c:f>
              <c:numCache>
                <c:formatCode>0.00</c:formatCode>
                <c:ptCount val="82"/>
                <c:pt idx="0">
                  <c:v>20.481003073398597</c:v>
                </c:pt>
                <c:pt idx="1">
                  <c:v>17.703233509527305</c:v>
                </c:pt>
                <c:pt idx="2">
                  <c:v>21.362415936340721</c:v>
                </c:pt>
                <c:pt idx="3">
                  <c:v>25.207959873913559</c:v>
                </c:pt>
                <c:pt idx="6">
                  <c:v>27.704074932498685</c:v>
                </c:pt>
                <c:pt idx="7">
                  <c:v>18.957212736195821</c:v>
                </c:pt>
                <c:pt idx="8">
                  <c:v>35.306187890036448</c:v>
                </c:pt>
                <c:pt idx="9">
                  <c:v>30.349277367764575</c:v>
                </c:pt>
                <c:pt idx="12">
                  <c:v>65.744518363406428</c:v>
                </c:pt>
                <c:pt idx="13">
                  <c:v>59.882990739820961</c:v>
                </c:pt>
                <c:pt idx="14">
                  <c:v>61.595208419916105</c:v>
                </c:pt>
                <c:pt idx="15">
                  <c:v>77.745363477267077</c:v>
                </c:pt>
                <c:pt idx="20">
                  <c:v>101.02216777860644</c:v>
                </c:pt>
                <c:pt idx="21">
                  <c:v>94.274632073584343</c:v>
                </c:pt>
                <c:pt idx="22">
                  <c:v>82.76934476678835</c:v>
                </c:pt>
                <c:pt idx="23">
                  <c:v>80.970980736387759</c:v>
                </c:pt>
                <c:pt idx="26">
                  <c:v>54.343743616302071</c:v>
                </c:pt>
                <c:pt idx="27">
                  <c:v>83.319968729701344</c:v>
                </c:pt>
                <c:pt idx="28">
                  <c:v>67.694874408142837</c:v>
                </c:pt>
                <c:pt idx="29">
                  <c:v>72.630016248089078</c:v>
                </c:pt>
                <c:pt idx="32">
                  <c:v>88.683691039013979</c:v>
                </c:pt>
                <c:pt idx="33">
                  <c:v>106.02180316052905</c:v>
                </c:pt>
                <c:pt idx="34">
                  <c:v>93.424784546906693</c:v>
                </c:pt>
                <c:pt idx="35">
                  <c:v>86.194150987234977</c:v>
                </c:pt>
                <c:pt idx="38">
                  <c:v>110.4943357968002</c:v>
                </c:pt>
                <c:pt idx="39">
                  <c:v>101.67699778270634</c:v>
                </c:pt>
                <c:pt idx="40">
                  <c:v>106.9233923143773</c:v>
                </c:pt>
                <c:pt idx="41">
                  <c:v>111.9627508911466</c:v>
                </c:pt>
                <c:pt idx="44">
                  <c:v>98.676035754820205</c:v>
                </c:pt>
                <c:pt idx="45">
                  <c:v>93.091461374815566</c:v>
                </c:pt>
                <c:pt idx="46">
                  <c:v>97.854261240200259</c:v>
                </c:pt>
                <c:pt idx="47">
                  <c:v>121.36296366530119</c:v>
                </c:pt>
                <c:pt idx="52">
                  <c:v>139.80541787145935</c:v>
                </c:pt>
                <c:pt idx="53">
                  <c:v>133.07764496870399</c:v>
                </c:pt>
                <c:pt idx="54">
                  <c:v>183.14814680167467</c:v>
                </c:pt>
                <c:pt idx="55">
                  <c:v>183.82690224769036</c:v>
                </c:pt>
                <c:pt idx="58">
                  <c:v>176.48213561869727</c:v>
                </c:pt>
                <c:pt idx="59">
                  <c:v>182.41197677571151</c:v>
                </c:pt>
                <c:pt idx="60">
                  <c:v>167.28090886854361</c:v>
                </c:pt>
                <c:pt idx="61">
                  <c:v>164.1291466666766</c:v>
                </c:pt>
                <c:pt idx="64">
                  <c:v>147.03624315423963</c:v>
                </c:pt>
                <c:pt idx="65">
                  <c:v>170.29702321144541</c:v>
                </c:pt>
                <c:pt idx="66">
                  <c:v>174.65945344635941</c:v>
                </c:pt>
                <c:pt idx="67">
                  <c:v>134.26934969749331</c:v>
                </c:pt>
                <c:pt idx="70">
                  <c:v>169.25911994460051</c:v>
                </c:pt>
                <c:pt idx="71">
                  <c:v>169.04504845683141</c:v>
                </c:pt>
                <c:pt idx="72">
                  <c:v>124.56752606238842</c:v>
                </c:pt>
                <c:pt idx="73">
                  <c:v>169.845843211225</c:v>
                </c:pt>
                <c:pt idx="76">
                  <c:v>153.21413444455527</c:v>
                </c:pt>
                <c:pt idx="77">
                  <c:v>157.4186361407537</c:v>
                </c:pt>
                <c:pt idx="78">
                  <c:v>139.77368460258648</c:v>
                </c:pt>
                <c:pt idx="79">
                  <c:v>192.1131412346968</c:v>
                </c:pt>
              </c:numCache>
            </c:numRef>
          </c:val>
        </c:ser>
        <c:ser>
          <c:idx val="1"/>
          <c:order val="1"/>
          <c:tx>
            <c:strRef>
              <c:f>graphs!$D$2</c:f>
              <c:strCache>
                <c:ptCount val="1"/>
                <c:pt idx="0">
                  <c:v>Bark</c:v>
                </c:pt>
              </c:strCache>
            </c:strRef>
          </c:tx>
          <c:spPr>
            <a:solidFill>
              <a:schemeClr val="accent2"/>
            </a:solidFill>
          </c:spPr>
          <c:cat>
            <c:numRef>
              <c:f>graphs!$B$3:$B$84</c:f>
              <c:numCache>
                <c:formatCode>General</c:formatCode>
                <c:ptCount val="82"/>
                <c:pt idx="0">
                  <c:v>1</c:v>
                </c:pt>
                <c:pt idx="1">
                  <c:v>2</c:v>
                </c:pt>
                <c:pt idx="2">
                  <c:v>3</c:v>
                </c:pt>
                <c:pt idx="3">
                  <c:v>4</c:v>
                </c:pt>
                <c:pt idx="6">
                  <c:v>1</c:v>
                </c:pt>
                <c:pt idx="7">
                  <c:v>2</c:v>
                </c:pt>
                <c:pt idx="8">
                  <c:v>3</c:v>
                </c:pt>
                <c:pt idx="9">
                  <c:v>4</c:v>
                </c:pt>
                <c:pt idx="12">
                  <c:v>1</c:v>
                </c:pt>
                <c:pt idx="13">
                  <c:v>2</c:v>
                </c:pt>
                <c:pt idx="14">
                  <c:v>3</c:v>
                </c:pt>
                <c:pt idx="15">
                  <c:v>4</c:v>
                </c:pt>
                <c:pt idx="20">
                  <c:v>1</c:v>
                </c:pt>
                <c:pt idx="21">
                  <c:v>2</c:v>
                </c:pt>
                <c:pt idx="22">
                  <c:v>3</c:v>
                </c:pt>
                <c:pt idx="23">
                  <c:v>4</c:v>
                </c:pt>
                <c:pt idx="26">
                  <c:v>1</c:v>
                </c:pt>
                <c:pt idx="27">
                  <c:v>2</c:v>
                </c:pt>
                <c:pt idx="28">
                  <c:v>3</c:v>
                </c:pt>
                <c:pt idx="29">
                  <c:v>4</c:v>
                </c:pt>
                <c:pt idx="32">
                  <c:v>1</c:v>
                </c:pt>
                <c:pt idx="33">
                  <c:v>2</c:v>
                </c:pt>
                <c:pt idx="34">
                  <c:v>3</c:v>
                </c:pt>
                <c:pt idx="35">
                  <c:v>4</c:v>
                </c:pt>
                <c:pt idx="38">
                  <c:v>1</c:v>
                </c:pt>
                <c:pt idx="39">
                  <c:v>2</c:v>
                </c:pt>
                <c:pt idx="40">
                  <c:v>3</c:v>
                </c:pt>
                <c:pt idx="41">
                  <c:v>4</c:v>
                </c:pt>
                <c:pt idx="44">
                  <c:v>1</c:v>
                </c:pt>
                <c:pt idx="45">
                  <c:v>2</c:v>
                </c:pt>
                <c:pt idx="46">
                  <c:v>3</c:v>
                </c:pt>
                <c:pt idx="47">
                  <c:v>4</c:v>
                </c:pt>
                <c:pt idx="52">
                  <c:v>1</c:v>
                </c:pt>
                <c:pt idx="53">
                  <c:v>2</c:v>
                </c:pt>
                <c:pt idx="54">
                  <c:v>3</c:v>
                </c:pt>
                <c:pt idx="55">
                  <c:v>4</c:v>
                </c:pt>
                <c:pt idx="58">
                  <c:v>1</c:v>
                </c:pt>
                <c:pt idx="59">
                  <c:v>2</c:v>
                </c:pt>
                <c:pt idx="60">
                  <c:v>3</c:v>
                </c:pt>
                <c:pt idx="61">
                  <c:v>4</c:v>
                </c:pt>
                <c:pt idx="64">
                  <c:v>1</c:v>
                </c:pt>
                <c:pt idx="65">
                  <c:v>2</c:v>
                </c:pt>
                <c:pt idx="66">
                  <c:v>3</c:v>
                </c:pt>
                <c:pt idx="67">
                  <c:v>4</c:v>
                </c:pt>
                <c:pt idx="70">
                  <c:v>1</c:v>
                </c:pt>
                <c:pt idx="71">
                  <c:v>2</c:v>
                </c:pt>
                <c:pt idx="72">
                  <c:v>3</c:v>
                </c:pt>
                <c:pt idx="73">
                  <c:v>4</c:v>
                </c:pt>
                <c:pt idx="76">
                  <c:v>1</c:v>
                </c:pt>
                <c:pt idx="77">
                  <c:v>2</c:v>
                </c:pt>
                <c:pt idx="78">
                  <c:v>3</c:v>
                </c:pt>
                <c:pt idx="79">
                  <c:v>4</c:v>
                </c:pt>
              </c:numCache>
            </c:numRef>
          </c:cat>
          <c:val>
            <c:numRef>
              <c:f>graphs!$D$3:$D$84</c:f>
              <c:numCache>
                <c:formatCode>0.00</c:formatCode>
                <c:ptCount val="82"/>
                <c:pt idx="0">
                  <c:v>9.4807202032071807</c:v>
                </c:pt>
                <c:pt idx="1">
                  <c:v>8.3086518204239574</c:v>
                </c:pt>
                <c:pt idx="2">
                  <c:v>8.2129782849984139</c:v>
                </c:pt>
                <c:pt idx="3">
                  <c:v>9.8387193801044273</c:v>
                </c:pt>
                <c:pt idx="6">
                  <c:v>4.8778232175982446</c:v>
                </c:pt>
                <c:pt idx="7">
                  <c:v>6.91228290223542</c:v>
                </c:pt>
                <c:pt idx="8">
                  <c:v>5.9771979421216104</c:v>
                </c:pt>
                <c:pt idx="9">
                  <c:v>6.1994311769430865</c:v>
                </c:pt>
                <c:pt idx="12">
                  <c:v>8.9073369903583366</c:v>
                </c:pt>
                <c:pt idx="13">
                  <c:v>6.7263602887813736</c:v>
                </c:pt>
                <c:pt idx="14">
                  <c:v>10.33758804822412</c:v>
                </c:pt>
                <c:pt idx="15">
                  <c:v>12.691787930422462</c:v>
                </c:pt>
                <c:pt idx="20">
                  <c:v>14.69031705859631</c:v>
                </c:pt>
                <c:pt idx="21">
                  <c:v>8.7453368885477278</c:v>
                </c:pt>
                <c:pt idx="22">
                  <c:v>9.9333739346134422</c:v>
                </c:pt>
                <c:pt idx="23">
                  <c:v>8.7124987773053668</c:v>
                </c:pt>
                <c:pt idx="26">
                  <c:v>10.38296834799954</c:v>
                </c:pt>
                <c:pt idx="27">
                  <c:v>10.833758308543917</c:v>
                </c:pt>
                <c:pt idx="28">
                  <c:v>12.096220155920824</c:v>
                </c:pt>
                <c:pt idx="29">
                  <c:v>12.672085241823208</c:v>
                </c:pt>
                <c:pt idx="32">
                  <c:v>11.018344789151529</c:v>
                </c:pt>
                <c:pt idx="33">
                  <c:v>15.151621603841669</c:v>
                </c:pt>
                <c:pt idx="34">
                  <c:v>12.83299566731284</c:v>
                </c:pt>
                <c:pt idx="35">
                  <c:v>9.7773263758063749</c:v>
                </c:pt>
                <c:pt idx="38">
                  <c:v>12.567211003096084</c:v>
                </c:pt>
                <c:pt idx="39">
                  <c:v>10.62664743933577</c:v>
                </c:pt>
                <c:pt idx="40">
                  <c:v>11.825818605170019</c:v>
                </c:pt>
                <c:pt idx="41">
                  <c:v>11.89114884325123</c:v>
                </c:pt>
                <c:pt idx="44">
                  <c:v>12.528501351609282</c:v>
                </c:pt>
                <c:pt idx="45">
                  <c:v>15.798559460535166</c:v>
                </c:pt>
                <c:pt idx="46">
                  <c:v>16.286146221638646</c:v>
                </c:pt>
                <c:pt idx="47">
                  <c:v>19.54504270611438</c:v>
                </c:pt>
                <c:pt idx="52">
                  <c:v>11.543741286684149</c:v>
                </c:pt>
                <c:pt idx="53">
                  <c:v>9.8929973313743069</c:v>
                </c:pt>
                <c:pt idx="54">
                  <c:v>18.036601532103646</c:v>
                </c:pt>
                <c:pt idx="55">
                  <c:v>17.022272311197082</c:v>
                </c:pt>
                <c:pt idx="58">
                  <c:v>15.940991967037384</c:v>
                </c:pt>
                <c:pt idx="59">
                  <c:v>15.60512406744942</c:v>
                </c:pt>
                <c:pt idx="60">
                  <c:v>16.269221724230249</c:v>
                </c:pt>
                <c:pt idx="61">
                  <c:v>13.090188872698254</c:v>
                </c:pt>
                <c:pt idx="64">
                  <c:v>15.762958277110982</c:v>
                </c:pt>
                <c:pt idx="65">
                  <c:v>19.303444886452326</c:v>
                </c:pt>
                <c:pt idx="66">
                  <c:v>16.598402458880521</c:v>
                </c:pt>
                <c:pt idx="67">
                  <c:v>13.310444038655257</c:v>
                </c:pt>
                <c:pt idx="70">
                  <c:v>17.577340161209523</c:v>
                </c:pt>
                <c:pt idx="71">
                  <c:v>18.002409905246786</c:v>
                </c:pt>
                <c:pt idx="72">
                  <c:v>12.471260982934748</c:v>
                </c:pt>
                <c:pt idx="73">
                  <c:v>15.457215862425636</c:v>
                </c:pt>
                <c:pt idx="76">
                  <c:v>18.549799346165305</c:v>
                </c:pt>
                <c:pt idx="77">
                  <c:v>19.072443279002567</c:v>
                </c:pt>
                <c:pt idx="78">
                  <c:v>17.076035478312455</c:v>
                </c:pt>
                <c:pt idx="79">
                  <c:v>23.785765379542205</c:v>
                </c:pt>
              </c:numCache>
            </c:numRef>
          </c:val>
        </c:ser>
        <c:ser>
          <c:idx val="2"/>
          <c:order val="2"/>
          <c:tx>
            <c:strRef>
              <c:f>graphs!$E$2</c:f>
              <c:strCache>
                <c:ptCount val="1"/>
                <c:pt idx="0">
                  <c:v>Branches</c:v>
                </c:pt>
              </c:strCache>
            </c:strRef>
          </c:tx>
          <c:spPr>
            <a:solidFill>
              <a:schemeClr val="accent3"/>
            </a:solidFill>
          </c:spPr>
          <c:cat>
            <c:numRef>
              <c:f>graphs!$B$3:$B$84</c:f>
              <c:numCache>
                <c:formatCode>General</c:formatCode>
                <c:ptCount val="82"/>
                <c:pt idx="0">
                  <c:v>1</c:v>
                </c:pt>
                <c:pt idx="1">
                  <c:v>2</c:v>
                </c:pt>
                <c:pt idx="2">
                  <c:v>3</c:v>
                </c:pt>
                <c:pt idx="3">
                  <c:v>4</c:v>
                </c:pt>
                <c:pt idx="6">
                  <c:v>1</c:v>
                </c:pt>
                <c:pt idx="7">
                  <c:v>2</c:v>
                </c:pt>
                <c:pt idx="8">
                  <c:v>3</c:v>
                </c:pt>
                <c:pt idx="9">
                  <c:v>4</c:v>
                </c:pt>
                <c:pt idx="12">
                  <c:v>1</c:v>
                </c:pt>
                <c:pt idx="13">
                  <c:v>2</c:v>
                </c:pt>
                <c:pt idx="14">
                  <c:v>3</c:v>
                </c:pt>
                <c:pt idx="15">
                  <c:v>4</c:v>
                </c:pt>
                <c:pt idx="20">
                  <c:v>1</c:v>
                </c:pt>
                <c:pt idx="21">
                  <c:v>2</c:v>
                </c:pt>
                <c:pt idx="22">
                  <c:v>3</c:v>
                </c:pt>
                <c:pt idx="23">
                  <c:v>4</c:v>
                </c:pt>
                <c:pt idx="26">
                  <c:v>1</c:v>
                </c:pt>
                <c:pt idx="27">
                  <c:v>2</c:v>
                </c:pt>
                <c:pt idx="28">
                  <c:v>3</c:v>
                </c:pt>
                <c:pt idx="29">
                  <c:v>4</c:v>
                </c:pt>
                <c:pt idx="32">
                  <c:v>1</c:v>
                </c:pt>
                <c:pt idx="33">
                  <c:v>2</c:v>
                </c:pt>
                <c:pt idx="34">
                  <c:v>3</c:v>
                </c:pt>
                <c:pt idx="35">
                  <c:v>4</c:v>
                </c:pt>
                <c:pt idx="38">
                  <c:v>1</c:v>
                </c:pt>
                <c:pt idx="39">
                  <c:v>2</c:v>
                </c:pt>
                <c:pt idx="40">
                  <c:v>3</c:v>
                </c:pt>
                <c:pt idx="41">
                  <c:v>4</c:v>
                </c:pt>
                <c:pt idx="44">
                  <c:v>1</c:v>
                </c:pt>
                <c:pt idx="45">
                  <c:v>2</c:v>
                </c:pt>
                <c:pt idx="46">
                  <c:v>3</c:v>
                </c:pt>
                <c:pt idx="47">
                  <c:v>4</c:v>
                </c:pt>
                <c:pt idx="52">
                  <c:v>1</c:v>
                </c:pt>
                <c:pt idx="53">
                  <c:v>2</c:v>
                </c:pt>
                <c:pt idx="54">
                  <c:v>3</c:v>
                </c:pt>
                <c:pt idx="55">
                  <c:v>4</c:v>
                </c:pt>
                <c:pt idx="58">
                  <c:v>1</c:v>
                </c:pt>
                <c:pt idx="59">
                  <c:v>2</c:v>
                </c:pt>
                <c:pt idx="60">
                  <c:v>3</c:v>
                </c:pt>
                <c:pt idx="61">
                  <c:v>4</c:v>
                </c:pt>
                <c:pt idx="64">
                  <c:v>1</c:v>
                </c:pt>
                <c:pt idx="65">
                  <c:v>2</c:v>
                </c:pt>
                <c:pt idx="66">
                  <c:v>3</c:v>
                </c:pt>
                <c:pt idx="67">
                  <c:v>4</c:v>
                </c:pt>
                <c:pt idx="70">
                  <c:v>1</c:v>
                </c:pt>
                <c:pt idx="71">
                  <c:v>2</c:v>
                </c:pt>
                <c:pt idx="72">
                  <c:v>3</c:v>
                </c:pt>
                <c:pt idx="73">
                  <c:v>4</c:v>
                </c:pt>
                <c:pt idx="76">
                  <c:v>1</c:v>
                </c:pt>
                <c:pt idx="77">
                  <c:v>2</c:v>
                </c:pt>
                <c:pt idx="78">
                  <c:v>3</c:v>
                </c:pt>
                <c:pt idx="79">
                  <c:v>4</c:v>
                </c:pt>
              </c:numCache>
            </c:numRef>
          </c:cat>
          <c:val>
            <c:numRef>
              <c:f>graphs!$E$3:$E$84</c:f>
              <c:numCache>
                <c:formatCode>0.00</c:formatCode>
                <c:ptCount val="82"/>
                <c:pt idx="0">
                  <c:v>7.7407924636905339</c:v>
                </c:pt>
                <c:pt idx="1">
                  <c:v>6.1222020840977578</c:v>
                </c:pt>
                <c:pt idx="2">
                  <c:v>7.3694512381352597</c:v>
                </c:pt>
                <c:pt idx="3">
                  <c:v>8.1314139589137184</c:v>
                </c:pt>
                <c:pt idx="6">
                  <c:v>10.48911448416241</c:v>
                </c:pt>
                <c:pt idx="7">
                  <c:v>7.6638838139670291</c:v>
                </c:pt>
                <c:pt idx="8">
                  <c:v>10.697135204759819</c:v>
                </c:pt>
                <c:pt idx="9">
                  <c:v>10.750505437537354</c:v>
                </c:pt>
                <c:pt idx="12">
                  <c:v>20.039478884041088</c:v>
                </c:pt>
                <c:pt idx="13">
                  <c:v>15.27676959471545</c:v>
                </c:pt>
                <c:pt idx="14">
                  <c:v>16.866056432204832</c:v>
                </c:pt>
                <c:pt idx="15">
                  <c:v>19.905811871525177</c:v>
                </c:pt>
                <c:pt idx="20">
                  <c:v>34.118585453084926</c:v>
                </c:pt>
                <c:pt idx="21">
                  <c:v>34.970441306571907</c:v>
                </c:pt>
                <c:pt idx="22">
                  <c:v>24.155650143521122</c:v>
                </c:pt>
                <c:pt idx="23">
                  <c:v>22.23126425349599</c:v>
                </c:pt>
                <c:pt idx="26">
                  <c:v>17.611592730290131</c:v>
                </c:pt>
                <c:pt idx="27">
                  <c:v>27.263277130039636</c:v>
                </c:pt>
                <c:pt idx="28">
                  <c:v>20.03597897852541</c:v>
                </c:pt>
                <c:pt idx="29">
                  <c:v>20.448597581316665</c:v>
                </c:pt>
                <c:pt idx="32">
                  <c:v>28.576873194035585</c:v>
                </c:pt>
                <c:pt idx="33">
                  <c:v>33.778221739030961</c:v>
                </c:pt>
                <c:pt idx="34">
                  <c:v>29.879310425292154</c:v>
                </c:pt>
                <c:pt idx="35">
                  <c:v>28.398945247140379</c:v>
                </c:pt>
                <c:pt idx="38">
                  <c:v>43.683687052163322</c:v>
                </c:pt>
                <c:pt idx="39">
                  <c:v>36.407741002253353</c:v>
                </c:pt>
                <c:pt idx="40">
                  <c:v>38.967959624840759</c:v>
                </c:pt>
                <c:pt idx="41">
                  <c:v>44.893576327659133</c:v>
                </c:pt>
                <c:pt idx="44">
                  <c:v>28.33973772291316</c:v>
                </c:pt>
                <c:pt idx="45">
                  <c:v>24.615039817210139</c:v>
                </c:pt>
                <c:pt idx="46">
                  <c:v>25.426696534880694</c:v>
                </c:pt>
                <c:pt idx="47">
                  <c:v>29.087789160364796</c:v>
                </c:pt>
                <c:pt idx="52">
                  <c:v>61.251470666423799</c:v>
                </c:pt>
                <c:pt idx="53">
                  <c:v>59.975942794960453</c:v>
                </c:pt>
                <c:pt idx="54">
                  <c:v>90.003289771079025</c:v>
                </c:pt>
                <c:pt idx="55">
                  <c:v>82.713181057112962</c:v>
                </c:pt>
                <c:pt idx="58">
                  <c:v>75.842916968910259</c:v>
                </c:pt>
                <c:pt idx="59">
                  <c:v>79.247507793439652</c:v>
                </c:pt>
                <c:pt idx="60">
                  <c:v>79.623430122391952</c:v>
                </c:pt>
                <c:pt idx="61">
                  <c:v>79.111874446303162</c:v>
                </c:pt>
                <c:pt idx="64">
                  <c:v>74.385007326997098</c:v>
                </c:pt>
                <c:pt idx="65">
                  <c:v>75.590997260350406</c:v>
                </c:pt>
                <c:pt idx="66">
                  <c:v>80.290067057537641</c:v>
                </c:pt>
                <c:pt idx="67">
                  <c:v>66.863342089106453</c:v>
                </c:pt>
                <c:pt idx="70">
                  <c:v>106.55134882330508</c:v>
                </c:pt>
                <c:pt idx="71">
                  <c:v>103.69138780975352</c:v>
                </c:pt>
                <c:pt idx="72">
                  <c:v>73.563723632024818</c:v>
                </c:pt>
                <c:pt idx="73">
                  <c:v>98.581656367670803</c:v>
                </c:pt>
                <c:pt idx="76">
                  <c:v>59.734731813176758</c:v>
                </c:pt>
                <c:pt idx="77">
                  <c:v>56.808471875246546</c:v>
                </c:pt>
                <c:pt idx="78">
                  <c:v>52.482215771002465</c:v>
                </c:pt>
                <c:pt idx="79">
                  <c:v>63.019979266537355</c:v>
                </c:pt>
              </c:numCache>
            </c:numRef>
          </c:val>
        </c:ser>
        <c:ser>
          <c:idx val="3"/>
          <c:order val="3"/>
          <c:tx>
            <c:strRef>
              <c:f>graphs!$F$2</c:f>
              <c:strCache>
                <c:ptCount val="1"/>
                <c:pt idx="0">
                  <c:v>Leaves</c:v>
                </c:pt>
              </c:strCache>
            </c:strRef>
          </c:tx>
          <c:spPr>
            <a:solidFill>
              <a:schemeClr val="accent6">
                <a:lumMod val="75000"/>
              </a:schemeClr>
            </a:solidFill>
          </c:spPr>
          <c:errBars>
            <c:errBarType val="both"/>
            <c:errValType val="cust"/>
            <c:plus>
              <c:numRef>
                <c:f>graphs!$J$3:$J$82</c:f>
                <c:numCache>
                  <c:formatCode>General</c:formatCode>
                  <c:ptCount val="80"/>
                  <c:pt idx="0">
                    <c:v>4.1706797901541695</c:v>
                  </c:pt>
                  <c:pt idx="1">
                    <c:v>3.3758143782734962</c:v>
                  </c:pt>
                  <c:pt idx="2">
                    <c:v>3.4276376293163318</c:v>
                  </c:pt>
                  <c:pt idx="3">
                    <c:v>3.8619225278153539</c:v>
                  </c:pt>
                  <c:pt idx="6">
                    <c:v>3.6965433342152778</c:v>
                  </c:pt>
                  <c:pt idx="7">
                    <c:v>3.4518988498175531</c:v>
                  </c:pt>
                  <c:pt idx="8">
                    <c:v>3.3312896251238362</c:v>
                  </c:pt>
                  <c:pt idx="9">
                    <c:v>4.3982691939778871</c:v>
                  </c:pt>
                  <c:pt idx="12">
                    <c:v>5.7967443451062479</c:v>
                  </c:pt>
                  <c:pt idx="13">
                    <c:v>5.7751597831346393</c:v>
                  </c:pt>
                  <c:pt idx="14">
                    <c:v>6.5343835589251356</c:v>
                  </c:pt>
                  <c:pt idx="15">
                    <c:v>6.4279569521011366</c:v>
                  </c:pt>
                  <c:pt idx="20">
                    <c:v>8.1633458632915055</c:v>
                  </c:pt>
                  <c:pt idx="21">
                    <c:v>8.9239146296398815</c:v>
                  </c:pt>
                  <c:pt idx="22">
                    <c:v>7.4417356584429664</c:v>
                  </c:pt>
                  <c:pt idx="23">
                    <c:v>7.5593287206893436</c:v>
                  </c:pt>
                  <c:pt idx="26">
                    <c:v>4.8532759416424076</c:v>
                  </c:pt>
                  <c:pt idx="27">
                    <c:v>9.5719347067132787</c:v>
                  </c:pt>
                  <c:pt idx="28">
                    <c:v>6.6183095464051647</c:v>
                  </c:pt>
                  <c:pt idx="29">
                    <c:v>6.3625070517624334</c:v>
                  </c:pt>
                  <c:pt idx="32">
                    <c:v>6.1091857485842409</c:v>
                  </c:pt>
                  <c:pt idx="33">
                    <c:v>7.7423100163582443</c:v>
                  </c:pt>
                  <c:pt idx="34">
                    <c:v>5.8331232614223154</c:v>
                  </c:pt>
                  <c:pt idx="35">
                    <c:v>6.8144403611539817</c:v>
                  </c:pt>
                  <c:pt idx="38">
                    <c:v>11.411966664932484</c:v>
                  </c:pt>
                  <c:pt idx="39">
                    <c:v>7.348746184863117</c:v>
                  </c:pt>
                  <c:pt idx="40">
                    <c:v>10.616852010038917</c:v>
                  </c:pt>
                  <c:pt idx="41">
                    <c:v>12.668725731275224</c:v>
                  </c:pt>
                  <c:pt idx="44">
                    <c:v>8.6776332649687422</c:v>
                  </c:pt>
                  <c:pt idx="45">
                    <c:v>7.4016645486346739</c:v>
                  </c:pt>
                  <c:pt idx="46">
                    <c:v>6.5162953682479046</c:v>
                  </c:pt>
                  <c:pt idx="47">
                    <c:v>10.79549110421198</c:v>
                  </c:pt>
                  <c:pt idx="52">
                    <c:v>16.220019480119657</c:v>
                  </c:pt>
                  <c:pt idx="53">
                    <c:v>18.488535681348054</c:v>
                  </c:pt>
                  <c:pt idx="54">
                    <c:v>25.026490061035236</c:v>
                  </c:pt>
                  <c:pt idx="55">
                    <c:v>23.547968790501173</c:v>
                  </c:pt>
                  <c:pt idx="58">
                    <c:v>24.563197937982206</c:v>
                  </c:pt>
                  <c:pt idx="59">
                    <c:v>24.545344691627854</c:v>
                  </c:pt>
                  <c:pt idx="60">
                    <c:v>22.133827257156515</c:v>
                  </c:pt>
                  <c:pt idx="61">
                    <c:v>22.78167330923651</c:v>
                  </c:pt>
                  <c:pt idx="64">
                    <c:v>25.152378812680933</c:v>
                  </c:pt>
                  <c:pt idx="65">
                    <c:v>31.009042563074306</c:v>
                  </c:pt>
                  <c:pt idx="66">
                    <c:v>32.001596938641811</c:v>
                  </c:pt>
                  <c:pt idx="67">
                    <c:v>20.249465276065806</c:v>
                  </c:pt>
                  <c:pt idx="70">
                    <c:v>56.810950660844163</c:v>
                  </c:pt>
                  <c:pt idx="71">
                    <c:v>48.224709970355171</c:v>
                  </c:pt>
                  <c:pt idx="72">
                    <c:v>32.558017378193057</c:v>
                  </c:pt>
                  <c:pt idx="73">
                    <c:v>38.21641963679042</c:v>
                  </c:pt>
                  <c:pt idx="76">
                    <c:v>21.329093877017669</c:v>
                  </c:pt>
                  <c:pt idx="77">
                    <c:v>23.580504662696583</c:v>
                  </c:pt>
                  <c:pt idx="78">
                    <c:v>17.563139159563786</c:v>
                  </c:pt>
                  <c:pt idx="79">
                    <c:v>31.515066256180887</c:v>
                  </c:pt>
                </c:numCache>
              </c:numRef>
            </c:plus>
            <c:minus>
              <c:numRef>
                <c:f>graphs!$K$3:$K$82</c:f>
                <c:numCache>
                  <c:formatCode>General</c:formatCode>
                  <c:ptCount val="80"/>
                  <c:pt idx="0">
                    <c:v>2.9331689534901577</c:v>
                  </c:pt>
                  <c:pt idx="1">
                    <c:v>2.274441293866762</c:v>
                  </c:pt>
                  <c:pt idx="2">
                    <c:v>2.4350636198066562</c:v>
                  </c:pt>
                  <c:pt idx="3">
                    <c:v>2.8587496522212406</c:v>
                  </c:pt>
                  <c:pt idx="6">
                    <c:v>2.263139214613441</c:v>
                  </c:pt>
                  <c:pt idx="7">
                    <c:v>2.2773106322466412</c:v>
                  </c:pt>
                  <c:pt idx="8">
                    <c:v>2.7087454618077089</c:v>
                  </c:pt>
                  <c:pt idx="9">
                    <c:v>2.7378473362532834</c:v>
                  </c:pt>
                  <c:pt idx="12">
                    <c:v>4.0375207286829644</c:v>
                  </c:pt>
                  <c:pt idx="13">
                    <c:v>4.3171698310896716</c:v>
                  </c:pt>
                  <c:pt idx="14">
                    <c:v>4.8597317864853977</c:v>
                  </c:pt>
                  <c:pt idx="15">
                    <c:v>4.7771036956859954</c:v>
                  </c:pt>
                  <c:pt idx="20">
                    <c:v>5.3305822659116302</c:v>
                  </c:pt>
                  <c:pt idx="21">
                    <c:v>6.1911761843675235</c:v>
                  </c:pt>
                  <c:pt idx="22">
                    <c:v>4.9201069950872949</c:v>
                  </c:pt>
                  <c:pt idx="23">
                    <c:v>5.1483592018939399</c:v>
                  </c:pt>
                  <c:pt idx="26">
                    <c:v>3.363743305277779</c:v>
                  </c:pt>
                  <c:pt idx="27">
                    <c:v>5.8917947723243635</c:v>
                  </c:pt>
                  <c:pt idx="28">
                    <c:v>4.5207915348941023</c:v>
                  </c:pt>
                  <c:pt idx="29">
                    <c:v>4.6422138221380447</c:v>
                  </c:pt>
                  <c:pt idx="32">
                    <c:v>4.2370833355289363</c:v>
                  </c:pt>
                  <c:pt idx="33">
                    <c:v>5.4543880245979866</c:v>
                  </c:pt>
                  <c:pt idx="34">
                    <c:v>4.1283786572680397</c:v>
                  </c:pt>
                  <c:pt idx="35">
                    <c:v>4.98433122598155</c:v>
                  </c:pt>
                  <c:pt idx="38">
                    <c:v>9.5639486937197127</c:v>
                  </c:pt>
                  <c:pt idx="39">
                    <c:v>6.0069613089016514</c:v>
                  </c:pt>
                  <c:pt idx="40">
                    <c:v>7.5603603670926418</c:v>
                  </c:pt>
                  <c:pt idx="41">
                    <c:v>8.476400990543409</c:v>
                  </c:pt>
                  <c:pt idx="44">
                    <c:v>6.0355221959999064</c:v>
                  </c:pt>
                  <c:pt idx="45">
                    <c:v>6.6977553284893458</c:v>
                  </c:pt>
                  <c:pt idx="46">
                    <c:v>6.4401866988485779</c:v>
                  </c:pt>
                  <c:pt idx="47">
                    <c:v>10.107354008650583</c:v>
                  </c:pt>
                  <c:pt idx="52">
                    <c:v>15.65345316403341</c:v>
                  </c:pt>
                  <c:pt idx="53">
                    <c:v>18.697766107477861</c:v>
                  </c:pt>
                  <c:pt idx="54">
                    <c:v>18.887907128328113</c:v>
                  </c:pt>
                  <c:pt idx="55">
                    <c:v>17.823155413046283</c:v>
                  </c:pt>
                  <c:pt idx="58">
                    <c:v>18.698645454845259</c:v>
                  </c:pt>
                  <c:pt idx="59">
                    <c:v>21.055454140246713</c:v>
                  </c:pt>
                  <c:pt idx="60">
                    <c:v>19.353538055034523</c:v>
                  </c:pt>
                  <c:pt idx="61">
                    <c:v>22.398040164774411</c:v>
                  </c:pt>
                  <c:pt idx="64">
                    <c:v>19.575044987153426</c:v>
                  </c:pt>
                  <c:pt idx="65">
                    <c:v>22.65359599136065</c:v>
                  </c:pt>
                  <c:pt idx="66">
                    <c:v>22.281995393288515</c:v>
                  </c:pt>
                  <c:pt idx="67">
                    <c:v>16.987473682394409</c:v>
                  </c:pt>
                  <c:pt idx="70">
                    <c:v>40.857068632141846</c:v>
                  </c:pt>
                  <c:pt idx="71">
                    <c:v>35.4847150594249</c:v>
                  </c:pt>
                  <c:pt idx="72">
                    <c:v>25.526696808877166</c:v>
                  </c:pt>
                  <c:pt idx="73">
                    <c:v>29.447110489722245</c:v>
                  </c:pt>
                  <c:pt idx="76">
                    <c:v>13.959588116363772</c:v>
                  </c:pt>
                  <c:pt idx="77">
                    <c:v>13.556636707011211</c:v>
                  </c:pt>
                  <c:pt idx="78">
                    <c:v>12.079734676842394</c:v>
                  </c:pt>
                  <c:pt idx="79">
                    <c:v>18.715496808995205</c:v>
                  </c:pt>
                </c:numCache>
              </c:numRef>
            </c:minus>
          </c:errBars>
          <c:cat>
            <c:numRef>
              <c:f>graphs!$B$3:$B$84</c:f>
              <c:numCache>
                <c:formatCode>General</c:formatCode>
                <c:ptCount val="82"/>
                <c:pt idx="0">
                  <c:v>1</c:v>
                </c:pt>
                <c:pt idx="1">
                  <c:v>2</c:v>
                </c:pt>
                <c:pt idx="2">
                  <c:v>3</c:v>
                </c:pt>
                <c:pt idx="3">
                  <c:v>4</c:v>
                </c:pt>
                <c:pt idx="6">
                  <c:v>1</c:v>
                </c:pt>
                <c:pt idx="7">
                  <c:v>2</c:v>
                </c:pt>
                <c:pt idx="8">
                  <c:v>3</c:v>
                </c:pt>
                <c:pt idx="9">
                  <c:v>4</c:v>
                </c:pt>
                <c:pt idx="12">
                  <c:v>1</c:v>
                </c:pt>
                <c:pt idx="13">
                  <c:v>2</c:v>
                </c:pt>
                <c:pt idx="14">
                  <c:v>3</c:v>
                </c:pt>
                <c:pt idx="15">
                  <c:v>4</c:v>
                </c:pt>
                <c:pt idx="20">
                  <c:v>1</c:v>
                </c:pt>
                <c:pt idx="21">
                  <c:v>2</c:v>
                </c:pt>
                <c:pt idx="22">
                  <c:v>3</c:v>
                </c:pt>
                <c:pt idx="23">
                  <c:v>4</c:v>
                </c:pt>
                <c:pt idx="26">
                  <c:v>1</c:v>
                </c:pt>
                <c:pt idx="27">
                  <c:v>2</c:v>
                </c:pt>
                <c:pt idx="28">
                  <c:v>3</c:v>
                </c:pt>
                <c:pt idx="29">
                  <c:v>4</c:v>
                </c:pt>
                <c:pt idx="32">
                  <c:v>1</c:v>
                </c:pt>
                <c:pt idx="33">
                  <c:v>2</c:v>
                </c:pt>
                <c:pt idx="34">
                  <c:v>3</c:v>
                </c:pt>
                <c:pt idx="35">
                  <c:v>4</c:v>
                </c:pt>
                <c:pt idx="38">
                  <c:v>1</c:v>
                </c:pt>
                <c:pt idx="39">
                  <c:v>2</c:v>
                </c:pt>
                <c:pt idx="40">
                  <c:v>3</c:v>
                </c:pt>
                <c:pt idx="41">
                  <c:v>4</c:v>
                </c:pt>
                <c:pt idx="44">
                  <c:v>1</c:v>
                </c:pt>
                <c:pt idx="45">
                  <c:v>2</c:v>
                </c:pt>
                <c:pt idx="46">
                  <c:v>3</c:v>
                </c:pt>
                <c:pt idx="47">
                  <c:v>4</c:v>
                </c:pt>
                <c:pt idx="52">
                  <c:v>1</c:v>
                </c:pt>
                <c:pt idx="53">
                  <c:v>2</c:v>
                </c:pt>
                <c:pt idx="54">
                  <c:v>3</c:v>
                </c:pt>
                <c:pt idx="55">
                  <c:v>4</c:v>
                </c:pt>
                <c:pt idx="58">
                  <c:v>1</c:v>
                </c:pt>
                <c:pt idx="59">
                  <c:v>2</c:v>
                </c:pt>
                <c:pt idx="60">
                  <c:v>3</c:v>
                </c:pt>
                <c:pt idx="61">
                  <c:v>4</c:v>
                </c:pt>
                <c:pt idx="64">
                  <c:v>1</c:v>
                </c:pt>
                <c:pt idx="65">
                  <c:v>2</c:v>
                </c:pt>
                <c:pt idx="66">
                  <c:v>3</c:v>
                </c:pt>
                <c:pt idx="67">
                  <c:v>4</c:v>
                </c:pt>
                <c:pt idx="70">
                  <c:v>1</c:v>
                </c:pt>
                <c:pt idx="71">
                  <c:v>2</c:v>
                </c:pt>
                <c:pt idx="72">
                  <c:v>3</c:v>
                </c:pt>
                <c:pt idx="73">
                  <c:v>4</c:v>
                </c:pt>
                <c:pt idx="76">
                  <c:v>1</c:v>
                </c:pt>
                <c:pt idx="77">
                  <c:v>2</c:v>
                </c:pt>
                <c:pt idx="78">
                  <c:v>3</c:v>
                </c:pt>
                <c:pt idx="79">
                  <c:v>4</c:v>
                </c:pt>
              </c:numCache>
            </c:numRef>
          </c:cat>
          <c:val>
            <c:numRef>
              <c:f>graphs!$F$3:$F$84</c:f>
              <c:numCache>
                <c:formatCode>0.00</c:formatCode>
                <c:ptCount val="82"/>
                <c:pt idx="0">
                  <c:v>1.4307522980783938</c:v>
                </c:pt>
                <c:pt idx="1">
                  <c:v>1.1447131487326838</c:v>
                </c:pt>
                <c:pt idx="2">
                  <c:v>1.69540694497718</c:v>
                </c:pt>
                <c:pt idx="3">
                  <c:v>1.6226745794974951</c:v>
                </c:pt>
                <c:pt idx="6">
                  <c:v>2.4075302934362317</c:v>
                </c:pt>
                <c:pt idx="7">
                  <c:v>1.540260230931024</c:v>
                </c:pt>
                <c:pt idx="8">
                  <c:v>2.5132414156019998</c:v>
                </c:pt>
                <c:pt idx="9">
                  <c:v>2.4850150495638799</c:v>
                </c:pt>
                <c:pt idx="12">
                  <c:v>4.421234340559109</c:v>
                </c:pt>
                <c:pt idx="13">
                  <c:v>3.231202792213212</c:v>
                </c:pt>
                <c:pt idx="14">
                  <c:v>3.6783607521382344</c:v>
                </c:pt>
                <c:pt idx="15">
                  <c:v>4.0418637669045996</c:v>
                </c:pt>
                <c:pt idx="20">
                  <c:v>4.8066908073424166</c:v>
                </c:pt>
                <c:pt idx="21">
                  <c:v>4.2280276827141341</c:v>
                </c:pt>
                <c:pt idx="22">
                  <c:v>3.8066335977143049</c:v>
                </c:pt>
                <c:pt idx="23">
                  <c:v>3.164021853495175</c:v>
                </c:pt>
                <c:pt idx="26">
                  <c:v>3.0686718535419795</c:v>
                </c:pt>
                <c:pt idx="27">
                  <c:v>4.2482799177762942</c:v>
                </c:pt>
                <c:pt idx="28">
                  <c:v>3.7860652792856837</c:v>
                </c:pt>
                <c:pt idx="29">
                  <c:v>3.6091775731392288</c:v>
                </c:pt>
                <c:pt idx="32">
                  <c:v>3.8009040242051788</c:v>
                </c:pt>
                <c:pt idx="33">
                  <c:v>4.6029296036220719</c:v>
                </c:pt>
                <c:pt idx="34">
                  <c:v>3.9399624479272508</c:v>
                </c:pt>
                <c:pt idx="35">
                  <c:v>3.5834059451464717</c:v>
                </c:pt>
                <c:pt idx="38">
                  <c:v>3.9567670153187953</c:v>
                </c:pt>
                <c:pt idx="39">
                  <c:v>3.4644407825804158</c:v>
                </c:pt>
                <c:pt idx="40">
                  <c:v>4.0200975924949303</c:v>
                </c:pt>
                <c:pt idx="41">
                  <c:v>3.978863762218142</c:v>
                </c:pt>
                <c:pt idx="44">
                  <c:v>4.243040976329481</c:v>
                </c:pt>
                <c:pt idx="45">
                  <c:v>3.7052871431861352</c:v>
                </c:pt>
                <c:pt idx="46">
                  <c:v>3.9280582874838728</c:v>
                </c:pt>
                <c:pt idx="47">
                  <c:v>3.9885741485699735</c:v>
                </c:pt>
                <c:pt idx="52">
                  <c:v>3.3217292145669011</c:v>
                </c:pt>
                <c:pt idx="53">
                  <c:v>2.8676971777439801</c:v>
                </c:pt>
                <c:pt idx="54">
                  <c:v>4.2706028766736237</c:v>
                </c:pt>
                <c:pt idx="55">
                  <c:v>4.6765640835798514</c:v>
                </c:pt>
                <c:pt idx="58">
                  <c:v>4.1659091506649286</c:v>
                </c:pt>
                <c:pt idx="59">
                  <c:v>4.1287304173267731</c:v>
                </c:pt>
                <c:pt idx="60">
                  <c:v>4.2339340939614214</c:v>
                </c:pt>
                <c:pt idx="61">
                  <c:v>3.3546465348846266</c:v>
                </c:pt>
                <c:pt idx="64">
                  <c:v>3.8214748036003172</c:v>
                </c:pt>
                <c:pt idx="65">
                  <c:v>4.1531667993046613</c:v>
                </c:pt>
                <c:pt idx="66">
                  <c:v>3.9357614257760867</c:v>
                </c:pt>
                <c:pt idx="67">
                  <c:v>3.6110926813481177</c:v>
                </c:pt>
                <c:pt idx="70">
                  <c:v>4.6776305712914743</c:v>
                </c:pt>
                <c:pt idx="71">
                  <c:v>4.4623519544971675</c:v>
                </c:pt>
                <c:pt idx="72">
                  <c:v>3.6089856243224201</c:v>
                </c:pt>
                <c:pt idx="73">
                  <c:v>4.1245830145221936</c:v>
                </c:pt>
                <c:pt idx="76">
                  <c:v>4.5161492363749476</c:v>
                </c:pt>
                <c:pt idx="77">
                  <c:v>4.5749652947979396</c:v>
                </c:pt>
                <c:pt idx="78">
                  <c:v>4.3582661900154029</c:v>
                </c:pt>
                <c:pt idx="79">
                  <c:v>5.2496928690126339</c:v>
                </c:pt>
              </c:numCache>
            </c:numRef>
          </c:val>
        </c:ser>
        <c:gapWidth val="50"/>
        <c:overlap val="100"/>
        <c:axId val="102378880"/>
        <c:axId val="102380672"/>
      </c:barChart>
      <c:catAx>
        <c:axId val="102378880"/>
        <c:scaling>
          <c:orientation val="minMax"/>
        </c:scaling>
        <c:axPos val="b"/>
        <c:numFmt formatCode="General" sourceLinked="1"/>
        <c:majorTickMark val="none"/>
        <c:tickLblPos val="none"/>
        <c:crossAx val="102380672"/>
        <c:crosses val="autoZero"/>
        <c:auto val="1"/>
        <c:lblAlgn val="ctr"/>
        <c:lblOffset val="100"/>
      </c:catAx>
      <c:valAx>
        <c:axId val="102380672"/>
        <c:scaling>
          <c:orientation val="minMax"/>
        </c:scaling>
        <c:axPos val="l"/>
        <c:title>
          <c:tx>
            <c:rich>
              <a:bodyPr/>
              <a:lstStyle/>
              <a:p>
                <a:pPr>
                  <a:defRPr>
                    <a:solidFill>
                      <a:srgbClr val="FFFFFF"/>
                    </a:solidFill>
                  </a:defRPr>
                </a:pPr>
                <a:r>
                  <a:rPr lang="en-US">
                    <a:solidFill>
                      <a:srgbClr val="FFFFFF"/>
                    </a:solidFill>
                  </a:rPr>
                  <a:t>Biomass (Mg/ha)</a:t>
                </a:r>
              </a:p>
            </c:rich>
          </c:tx>
          <c:layout/>
        </c:title>
        <c:numFmt formatCode="0" sourceLinked="0"/>
        <c:tickLblPos val="nextTo"/>
        <c:spPr>
          <a:ln w="12700" cmpd="sng">
            <a:solidFill>
              <a:schemeClr val="tx1"/>
            </a:solidFill>
          </a:ln>
        </c:spPr>
        <c:txPr>
          <a:bodyPr/>
          <a:lstStyle/>
          <a:p>
            <a:pPr>
              <a:defRPr>
                <a:solidFill>
                  <a:schemeClr val="bg1"/>
                </a:solidFill>
              </a:defRPr>
            </a:pPr>
            <a:endParaRPr lang="en-US"/>
          </a:p>
        </c:txPr>
        <c:crossAx val="102378880"/>
        <c:crosses val="autoZero"/>
        <c:crossBetween val="between"/>
      </c:valAx>
      <c:spPr>
        <a:solidFill>
          <a:schemeClr val="bg1"/>
        </a:solidFill>
        <a:ln w="6350" cmpd="sng">
          <a:solidFill>
            <a:schemeClr val="tx1"/>
          </a:solidFill>
        </a:ln>
      </c:spPr>
    </c:plotArea>
    <c:legend>
      <c:legendPos val="r"/>
      <c:layout>
        <c:manualLayout>
          <c:xMode val="edge"/>
          <c:yMode val="edge"/>
          <c:x val="0.15299774384035325"/>
          <c:y val="8.4819321491475475E-2"/>
          <c:w val="8.703702201504418E-2"/>
          <c:h val="0.1466589559834201"/>
        </c:manualLayout>
      </c:layout>
    </c:legend>
    <c:plotVisOnly val="1"/>
  </c:chart>
  <c:spPr>
    <a:noFill/>
    <a:ln>
      <a:noFill/>
    </a:ln>
  </c:spPr>
  <c:txPr>
    <a:bodyPr/>
    <a:lstStyle/>
    <a:p>
      <a:pPr>
        <a:defRPr>
          <a:latin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pitchFamily="28" charset="0"/>
              </a:defRPr>
            </a:lvl1pPr>
          </a:lstStyle>
          <a:p>
            <a:pPr>
              <a:defRPr/>
            </a:pPr>
            <a:endParaRPr lang="en-US"/>
          </a:p>
        </p:txBody>
      </p:sp>
      <p:sp>
        <p:nvSpPr>
          <p:cNvPr id="82947"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28" charset="0"/>
              </a:defRPr>
            </a:lvl1pPr>
          </a:lstStyle>
          <a:p>
            <a:pPr>
              <a:defRPr/>
            </a:pPr>
            <a:endParaRPr lang="en-US"/>
          </a:p>
        </p:txBody>
      </p:sp>
      <p:sp>
        <p:nvSpPr>
          <p:cNvPr id="82948"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28" charset="0"/>
              </a:defRPr>
            </a:lvl1pPr>
          </a:lstStyle>
          <a:p>
            <a:pPr>
              <a:defRPr/>
            </a:pPr>
            <a:endParaRPr lang="en-US"/>
          </a:p>
        </p:txBody>
      </p:sp>
      <p:sp>
        <p:nvSpPr>
          <p:cNvPr id="82949"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28" charset="0"/>
              </a:defRPr>
            </a:lvl1pPr>
          </a:lstStyle>
          <a:p>
            <a:pPr>
              <a:defRPr/>
            </a:pPr>
            <a:fld id="{A60E754F-55CC-1540-94D7-BCEBF1E6019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pitchFamily="28" charset="0"/>
              </a:defRPr>
            </a:lvl1pPr>
          </a:lstStyle>
          <a:p>
            <a:pPr>
              <a:defRPr/>
            </a:pPr>
            <a:endParaRPr 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2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28" charset="0"/>
              </a:defRPr>
            </a:lvl1pPr>
          </a:lstStyle>
          <a:p>
            <a:pPr>
              <a:defRPr/>
            </a:pPr>
            <a:endParaRPr 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28" charset="0"/>
              </a:defRPr>
            </a:lvl1pPr>
          </a:lstStyle>
          <a:p>
            <a:pPr>
              <a:defRPr/>
            </a:pPr>
            <a:fld id="{8180590A-224D-0047-93ED-2160DA543BB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5" charset="0"/>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Times"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Times" pitchFamily="-105" charset="0"/>
        <a:ea typeface="ヒラギノ角ゴ Pro W3" charset="-128"/>
        <a:cs typeface="ヒラギノ角ゴ Pro W3" pitchFamily="-112" charset="-128"/>
      </a:defRPr>
    </a:lvl3pPr>
    <a:lvl4pPr marL="1371600" algn="l" rtl="0" eaLnBrk="0" fontAlgn="base" hangingPunct="0">
      <a:spcBef>
        <a:spcPct val="30000"/>
      </a:spcBef>
      <a:spcAft>
        <a:spcPct val="0"/>
      </a:spcAft>
      <a:defRPr sz="1200" kern="1200">
        <a:solidFill>
          <a:schemeClr val="tx1"/>
        </a:solidFill>
        <a:latin typeface="Times" pitchFamily="-105" charset="0"/>
        <a:ea typeface="ヒラギノ角ゴ Pro W3" charset="-128"/>
        <a:cs typeface="ヒラギノ角ゴ Pro W3" pitchFamily="-112" charset="-128"/>
      </a:defRPr>
    </a:lvl4pPr>
    <a:lvl5pPr marL="1828800" algn="l" rtl="0" eaLnBrk="0" fontAlgn="base" hangingPunct="0">
      <a:spcBef>
        <a:spcPct val="30000"/>
      </a:spcBef>
      <a:spcAft>
        <a:spcPct val="0"/>
      </a:spcAft>
      <a:defRPr sz="1200" kern="1200">
        <a:solidFill>
          <a:schemeClr val="tx1"/>
        </a:solidFill>
        <a:latin typeface="Times" pitchFamily="-105" charset="0"/>
        <a:ea typeface="ヒラギノ角ゴ Pro W3" charset="-128"/>
        <a:cs typeface="ヒラギノ角ゴ Pro W3" pitchFamily="-112"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r>
              <a:rPr lang="en-US" dirty="0" smtClean="0">
                <a:latin typeface="Times" pitchFamily="-103" charset="0"/>
                <a:ea typeface="ＭＳ Ｐゴシック" pitchFamily="-103" charset="-128"/>
                <a:cs typeface="ＭＳ Ｐゴシック" pitchFamily="-103" charset="-128"/>
              </a:rPr>
              <a:t>COST Action, Bordeaux,</a:t>
            </a:r>
            <a:r>
              <a:rPr lang="en-US" baseline="0" dirty="0" smtClean="0">
                <a:latin typeface="Times" pitchFamily="-103" charset="0"/>
                <a:ea typeface="ＭＳ Ｐゴシック" pitchFamily="-103" charset="-128"/>
                <a:cs typeface="ＭＳ Ｐゴシック" pitchFamily="-103" charset="-128"/>
              </a:rPr>
              <a:t> May 14, 2013</a:t>
            </a:r>
            <a:endParaRPr lang="en-US" dirty="0" smtClean="0">
              <a:latin typeface="Times" pitchFamily="-103" charset="0"/>
              <a:ea typeface="ＭＳ Ｐゴシック" pitchFamily="-103" charset="-128"/>
              <a:cs typeface="ＭＳ Ｐゴシック" pitchFamily="-103" charset="-128"/>
            </a:endParaRPr>
          </a:p>
        </p:txBody>
      </p:sp>
      <p:sp>
        <p:nvSpPr>
          <p:cNvPr id="21508" name="Slide Number Placeholder 3"/>
          <p:cNvSpPr>
            <a:spLocks noGrp="1"/>
          </p:cNvSpPr>
          <p:nvPr>
            <p:ph type="sldNum" sz="quarter" idx="5"/>
          </p:nvPr>
        </p:nvSpPr>
        <p:spPr>
          <a:noFill/>
        </p:spPr>
        <p:txBody>
          <a:bodyPr/>
          <a:lstStyle/>
          <a:p>
            <a:fld id="{45E5DBCC-5B52-AE4B-962F-196DFBA7F0B4}" type="slidenum">
              <a:rPr lang="en-US" smtClean="0">
                <a:latin typeface="Times" pitchFamily="-103" charset="0"/>
              </a:rPr>
              <a:pPr/>
              <a:t>1</a:t>
            </a:fld>
            <a:endParaRPr lang="en-US" smtClean="0">
              <a:latin typeface="Times" pitchFamily="-10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r>
              <a:rPr lang="en-US" baseline="0" dirty="0" smtClean="0"/>
              <a:t> Green did this.</a:t>
            </a:r>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latin typeface="Times" pitchFamily="-103" charset="0"/>
              <a:ea typeface="ＭＳ Ｐゴシック" pitchFamily="-103" charset="-128"/>
              <a:cs typeface="ＭＳ Ｐゴシック" pitchFamily="-103" charset="-128"/>
            </a:endParaRPr>
          </a:p>
        </p:txBody>
      </p:sp>
      <p:sp>
        <p:nvSpPr>
          <p:cNvPr id="37892" name="Slide Number Placeholder 3"/>
          <p:cNvSpPr>
            <a:spLocks noGrp="1"/>
          </p:cNvSpPr>
          <p:nvPr>
            <p:ph type="sldNum" sz="quarter" idx="5"/>
          </p:nvPr>
        </p:nvSpPr>
        <p:spPr>
          <a:noFill/>
        </p:spPr>
        <p:txBody>
          <a:bodyPr/>
          <a:lstStyle/>
          <a:p>
            <a:fld id="{74FCC0BA-41BF-2F43-A89E-6BDB0BFD3445}" type="slidenum">
              <a:rPr lang="en-US" smtClean="0">
                <a:latin typeface="Times" pitchFamily="-103" charset="0"/>
              </a:rPr>
              <a:pPr/>
              <a:t>11</a:t>
            </a:fld>
            <a:endParaRPr lang="en-US" smtClean="0">
              <a:latin typeface="Times" pitchFamily="-103"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latin typeface="Times" pitchFamily="-103" charset="0"/>
              <a:ea typeface="ＭＳ Ｐゴシック" pitchFamily="-103" charset="-128"/>
              <a:cs typeface="ＭＳ Ｐゴシック" pitchFamily="-103" charset="-128"/>
            </a:endParaRPr>
          </a:p>
        </p:txBody>
      </p:sp>
      <p:sp>
        <p:nvSpPr>
          <p:cNvPr id="39940" name="Slide Number Placeholder 3"/>
          <p:cNvSpPr>
            <a:spLocks noGrp="1"/>
          </p:cNvSpPr>
          <p:nvPr>
            <p:ph type="sldNum" sz="quarter" idx="5"/>
          </p:nvPr>
        </p:nvSpPr>
        <p:spPr>
          <a:noFill/>
        </p:spPr>
        <p:txBody>
          <a:bodyPr/>
          <a:lstStyle/>
          <a:p>
            <a:fld id="{7D643C82-A324-8F43-9EED-D7408FB615C1}" type="slidenum">
              <a:rPr lang="en-US" smtClean="0">
                <a:latin typeface="Times" pitchFamily="-103" charset="0"/>
              </a:rPr>
              <a:pPr/>
              <a:t>12</a:t>
            </a:fld>
            <a:endParaRPr lang="en-US" smtClean="0">
              <a:latin typeface="Times" pitchFamily="-10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defTabSz="457200" eaLnBrk="1" fontAlgn="auto" hangingPunct="1">
              <a:spcBef>
                <a:spcPts val="0"/>
              </a:spcBef>
              <a:spcAft>
                <a:spcPts val="0"/>
              </a:spcAft>
              <a:defRPr/>
            </a:pPr>
            <a:r>
              <a:rPr lang="en-US" dirty="0" smtClean="0">
                <a:latin typeface="+mn-lt"/>
                <a:ea typeface="+mn-ea"/>
                <a:cs typeface="+mn-cs"/>
              </a:rPr>
              <a:t>Figure 7.  Sources of uncertainty in stream export of nutrients, illustrated with values for streams at the Hubbard Brook Experimental Forest, except for uncertainty due to gaps of 1-2 weeks in stream discharge at Wakayama, Japan (</a:t>
            </a:r>
            <a:r>
              <a:rPr lang="en-US" dirty="0" err="1" smtClean="0">
                <a:latin typeface="+mn-lt"/>
                <a:ea typeface="+mn-ea"/>
                <a:cs typeface="+mn-cs"/>
              </a:rPr>
              <a:t>Tokuchi</a:t>
            </a:r>
            <a:r>
              <a:rPr lang="en-US" dirty="0" smtClean="0">
                <a:latin typeface="+mn-lt"/>
                <a:ea typeface="+mn-ea"/>
                <a:cs typeface="+mn-cs"/>
              </a:rPr>
              <a:t>, Fukushima, and </a:t>
            </a:r>
            <a:r>
              <a:rPr lang="en-US" dirty="0" err="1" smtClean="0">
                <a:latin typeface="+mn-lt"/>
                <a:ea typeface="+mn-ea"/>
                <a:cs typeface="+mn-cs"/>
              </a:rPr>
              <a:t>Matsuzaki</a:t>
            </a:r>
            <a:r>
              <a:rPr lang="en-US" dirty="0" smtClean="0">
                <a:latin typeface="+mn-lt"/>
                <a:ea typeface="+mn-ea"/>
                <a:cs typeface="+mn-cs"/>
              </a:rPr>
              <a:t>, personal communication).   Uncertainty in stage height is the effect on annual flux of the uncertainty in weekly readings.   Sampling uncertainty describes the range in runoff variability for 2000-2009.  The height-discharge relationship is calibrated only at low flow; uncertainty at high flows may be very large.  Model selection error is for the long-term average export of calcium and nitrate.  </a:t>
            </a:r>
          </a:p>
          <a:p>
            <a:pPr defTabSz="457200" eaLnBrk="1" fontAlgn="auto" hangingPunct="1">
              <a:spcBef>
                <a:spcPts val="0"/>
              </a:spcBef>
              <a:spcAft>
                <a:spcPts val="0"/>
              </a:spcAft>
              <a:defRPr/>
            </a:pPr>
            <a:endParaRPr lang="en-US" dirty="0" smtClean="0">
              <a:latin typeface="+mn-lt"/>
              <a:ea typeface="+mn-ea"/>
              <a:cs typeface="+mn-cs"/>
            </a:endParaRPr>
          </a:p>
          <a:p>
            <a:pPr defTabSz="457200" eaLnBrk="1" fontAlgn="auto" hangingPunct="1">
              <a:spcBef>
                <a:spcPts val="0"/>
              </a:spcBef>
              <a:spcAft>
                <a:spcPts val="0"/>
              </a:spcAft>
              <a:defRPr/>
            </a:pPr>
            <a:r>
              <a:rPr lang="en-US" dirty="0" smtClean="0">
                <a:latin typeface="+mn-lt"/>
                <a:ea typeface="+mn-ea"/>
                <a:cs typeface="+mn-cs"/>
              </a:rPr>
              <a:t>From Yanai et al, 2012, Journal of Forestry.</a:t>
            </a:r>
          </a:p>
          <a:p>
            <a:pPr defTabSz="457200" eaLnBrk="1" fontAlgn="auto" hangingPunct="1">
              <a:spcBef>
                <a:spcPts val="0"/>
              </a:spcBef>
              <a:spcAft>
                <a:spcPts val="0"/>
              </a:spcAft>
              <a:defRPr/>
            </a:pPr>
            <a:endParaRPr lang="en-US" dirty="0" smtClean="0">
              <a:latin typeface="+mn-lt"/>
              <a:ea typeface="+mn-ea"/>
              <a:cs typeface="+mn-cs"/>
            </a:endParaRPr>
          </a:p>
          <a:p>
            <a:pPr defTabSz="457200" eaLnBrk="1" fontAlgn="auto" hangingPunct="1">
              <a:spcBef>
                <a:spcPts val="0"/>
              </a:spcBef>
              <a:spcAft>
                <a:spcPts val="0"/>
              </a:spcAft>
              <a:defRPr/>
            </a:pPr>
            <a:r>
              <a:rPr lang="en-US" dirty="0" smtClean="0">
                <a:latin typeface="+mn-lt"/>
                <a:ea typeface="+mn-ea"/>
                <a:cs typeface="+mn-cs"/>
              </a:rPr>
              <a:t>Also rather preliminary.  More detailed paper in preparation for Hydrologic Processes.</a:t>
            </a:r>
            <a:endParaRPr lang="en-US" dirty="0"/>
          </a:p>
        </p:txBody>
      </p:sp>
      <p:sp>
        <p:nvSpPr>
          <p:cNvPr id="41988" name="Slide Number Placeholder 3"/>
          <p:cNvSpPr>
            <a:spLocks noGrp="1"/>
          </p:cNvSpPr>
          <p:nvPr>
            <p:ph type="sldNum" sz="quarter" idx="5"/>
          </p:nvPr>
        </p:nvSpPr>
        <p:spPr>
          <a:noFill/>
        </p:spPr>
        <p:txBody>
          <a:bodyPr/>
          <a:lstStyle/>
          <a:p>
            <a:fld id="{08922684-61B7-2A42-9879-3B7D0766534A}" type="slidenum">
              <a:rPr lang="en-US" smtClean="0">
                <a:latin typeface="Times" pitchFamily="-103" charset="0"/>
              </a:rPr>
              <a:pPr/>
              <a:t>13</a:t>
            </a:fld>
            <a:endParaRPr lang="en-US" smtClean="0">
              <a:latin typeface="Times" pitchFamily="-10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p:spPr>
        <p:txBody>
          <a:bodyPr/>
          <a:lstStyle/>
          <a:p>
            <a:r>
              <a:rPr lang="en-US" dirty="0" smtClean="0">
                <a:latin typeface="Times" pitchFamily="-103" charset="0"/>
                <a:ea typeface="ＭＳ Ｐゴシック" pitchFamily="-103" charset="-128"/>
                <a:cs typeface="ＭＳ Ｐゴシック" pitchFamily="-103" charset="-128"/>
              </a:rPr>
              <a:t>The weir cover that protects the basin heater was demolished </a:t>
            </a:r>
            <a:r>
              <a:rPr lang="en-US" smtClean="0">
                <a:latin typeface="Times" pitchFamily="-103" charset="0"/>
                <a:ea typeface="ＭＳ Ｐゴシック" pitchFamily="-103" charset="-128"/>
                <a:cs typeface="ＭＳ Ｐゴシック" pitchFamily="-103" charset="-128"/>
              </a:rPr>
              <a:t>by an ice-flow </a:t>
            </a:r>
            <a:r>
              <a:rPr lang="en-US" dirty="0" smtClean="0">
                <a:latin typeface="Times" pitchFamily="-103" charset="0"/>
                <a:ea typeface="ＭＳ Ｐゴシック" pitchFamily="-103" charset="-128"/>
                <a:cs typeface="ＭＳ Ｐゴシック" pitchFamily="-103" charset="-128"/>
              </a:rPr>
              <a:t>that bulldozed virtually the entire stream channel above the gauging station basin on 6 March 2011. The ice flow was produced by a rain-on-snow event and the presence of a thick ice layer on the stream, which allowed the frozen slurry to run down the </a:t>
            </a:r>
            <a:r>
              <a:rPr lang="en-US" dirty="0" err="1" smtClean="0">
                <a:latin typeface="Times" pitchFamily="-103" charset="0"/>
                <a:ea typeface="ＭＳ Ｐゴシック" pitchFamily="-103" charset="-128"/>
                <a:cs typeface="ＭＳ Ｐゴシック" pitchFamily="-103" charset="-128"/>
              </a:rPr>
              <a:t>hillslope</a:t>
            </a:r>
            <a:r>
              <a:rPr lang="en-US" dirty="0" smtClean="0">
                <a:latin typeface="Times" pitchFamily="-103" charset="0"/>
                <a:ea typeface="ＭＳ Ｐゴシック" pitchFamily="-103" charset="-128"/>
                <a:cs typeface="ＭＳ Ｐゴシック" pitchFamily="-103" charset="-128"/>
              </a:rPr>
              <a:t> un-checked, scouring the channel on the way to the weir. There is a boulder the size of table in the basin. The weir data were missing for about 3 weeks, until the ice could be removed from the V-notch and the floats re-calibrated to the notch height.  During that period data from nearby W8 and W7 were used to model the flows in W9. The regression model is based on 15 years of continuous, parallel discharge measurements. Severe incidents of this sort are rare: this is the second time I have seen this in 37 years.  --Don</a:t>
            </a:r>
            <a:r>
              <a:rPr lang="en-US" baseline="0" dirty="0" smtClean="0">
                <a:latin typeface="Times" pitchFamily="-103" charset="0"/>
                <a:ea typeface="ＭＳ Ｐゴシック" pitchFamily="-103" charset="-128"/>
                <a:cs typeface="ＭＳ Ｐゴシック" pitchFamily="-103" charset="-128"/>
              </a:rPr>
              <a:t> </a:t>
            </a:r>
            <a:r>
              <a:rPr lang="en-US" baseline="0" dirty="0" err="1" smtClean="0">
                <a:latin typeface="Times" pitchFamily="-103" charset="0"/>
                <a:ea typeface="ＭＳ Ｐゴシック" pitchFamily="-103" charset="-128"/>
                <a:cs typeface="ＭＳ Ｐゴシック" pitchFamily="-103" charset="-128"/>
              </a:rPr>
              <a:t>Buso</a:t>
            </a:r>
            <a:endParaRPr lang="en-US" dirty="0" smtClean="0">
              <a:latin typeface="Times" pitchFamily="-103" charset="0"/>
              <a:ea typeface="ＭＳ Ｐゴシック" pitchFamily="-103" charset="-128"/>
              <a:cs typeface="ＭＳ Ｐゴシック" pitchFamily="-103" charset="-128"/>
            </a:endParaRPr>
          </a:p>
        </p:txBody>
      </p:sp>
      <p:sp>
        <p:nvSpPr>
          <p:cNvPr id="44036" name="Slide Number Placeholder 3"/>
          <p:cNvSpPr>
            <a:spLocks noGrp="1"/>
          </p:cNvSpPr>
          <p:nvPr>
            <p:ph type="sldNum" sz="quarter" idx="5"/>
          </p:nvPr>
        </p:nvSpPr>
        <p:spPr>
          <a:noFill/>
        </p:spPr>
        <p:txBody>
          <a:bodyPr/>
          <a:lstStyle/>
          <a:p>
            <a:fld id="{B3071744-2CFC-E848-8B0A-5DEFB43E1EAA}" type="slidenum">
              <a:rPr lang="en-US" smtClean="0">
                <a:latin typeface="Times" pitchFamily="-103" charset="0"/>
              </a:rPr>
              <a:pPr/>
              <a:t>14</a:t>
            </a:fld>
            <a:endParaRPr lang="en-US" smtClean="0">
              <a:latin typeface="Times" pitchFamily="-103"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preparation, Hydrological Processes.</a:t>
            </a:r>
          </a:p>
          <a:p>
            <a:endParaRPr lang="en-US" dirty="0" smtClean="0"/>
          </a:p>
          <a:p>
            <a:r>
              <a:rPr lang="en-US" dirty="0" err="1" smtClean="0"/>
              <a:t>Eiji</a:t>
            </a:r>
            <a:r>
              <a:rPr lang="en-US" dirty="0" smtClean="0"/>
              <a:t> </a:t>
            </a:r>
            <a:r>
              <a:rPr lang="en-US" dirty="0" err="1" smtClean="0"/>
              <a:t>Matsuzaki</a:t>
            </a:r>
            <a:r>
              <a:rPr lang="en-US" baseline="0" dirty="0" smtClean="0"/>
              <a:t> did this.</a:t>
            </a:r>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47107" name="Notes Placeholder 2"/>
          <p:cNvSpPr>
            <a:spLocks noGrp="1"/>
          </p:cNvSpPr>
          <p:nvPr>
            <p:ph type="body" idx="1"/>
          </p:nvPr>
        </p:nvSpPr>
        <p:spPr>
          <a:noFill/>
          <a:ln/>
        </p:spPr>
        <p:txBody>
          <a:bodyPr/>
          <a:lstStyle/>
          <a:p>
            <a:r>
              <a:rPr lang="en-US" dirty="0" smtClean="0">
                <a:latin typeface="Times" pitchFamily="-103" charset="0"/>
                <a:ea typeface="ＭＳ Ｐゴシック" pitchFamily="-103" charset="-128"/>
                <a:cs typeface="ＭＳ Ｐゴシック" pitchFamily="-103" charset="-128"/>
              </a:rPr>
              <a:t>At </a:t>
            </a:r>
            <a:r>
              <a:rPr lang="en-US" dirty="0" err="1" smtClean="0">
                <a:latin typeface="Times" pitchFamily="-103" charset="0"/>
                <a:ea typeface="ＭＳ Ｐゴシック" pitchFamily="-103" charset="-128"/>
                <a:cs typeface="ＭＳ Ｐゴシック" pitchFamily="-103" charset="-128"/>
              </a:rPr>
              <a:t>Gomadansan</a:t>
            </a:r>
            <a:r>
              <a:rPr lang="en-US" dirty="0" smtClean="0">
                <a:latin typeface="Times" pitchFamily="-103" charset="0"/>
                <a:ea typeface="ＭＳ Ｐゴシック" pitchFamily="-103" charset="-128"/>
                <a:cs typeface="ＭＳ Ｐゴシック" pitchFamily="-103" charset="-128"/>
              </a:rPr>
              <a:t>, Japan, gaps of Gaps of 1-3 days resulted in less than 0.5% error in the annual estimate of flow (Figure 6).  Gaps of 1-2 weeks gave an average error of 1% of annual flow.  Longer gaps still resulted in &lt;2% error, except for two long gaps of 2 or 3 months that gave errors of 7-8% (Figure 6).</a:t>
            </a:r>
          </a:p>
          <a:p>
            <a:endParaRPr lang="en-US" dirty="0" smtClean="0">
              <a:latin typeface="Times" pitchFamily="-103" charset="0"/>
              <a:ea typeface="ＭＳ Ｐゴシック" pitchFamily="-103" charset="-128"/>
              <a:cs typeface="ＭＳ Ｐゴシック" pitchFamily="-103" charset="-128"/>
            </a:endParaRPr>
          </a:p>
          <a:p>
            <a:endParaRPr lang="en-US" dirty="0" smtClean="0">
              <a:latin typeface="Times" pitchFamily="-103" charset="0"/>
              <a:ea typeface="ＭＳ Ｐゴシック" pitchFamily="-103" charset="-128"/>
              <a:cs typeface="ＭＳ Ｐゴシック" pitchFamily="-103" charset="-128"/>
            </a:endParaRPr>
          </a:p>
        </p:txBody>
      </p:sp>
      <p:sp>
        <p:nvSpPr>
          <p:cNvPr id="47108" name="Slide Number Placeholder 3"/>
          <p:cNvSpPr>
            <a:spLocks noGrp="1"/>
          </p:cNvSpPr>
          <p:nvPr>
            <p:ph type="sldNum" sz="quarter" idx="5"/>
          </p:nvPr>
        </p:nvSpPr>
        <p:spPr>
          <a:noFill/>
        </p:spPr>
        <p:txBody>
          <a:bodyPr/>
          <a:lstStyle/>
          <a:p>
            <a:fld id="{E30F9C15-3FF2-494E-9A51-0C0908607746}" type="slidenum">
              <a:rPr lang="en-US" smtClean="0">
                <a:latin typeface="Times" pitchFamily="-103" charset="0"/>
              </a:rPr>
              <a:pPr/>
              <a:t>16</a:t>
            </a:fld>
            <a:endParaRPr lang="en-US" smtClean="0">
              <a:latin typeface="Times" pitchFamily="-103"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r>
              <a:rPr lang="en-US" smtClean="0">
                <a:latin typeface="Times" pitchFamily="-103" charset="0"/>
                <a:ea typeface="ＭＳ Ｐゴシック" pitchFamily="-103" charset="-128"/>
                <a:cs typeface="ＭＳ Ｐゴシック" pitchFamily="-103" charset="-128"/>
              </a:rPr>
              <a:t>I put in 0.5, based on the current low values of N export (0.8 kg/ha/yr) and the variation across replicate streams.</a:t>
            </a:r>
          </a:p>
          <a:p>
            <a:r>
              <a:rPr lang="en-US" smtClean="0">
                <a:latin typeface="Times" pitchFamily="-103" charset="0"/>
                <a:ea typeface="ＭＳ Ｐゴシック" pitchFamily="-103" charset="-128"/>
                <a:cs typeface="ＭＳ Ｐゴシック" pitchFamily="-103" charset="-128"/>
              </a:rPr>
              <a:t>This is not a very certain number, stay tuned</a:t>
            </a:r>
          </a:p>
        </p:txBody>
      </p:sp>
      <p:sp>
        <p:nvSpPr>
          <p:cNvPr id="49156" name="Slide Number Placeholder 3"/>
          <p:cNvSpPr>
            <a:spLocks noGrp="1"/>
          </p:cNvSpPr>
          <p:nvPr>
            <p:ph type="sldNum" sz="quarter" idx="5"/>
          </p:nvPr>
        </p:nvSpPr>
        <p:spPr>
          <a:noFill/>
        </p:spPr>
        <p:txBody>
          <a:bodyPr/>
          <a:lstStyle/>
          <a:p>
            <a:fld id="{04BA14CB-8AFA-704C-9AD5-50145F3E81E5}" type="slidenum">
              <a:rPr lang="en-US" smtClean="0">
                <a:latin typeface="Times" pitchFamily="-103" charset="0"/>
              </a:rPr>
              <a:pPr/>
              <a:t>17</a:t>
            </a:fld>
            <a:endParaRPr lang="en-US" smtClean="0">
              <a:latin typeface="Times" pitchFamily="-103"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p:spPr>
        <p:txBody>
          <a:bodyPr/>
          <a:lstStyle/>
          <a:p>
            <a:r>
              <a:rPr lang="en-US" dirty="0" smtClean="0">
                <a:latin typeface="Times" pitchFamily="-103" charset="0"/>
                <a:ea typeface="ＭＳ Ｐゴシック" pitchFamily="-103" charset="-128"/>
                <a:cs typeface="ＭＳ Ｐゴシック" pitchFamily="-103" charset="-128"/>
              </a:rPr>
              <a:t>Biomass is a much more complicated calculation, involving </a:t>
            </a:r>
            <a:r>
              <a:rPr lang="en-US" dirty="0" err="1" smtClean="0">
                <a:latin typeface="Times" pitchFamily="-103" charset="0"/>
                <a:ea typeface="ＭＳ Ｐゴシック" pitchFamily="-103" charset="-128"/>
                <a:cs typeface="ＭＳ Ｐゴシック" pitchFamily="-103" charset="-128"/>
              </a:rPr>
              <a:t>allometric</a:t>
            </a:r>
            <a:r>
              <a:rPr lang="en-US" baseline="0" dirty="0" smtClean="0">
                <a:latin typeface="Times" pitchFamily="-103" charset="0"/>
                <a:ea typeface="ＭＳ Ｐゴシック" pitchFamily="-103" charset="-128"/>
                <a:cs typeface="ＭＳ Ｐゴシック" pitchFamily="-103" charset="-128"/>
              </a:rPr>
              <a:t> equations for many tree species, many tissue types, nutrient concentrations</a:t>
            </a:r>
            <a:endParaRPr lang="en-US" dirty="0" smtClean="0">
              <a:latin typeface="Times" pitchFamily="-103" charset="0"/>
              <a:ea typeface="ＭＳ Ｐゴシック" pitchFamily="-103" charset="-128"/>
              <a:cs typeface="ＭＳ Ｐゴシック" pitchFamily="-103" charset="-128"/>
            </a:endParaRPr>
          </a:p>
        </p:txBody>
      </p:sp>
      <p:sp>
        <p:nvSpPr>
          <p:cNvPr id="51204" name="Slide Number Placeholder 3"/>
          <p:cNvSpPr>
            <a:spLocks noGrp="1"/>
          </p:cNvSpPr>
          <p:nvPr>
            <p:ph type="sldNum" sz="quarter" idx="5"/>
          </p:nvPr>
        </p:nvSpPr>
        <p:spPr>
          <a:noFill/>
        </p:spPr>
        <p:txBody>
          <a:bodyPr/>
          <a:lstStyle/>
          <a:p>
            <a:fld id="{8EE67B0A-B5F0-2744-AEBC-C1AD1612A391}" type="slidenum">
              <a:rPr lang="en-US" smtClean="0">
                <a:latin typeface="Times" pitchFamily="-103" charset="0"/>
              </a:rPr>
              <a:pPr/>
              <a:t>18</a:t>
            </a:fld>
            <a:endParaRPr lang="en-US" smtClean="0">
              <a:latin typeface="Times" pitchFamily="-103"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Rather than do anything analytical</a:t>
            </a:r>
            <a:r>
              <a:rPr lang="en-US" baseline="0" dirty="0" smtClean="0"/>
              <a:t> (like a Gaussian approach)</a:t>
            </a:r>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r>
              <a:rPr lang="en-US" dirty="0" smtClean="0">
                <a:latin typeface="Times" pitchFamily="-103" charset="0"/>
                <a:ea typeface="ＭＳ Ｐゴシック" pitchFamily="-103" charset="-128"/>
                <a:cs typeface="ＭＳ Ｐゴシック" pitchFamily="-103" charset="-128"/>
              </a:rPr>
              <a:t>I’m going to talk about uncertainty</a:t>
            </a:r>
            <a:r>
              <a:rPr lang="en-US" baseline="0" dirty="0" smtClean="0">
                <a:latin typeface="Times" pitchFamily="-103" charset="0"/>
                <a:ea typeface="ＭＳ Ｐゴシック" pitchFamily="-103" charset="-128"/>
                <a:cs typeface="ＭＳ Ｐゴシック" pitchFamily="-103" charset="-128"/>
              </a:rPr>
              <a:t> in ecosystem studies, and not just in belowground parts.  Because, to be honest, we have made a lot more progress in other parts of the system.</a:t>
            </a:r>
          </a:p>
          <a:p>
            <a:endParaRPr lang="en-US" baseline="0" dirty="0" smtClean="0">
              <a:latin typeface="Times" pitchFamily="-103" charset="0"/>
              <a:ea typeface="ＭＳ Ｐゴシック" pitchFamily="-103" charset="-128"/>
              <a:cs typeface="ＭＳ Ｐゴシック" pitchFamily="-103" charset="-128"/>
            </a:endParaRPr>
          </a:p>
          <a:p>
            <a:r>
              <a:rPr lang="en-US" baseline="0" dirty="0" smtClean="0">
                <a:latin typeface="Times" pitchFamily="-103" charset="0"/>
                <a:ea typeface="ＭＳ Ｐゴシック" pitchFamily="-103" charset="-128"/>
                <a:cs typeface="ＭＳ Ｐゴシック" pitchFamily="-103" charset="-128"/>
              </a:rPr>
              <a:t>In each of these areas, I will illustrate applications of uncertainty analysis that can be applied to any area.</a:t>
            </a:r>
            <a:endParaRPr lang="en-US" dirty="0" smtClean="0">
              <a:latin typeface="Times" pitchFamily="-103" charset="0"/>
              <a:ea typeface="ＭＳ Ｐゴシック" pitchFamily="-103" charset="-128"/>
              <a:cs typeface="ＭＳ Ｐゴシック" pitchFamily="-103" charset="-128"/>
            </a:endParaRPr>
          </a:p>
        </p:txBody>
      </p:sp>
      <p:sp>
        <p:nvSpPr>
          <p:cNvPr id="23556" name="Slide Number Placeholder 3"/>
          <p:cNvSpPr>
            <a:spLocks noGrp="1"/>
          </p:cNvSpPr>
          <p:nvPr>
            <p:ph type="sldNum" sz="quarter" idx="5"/>
          </p:nvPr>
        </p:nvSpPr>
        <p:spPr>
          <a:noFill/>
        </p:spPr>
        <p:txBody>
          <a:bodyPr/>
          <a:lstStyle/>
          <a:p>
            <a:fld id="{D672E0D6-E469-F640-A0C8-00F1EF6EDA40}" type="slidenum">
              <a:rPr lang="en-US" smtClean="0">
                <a:latin typeface="Times" pitchFamily="-103" charset="0"/>
              </a:rPr>
              <a:pPr/>
              <a:t>2</a:t>
            </a:fld>
            <a:endParaRPr lang="en-US" smtClean="0">
              <a:latin typeface="Times" pitchFamily="-10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Carrie</a:t>
            </a:r>
            <a:r>
              <a:rPr lang="en-US" baseline="0" dirty="0" smtClean="0"/>
              <a:t> Rose Levine did this, in R.</a:t>
            </a:r>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Journal of Forestry, 2012.</a:t>
            </a:r>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from Yanai 1992,</a:t>
            </a:r>
            <a:r>
              <a:rPr lang="en-US" baseline="0" dirty="0" smtClean="0"/>
              <a:t> Biogeochemistry.</a:t>
            </a:r>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don’t want to rely on the confidence in your equations, because some equations are more important than others</a:t>
            </a:r>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Yanai</a:t>
            </a:r>
            <a:r>
              <a:rPr lang="en-US" baseline="0" dirty="0" smtClean="0"/>
              <a:t> et al. 2010 Ecosystems (</a:t>
            </a:r>
            <a:r>
              <a:rPr lang="en-US" baseline="0" smtClean="0"/>
              <a:t>unpublished graph)</a:t>
            </a:r>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a:ln/>
        </p:spPr>
      </p:sp>
      <p:sp>
        <p:nvSpPr>
          <p:cNvPr id="70659" name="Notes Placeholder 2"/>
          <p:cNvSpPr>
            <a:spLocks noGrp="1"/>
          </p:cNvSpPr>
          <p:nvPr>
            <p:ph type="body" idx="1"/>
          </p:nvPr>
        </p:nvSpPr>
        <p:spPr>
          <a:noFill/>
          <a:ln/>
        </p:spPr>
        <p:txBody>
          <a:bodyPr/>
          <a:lstStyle/>
          <a:p>
            <a:r>
              <a:rPr lang="en-US" smtClean="0">
                <a:latin typeface="Times" pitchFamily="-103" charset="0"/>
                <a:ea typeface="ＭＳ Ｐゴシック" pitchFamily="-103" charset="-128"/>
                <a:cs typeface="ＭＳ Ｐゴシック" pitchFamily="-103" charset="-128"/>
              </a:rPr>
              <a:t>Divide by 5 years, we get plus or minus 1.  This value I’m very confident of.  It ranges from .5 to .9, depending on the period</a:t>
            </a:r>
          </a:p>
        </p:txBody>
      </p:sp>
      <p:sp>
        <p:nvSpPr>
          <p:cNvPr id="70660" name="Slide Number Placeholder 3"/>
          <p:cNvSpPr>
            <a:spLocks noGrp="1"/>
          </p:cNvSpPr>
          <p:nvPr>
            <p:ph type="sldNum" sz="quarter" idx="5"/>
          </p:nvPr>
        </p:nvSpPr>
        <p:spPr>
          <a:noFill/>
        </p:spPr>
        <p:txBody>
          <a:bodyPr/>
          <a:lstStyle/>
          <a:p>
            <a:fld id="{C96B3382-D343-6142-92CD-AE261995EEC6}" type="slidenum">
              <a:rPr lang="en-US" smtClean="0">
                <a:latin typeface="Times" pitchFamily="-103" charset="0"/>
              </a:rPr>
              <a:pPr/>
              <a:t>36</a:t>
            </a:fld>
            <a:endParaRPr lang="en-US" smtClean="0">
              <a:latin typeface="Times" pitchFamily="-103"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p:cNvSpPr>
          <p:nvPr>
            <p:ph type="sldImg"/>
          </p:nvPr>
        </p:nvSpPr>
        <p:spPr>
          <a:ln/>
        </p:spPr>
      </p:sp>
      <p:sp>
        <p:nvSpPr>
          <p:cNvPr id="72707" name="Notes Placeholder 2"/>
          <p:cNvSpPr>
            <a:spLocks noGrp="1"/>
          </p:cNvSpPr>
          <p:nvPr>
            <p:ph type="body" idx="1"/>
          </p:nvPr>
        </p:nvSpPr>
        <p:spPr>
          <a:noFill/>
          <a:ln/>
        </p:spPr>
        <p:txBody>
          <a:bodyPr/>
          <a:lstStyle/>
          <a:p>
            <a:endParaRPr lang="en-US" dirty="0" smtClean="0">
              <a:latin typeface="Times" pitchFamily="-103" charset="0"/>
              <a:ea typeface="ＭＳ Ｐゴシック" pitchFamily="-103" charset="-128"/>
              <a:cs typeface="ＭＳ Ｐゴシック" pitchFamily="-103" charset="-128"/>
            </a:endParaRPr>
          </a:p>
        </p:txBody>
      </p:sp>
      <p:sp>
        <p:nvSpPr>
          <p:cNvPr id="72708" name="Slide Number Placeholder 3"/>
          <p:cNvSpPr>
            <a:spLocks noGrp="1"/>
          </p:cNvSpPr>
          <p:nvPr>
            <p:ph type="sldNum" sz="quarter" idx="5"/>
          </p:nvPr>
        </p:nvSpPr>
        <p:spPr>
          <a:noFill/>
        </p:spPr>
        <p:txBody>
          <a:bodyPr/>
          <a:lstStyle/>
          <a:p>
            <a:fld id="{515B1C84-D9B9-0A42-9A44-F5F4F17AB4B0}" type="slidenum">
              <a:rPr lang="en-US" smtClean="0">
                <a:latin typeface="Times" pitchFamily="-103" charset="0"/>
              </a:rPr>
              <a:pPr/>
              <a:t>37</a:t>
            </a:fld>
            <a:endParaRPr lang="en-US" smtClean="0">
              <a:latin typeface="Times" pitchFamily="-103"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 Soil Taxonomy,</a:t>
            </a:r>
            <a:r>
              <a:rPr lang="en-US" baseline="0" dirty="0" smtClean="0"/>
              <a:t> O horizons, </a:t>
            </a:r>
            <a:r>
              <a:rPr lang="en-US" baseline="0" dirty="0" err="1" smtClean="0"/>
              <a:t>Spodosol</a:t>
            </a:r>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44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a:ln/>
        </p:spPr>
      </p:sp>
      <p:sp>
        <p:nvSpPr>
          <p:cNvPr id="81923" name="Notes Placeholder 2"/>
          <p:cNvSpPr>
            <a:spLocks noGrp="1"/>
          </p:cNvSpPr>
          <p:nvPr>
            <p:ph type="body" idx="1"/>
          </p:nvPr>
        </p:nvSpPr>
        <p:spPr>
          <a:noFill/>
          <a:ln/>
        </p:spPr>
        <p:txBody>
          <a:bodyPr/>
          <a:lstStyle/>
          <a:p>
            <a:r>
              <a:rPr lang="en-US" dirty="0" smtClean="0">
                <a:latin typeface="Times" pitchFamily="-103" charset="0"/>
                <a:ea typeface="ＭＳ Ｐゴシック" pitchFamily="-103" charset="-128"/>
                <a:cs typeface="ＭＳ Ｐゴシック" pitchFamily="-103" charset="-128"/>
              </a:rPr>
              <a:t>We blew the budget.  An order of magnitude higher than the other uncertainties.</a:t>
            </a:r>
          </a:p>
          <a:p>
            <a:r>
              <a:rPr lang="en-US" dirty="0" smtClean="0">
                <a:latin typeface="Times" pitchFamily="-103" charset="0"/>
                <a:ea typeface="ＭＳ Ｐゴシック" pitchFamily="-103" charset="-128"/>
                <a:cs typeface="ＭＳ Ｐゴシック" pitchFamily="-103" charset="-128"/>
              </a:rPr>
              <a:t>One conclusion is that we should draw the</a:t>
            </a:r>
            <a:r>
              <a:rPr lang="en-US" baseline="0" dirty="0" smtClean="0">
                <a:latin typeface="Times" pitchFamily="-103" charset="0"/>
                <a:ea typeface="ＭＳ Ｐゴシック" pitchFamily="-103" charset="-128"/>
                <a:cs typeface="ＭＳ Ｐゴシック" pitchFamily="-103" charset="-128"/>
              </a:rPr>
              <a:t> black box to exclude the soil:  We have confidence that there was a missing source (and now there is a missing sink)</a:t>
            </a:r>
            <a:endParaRPr lang="en-US" dirty="0" smtClean="0">
              <a:latin typeface="Times" pitchFamily="-103" charset="0"/>
              <a:ea typeface="ＭＳ Ｐゴシック" pitchFamily="-103" charset="-128"/>
              <a:cs typeface="ＭＳ Ｐゴシック" pitchFamily="-103" charset="-128"/>
            </a:endParaRPr>
          </a:p>
        </p:txBody>
      </p:sp>
      <p:sp>
        <p:nvSpPr>
          <p:cNvPr id="81924" name="Slide Number Placeholder 3"/>
          <p:cNvSpPr>
            <a:spLocks noGrp="1"/>
          </p:cNvSpPr>
          <p:nvPr>
            <p:ph type="sldNum" sz="quarter" idx="5"/>
          </p:nvPr>
        </p:nvSpPr>
        <p:spPr>
          <a:noFill/>
        </p:spPr>
        <p:txBody>
          <a:bodyPr/>
          <a:lstStyle/>
          <a:p>
            <a:fld id="{69110B79-0ABD-B34F-ABA4-8977039032EF}" type="slidenum">
              <a:rPr lang="en-US" smtClean="0">
                <a:latin typeface="Times" pitchFamily="-103" charset="0"/>
              </a:rPr>
              <a:pPr/>
              <a:t>45</a:t>
            </a:fld>
            <a:endParaRPr lang="en-US" smtClean="0">
              <a:latin typeface="Times" pitchFamily="-10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Natural variability is what we most often</a:t>
            </a:r>
            <a:r>
              <a:rPr lang="en-US" baseline="0" dirty="0" smtClean="0"/>
              <a:t> report with sampling error.  We can’t reduce natural variability, but we can describe it with more confidence.</a:t>
            </a:r>
          </a:p>
          <a:p>
            <a:endParaRPr lang="en-US" baseline="0" dirty="0" smtClean="0"/>
          </a:p>
          <a:p>
            <a:r>
              <a:rPr lang="en-US" baseline="0" dirty="0" smtClean="0"/>
              <a:t>Model selection error, most often overlooked.</a:t>
            </a:r>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p:cNvSpPr>
          <p:nvPr>
            <p:ph type="sldImg"/>
          </p:nvPr>
        </p:nvSpPr>
        <p:spPr>
          <a:ln/>
        </p:spPr>
      </p:sp>
      <p:sp>
        <p:nvSpPr>
          <p:cNvPr id="101379" name="Notes Placeholder 2"/>
          <p:cNvSpPr>
            <a:spLocks noGrp="1"/>
          </p:cNvSpPr>
          <p:nvPr>
            <p:ph type="body" idx="1"/>
          </p:nvPr>
        </p:nvSpPr>
        <p:spPr>
          <a:noFill/>
          <a:ln/>
        </p:spPr>
        <p:txBody>
          <a:bodyPr/>
          <a:lstStyle/>
          <a:p>
            <a:r>
              <a:rPr lang="en-US" smtClean="0">
                <a:latin typeface="Times" pitchFamily="-103" charset="0"/>
                <a:ea typeface="ＭＳ Ｐゴシック" pitchFamily="-103" charset="-128"/>
                <a:cs typeface="ＭＳ Ｐゴシック" pitchFamily="-103" charset="-128"/>
              </a:rPr>
              <a:t>Power to detect different magnitudes of change in forest floor organic mass for various sample sizes, using the variance of paired differences measured in a regional study of 30 stands (Friedland et al., 1992)</a:t>
            </a:r>
          </a:p>
        </p:txBody>
      </p:sp>
      <p:sp>
        <p:nvSpPr>
          <p:cNvPr id="101380" name="Slide Number Placeholder 3"/>
          <p:cNvSpPr>
            <a:spLocks noGrp="1"/>
          </p:cNvSpPr>
          <p:nvPr>
            <p:ph type="sldNum" sz="quarter" idx="5"/>
          </p:nvPr>
        </p:nvSpPr>
        <p:spPr>
          <a:noFill/>
        </p:spPr>
        <p:txBody>
          <a:bodyPr/>
          <a:lstStyle/>
          <a:p>
            <a:fld id="{2023B8ED-FE21-3B4A-8033-D4F121F860BF}" type="slidenum">
              <a:rPr lang="en-US" smtClean="0">
                <a:latin typeface="Times" pitchFamily="-103" charset="0"/>
              </a:rPr>
              <a:pPr/>
              <a:t>47</a:t>
            </a:fld>
            <a:endParaRPr lang="en-US" smtClean="0">
              <a:latin typeface="Times" pitchFamily="-103"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p:cNvSpPr>
          <p:nvPr>
            <p:ph type="sldImg"/>
          </p:nvPr>
        </p:nvSpPr>
        <p:spPr>
          <a:ln/>
        </p:spPr>
      </p:sp>
      <p:sp>
        <p:nvSpPr>
          <p:cNvPr id="103427" name="Notes Placeholder 2"/>
          <p:cNvSpPr>
            <a:spLocks noGrp="1"/>
          </p:cNvSpPr>
          <p:nvPr>
            <p:ph type="body" idx="1"/>
          </p:nvPr>
        </p:nvSpPr>
        <p:spPr>
          <a:noFill/>
          <a:ln/>
        </p:spPr>
        <p:txBody>
          <a:bodyPr/>
          <a:lstStyle/>
          <a:p>
            <a:r>
              <a:rPr lang="en-US" smtClean="0">
                <a:latin typeface="Times" pitchFamily="-103" charset="0"/>
                <a:ea typeface="ＭＳ Ｐゴシック" pitchFamily="-103" charset="-128"/>
                <a:cs typeface="ＭＳ Ｐゴシック" pitchFamily="-103" charset="-128"/>
              </a:rPr>
              <a:t>The sample size required to detect a given % change with power = 0.75.  The three curves represent different levels of variability derived from Friendland et al. (1992), w upper and lower bounds of the 95% CI for the SD of the differences.</a:t>
            </a:r>
          </a:p>
        </p:txBody>
      </p:sp>
      <p:sp>
        <p:nvSpPr>
          <p:cNvPr id="103428" name="Slide Number Placeholder 3"/>
          <p:cNvSpPr>
            <a:spLocks noGrp="1"/>
          </p:cNvSpPr>
          <p:nvPr>
            <p:ph type="sldNum" sz="quarter" idx="5"/>
          </p:nvPr>
        </p:nvSpPr>
        <p:spPr>
          <a:noFill/>
        </p:spPr>
        <p:txBody>
          <a:bodyPr/>
          <a:lstStyle/>
          <a:p>
            <a:fld id="{4CE15692-3E64-DD4B-BEA2-52B396E61EC3}" type="slidenum">
              <a:rPr lang="en-US" smtClean="0">
                <a:latin typeface="Times" pitchFamily="-103" charset="0"/>
              </a:rPr>
              <a:pPr/>
              <a:t>48</a:t>
            </a:fld>
            <a:endParaRPr lang="en-US" smtClean="0">
              <a:latin typeface="Times" pitchFamily="-103"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p:cNvSpPr>
          <p:nvPr>
            <p:ph type="sldImg"/>
          </p:nvPr>
        </p:nvSpPr>
        <p:spPr>
          <a:ln/>
        </p:spPr>
      </p:sp>
      <p:sp>
        <p:nvSpPr>
          <p:cNvPr id="105475" name="Notes Placeholder 2"/>
          <p:cNvSpPr>
            <a:spLocks noGrp="1"/>
          </p:cNvSpPr>
          <p:nvPr>
            <p:ph type="body" idx="1"/>
          </p:nvPr>
        </p:nvSpPr>
        <p:spPr>
          <a:noFill/>
          <a:ln/>
        </p:spPr>
        <p:txBody>
          <a:bodyPr/>
          <a:lstStyle/>
          <a:p>
            <a:r>
              <a:rPr lang="en-US" smtClean="0">
                <a:latin typeface="Times" pitchFamily="-103" charset="0"/>
                <a:ea typeface="ＭＳ Ｐゴシック" pitchFamily="-103" charset="-128"/>
                <a:cs typeface="ＭＳ Ｐゴシック" pitchFamily="-103" charset="-128"/>
              </a:rPr>
              <a:t>Frequency distribution of detectable change in 21 studies (some are represented more than once, paired an independent or plots vs. stands)</a:t>
            </a:r>
          </a:p>
        </p:txBody>
      </p:sp>
      <p:sp>
        <p:nvSpPr>
          <p:cNvPr id="105476" name="Slide Number Placeholder 3"/>
          <p:cNvSpPr>
            <a:spLocks noGrp="1"/>
          </p:cNvSpPr>
          <p:nvPr>
            <p:ph type="sldNum" sz="quarter" idx="5"/>
          </p:nvPr>
        </p:nvSpPr>
        <p:spPr>
          <a:noFill/>
        </p:spPr>
        <p:txBody>
          <a:bodyPr/>
          <a:lstStyle/>
          <a:p>
            <a:fld id="{7E4E5D50-7DD8-1A47-B5F5-B098EC1E003B}" type="slidenum">
              <a:rPr lang="en-US" smtClean="0">
                <a:latin typeface="Times" pitchFamily="-103" charset="0"/>
              </a:rPr>
              <a:pPr/>
              <a:t>49</a:t>
            </a:fld>
            <a:endParaRPr lang="en-US" smtClean="0">
              <a:latin typeface="Times" pitchFamily="-103"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a:ln/>
        </p:spPr>
      </p:sp>
      <p:sp>
        <p:nvSpPr>
          <p:cNvPr id="83971" name="Notes Placeholder 2"/>
          <p:cNvSpPr>
            <a:spLocks noGrp="1"/>
          </p:cNvSpPr>
          <p:nvPr>
            <p:ph type="body" idx="1"/>
          </p:nvPr>
        </p:nvSpPr>
        <p:spPr>
          <a:noFill/>
          <a:ln/>
        </p:spPr>
        <p:txBody>
          <a:bodyPr/>
          <a:lstStyle/>
          <a:p>
            <a:r>
              <a:rPr lang="en-US" dirty="0" smtClean="0">
                <a:latin typeface="Times" pitchFamily="-103" charset="0"/>
                <a:ea typeface="ＭＳ Ｐゴシック" pitchFamily="-103" charset="-128"/>
                <a:cs typeface="ＭＳ Ｐゴシック" pitchFamily="-103" charset="-128"/>
              </a:rPr>
              <a:t>This is going to be even</a:t>
            </a:r>
            <a:r>
              <a:rPr lang="en-US" baseline="0" dirty="0" smtClean="0">
                <a:latin typeface="Times" pitchFamily="-103" charset="0"/>
                <a:ea typeface="ＭＳ Ｐゴシック" pitchFamily="-103" charset="-128"/>
                <a:cs typeface="ＭＳ Ｐゴシック" pitchFamily="-103" charset="-128"/>
              </a:rPr>
              <a:t> worse</a:t>
            </a:r>
            <a:endParaRPr lang="en-US" dirty="0" smtClean="0">
              <a:latin typeface="Times" pitchFamily="-103" charset="0"/>
              <a:ea typeface="ＭＳ Ｐゴシック" pitchFamily="-103" charset="-128"/>
              <a:cs typeface="ＭＳ Ｐゴシック" pitchFamily="-103" charset="-128"/>
            </a:endParaRPr>
          </a:p>
        </p:txBody>
      </p:sp>
      <p:sp>
        <p:nvSpPr>
          <p:cNvPr id="83972" name="Slide Number Placeholder 3"/>
          <p:cNvSpPr>
            <a:spLocks noGrp="1"/>
          </p:cNvSpPr>
          <p:nvPr>
            <p:ph type="sldNum" sz="quarter" idx="5"/>
          </p:nvPr>
        </p:nvSpPr>
        <p:spPr>
          <a:noFill/>
        </p:spPr>
        <p:txBody>
          <a:bodyPr/>
          <a:lstStyle/>
          <a:p>
            <a:fld id="{F62D55A4-2B5D-284A-95DA-78F6794A3873}" type="slidenum">
              <a:rPr lang="en-US" smtClean="0">
                <a:latin typeface="Times" pitchFamily="-103" charset="0"/>
              </a:rPr>
              <a:pPr/>
              <a:t>50</a:t>
            </a:fld>
            <a:endParaRPr lang="en-US" smtClean="0">
              <a:latin typeface="Times" pitchFamily="-103"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D8E892B-100A-E74C-BB5C-74815366DD87}" type="slidenum">
              <a:rPr lang="en-US">
                <a:latin typeface="Times" pitchFamily="-103" charset="0"/>
              </a:rPr>
              <a:pPr/>
              <a:t>53</a:t>
            </a:fld>
            <a:endParaRPr lang="en-US">
              <a:latin typeface="Times" pitchFamily="-103" charset="0"/>
            </a:endParaRP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Times" pitchFamily="-103" charset="0"/>
              <a:ea typeface="ＭＳ Ｐゴシック" pitchFamily="-103" charset="-128"/>
              <a:cs typeface="ＭＳ Ｐゴシック" pitchFamily="-103"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E0A7D57-B9D4-BF4D-8DC4-C0C7BE764181}" type="slidenum">
              <a:rPr lang="en-US">
                <a:latin typeface="Times" pitchFamily="-103" charset="0"/>
              </a:rPr>
              <a:pPr/>
              <a:t>54</a:t>
            </a:fld>
            <a:endParaRPr lang="en-US">
              <a:latin typeface="Times" pitchFamily="-103" charset="0"/>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103" charset="0"/>
              <a:ea typeface="ＭＳ Ｐゴシック" pitchFamily="-103" charset="-128"/>
              <a:cs typeface="ＭＳ Ｐゴシック" pitchFamily="-103"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EC33C53-040E-AC4F-B689-6BCFE23A1A69}" type="slidenum">
              <a:rPr lang="en-US">
                <a:latin typeface="Times" pitchFamily="-103" charset="0"/>
              </a:rPr>
              <a:pPr/>
              <a:t>56</a:t>
            </a:fld>
            <a:endParaRPr lang="en-US">
              <a:latin typeface="Times" pitchFamily="-103"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a:latin typeface="Times" pitchFamily="-103" charset="0"/>
              <a:ea typeface="ＭＳ Ｐゴシック" pitchFamily="-103" charset="-128"/>
              <a:cs typeface="ＭＳ Ｐゴシック" pitchFamily="-103"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p:cNvSpPr>
          <p:nvPr>
            <p:ph type="sldImg"/>
          </p:nvPr>
        </p:nvSpPr>
        <p:spPr>
          <a:ln/>
        </p:spPr>
      </p:sp>
      <p:sp>
        <p:nvSpPr>
          <p:cNvPr id="95235" name="Notes Placeholder 2"/>
          <p:cNvSpPr>
            <a:spLocks noGrp="1"/>
          </p:cNvSpPr>
          <p:nvPr>
            <p:ph type="body" idx="1"/>
          </p:nvPr>
        </p:nvSpPr>
        <p:spPr>
          <a:noFill/>
          <a:ln/>
        </p:spPr>
        <p:txBody>
          <a:bodyPr/>
          <a:lstStyle/>
          <a:p>
            <a:endParaRPr lang="en-US" dirty="0" smtClean="0">
              <a:latin typeface="Times" pitchFamily="-103" charset="0"/>
              <a:ea typeface="ＭＳ Ｐゴシック" pitchFamily="-103" charset="-128"/>
              <a:cs typeface="ＭＳ Ｐゴシック" pitchFamily="-103" charset="-128"/>
            </a:endParaRPr>
          </a:p>
        </p:txBody>
      </p:sp>
      <p:sp>
        <p:nvSpPr>
          <p:cNvPr id="95236" name="Slide Number Placeholder 3"/>
          <p:cNvSpPr>
            <a:spLocks noGrp="1"/>
          </p:cNvSpPr>
          <p:nvPr>
            <p:ph type="sldNum" sz="quarter" idx="5"/>
          </p:nvPr>
        </p:nvSpPr>
        <p:spPr>
          <a:noFill/>
        </p:spPr>
        <p:txBody>
          <a:bodyPr/>
          <a:lstStyle/>
          <a:p>
            <a:fld id="{F954F83B-2178-D943-9B01-4B262F8711B4}" type="slidenum">
              <a:rPr lang="en-US" smtClean="0">
                <a:latin typeface="Times" pitchFamily="-103" charset="0"/>
              </a:rPr>
              <a:pPr/>
              <a:t>57</a:t>
            </a:fld>
            <a:endParaRPr lang="en-US" smtClean="0">
              <a:latin typeface="Times" pitchFamily="-103"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p:cNvSpPr>
          <p:nvPr>
            <p:ph type="sldImg"/>
          </p:nvPr>
        </p:nvSpPr>
        <p:spPr>
          <a:ln/>
        </p:spPr>
      </p:sp>
      <p:sp>
        <p:nvSpPr>
          <p:cNvPr id="97283" name="Notes Placeholder 2"/>
          <p:cNvSpPr>
            <a:spLocks noGrp="1"/>
          </p:cNvSpPr>
          <p:nvPr>
            <p:ph type="body" idx="1"/>
          </p:nvPr>
        </p:nvSpPr>
        <p:spPr>
          <a:noFill/>
          <a:ln/>
        </p:spPr>
        <p:txBody>
          <a:bodyPr/>
          <a:lstStyle/>
          <a:p>
            <a:r>
              <a:rPr lang="en-US" dirty="0" smtClean="0">
                <a:latin typeface="Times" pitchFamily="-103" charset="0"/>
                <a:ea typeface="ＭＳ Ｐゴシック" pitchFamily="-103" charset="-128"/>
                <a:cs typeface="ＭＳ Ｐゴシック" pitchFamily="-103" charset="-128"/>
              </a:rPr>
              <a:t>Without the soil, it’s 1.7</a:t>
            </a:r>
          </a:p>
        </p:txBody>
      </p:sp>
      <p:sp>
        <p:nvSpPr>
          <p:cNvPr id="97284" name="Slide Number Placeholder 3"/>
          <p:cNvSpPr>
            <a:spLocks noGrp="1"/>
          </p:cNvSpPr>
          <p:nvPr>
            <p:ph type="sldNum" sz="quarter" idx="5"/>
          </p:nvPr>
        </p:nvSpPr>
        <p:spPr>
          <a:noFill/>
        </p:spPr>
        <p:txBody>
          <a:bodyPr/>
          <a:lstStyle/>
          <a:p>
            <a:fld id="{9FF88614-7687-1A4D-A9DF-B8390B1484F4}" type="slidenum">
              <a:rPr lang="en-US" smtClean="0">
                <a:latin typeface="Times" pitchFamily="-103" charset="0"/>
              </a:rPr>
              <a:pPr/>
              <a:t>58</a:t>
            </a:fld>
            <a:endParaRPr lang="en-US" smtClean="0">
              <a:latin typeface="Times" pitchFamily="-103"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p:cNvSpPr>
          <p:nvPr>
            <p:ph type="sldImg"/>
          </p:nvPr>
        </p:nvSpPr>
        <p:spPr>
          <a:ln/>
        </p:spPr>
      </p:sp>
      <p:sp>
        <p:nvSpPr>
          <p:cNvPr id="108547" name="Notes Placeholder 2"/>
          <p:cNvSpPr>
            <a:spLocks noGrp="1"/>
          </p:cNvSpPr>
          <p:nvPr>
            <p:ph type="body" idx="1"/>
          </p:nvPr>
        </p:nvSpPr>
        <p:spPr>
          <a:noFill/>
          <a:ln/>
        </p:spPr>
        <p:txBody>
          <a:bodyPr/>
          <a:lstStyle/>
          <a:p>
            <a:pPr eaLnBrk="1" hangingPunct="1">
              <a:spcBef>
                <a:spcPct val="0"/>
              </a:spcBef>
            </a:pPr>
            <a:r>
              <a:rPr lang="en-US" smtClean="0">
                <a:latin typeface="Helvetica" pitchFamily="-103" charset="0"/>
                <a:ea typeface="ＭＳ Ｐゴシック" pitchFamily="-103" charset="-128"/>
                <a:cs typeface="ＭＳ Ｐゴシック" pitchFamily="-103" charset="-128"/>
              </a:rPr>
              <a:t>The INS prototype includes a neutron generator, an array of three NaI detectors, and electronics for nuclear spectroscopy. </a:t>
            </a:r>
          </a:p>
          <a:p>
            <a:pPr eaLnBrk="1" hangingPunct="1">
              <a:spcBef>
                <a:spcPct val="0"/>
              </a:spcBef>
            </a:pPr>
            <a:endParaRPr lang="en-US" smtClean="0">
              <a:latin typeface="Helvetica" pitchFamily="-103" charset="0"/>
              <a:ea typeface="ＭＳ Ｐゴシック" pitchFamily="-103" charset="-128"/>
              <a:cs typeface="ＭＳ Ｐゴシック" pitchFamily="-103" charset="-128"/>
            </a:endParaRPr>
          </a:p>
          <a:p>
            <a:pPr eaLnBrk="1" hangingPunct="1">
              <a:spcBef>
                <a:spcPct val="0"/>
              </a:spcBef>
            </a:pPr>
            <a:r>
              <a:rPr lang="en-US" smtClean="0">
                <a:latin typeface="Helvetica" pitchFamily="-103" charset="0"/>
                <a:ea typeface="ＭＳ Ｐゴシック" pitchFamily="-103" charset="-128"/>
                <a:cs typeface="ＭＳ Ｐゴシック" pitchFamily="-103" charset="-128"/>
              </a:rPr>
              <a:t>A miniature sealed-tube accelerator produces 14 MeV neutrons.  Inelastic neutron scattering occurs when fast neutrons are captured by a carbon nucleus in the soil and reemitted at lower energy along with gamma rays of characteristic energy (4.43 MeV). </a:t>
            </a:r>
          </a:p>
          <a:p>
            <a:pPr eaLnBrk="1" hangingPunct="1">
              <a:spcBef>
                <a:spcPct val="0"/>
              </a:spcBef>
            </a:pPr>
            <a:endParaRPr lang="en-US" smtClean="0">
              <a:latin typeface="Helvetica" pitchFamily="-103" charset="0"/>
              <a:ea typeface="ＭＳ Ｐゴシック" pitchFamily="-103" charset="-128"/>
              <a:cs typeface="ＭＳ Ｐゴシック" pitchFamily="-103" charset="-128"/>
            </a:endParaRPr>
          </a:p>
          <a:p>
            <a:pPr eaLnBrk="1" hangingPunct="1">
              <a:spcBef>
                <a:spcPct val="0"/>
              </a:spcBef>
            </a:pPr>
            <a:r>
              <a:rPr lang="en-US" smtClean="0">
                <a:latin typeface="Helvetica" pitchFamily="-103" charset="0"/>
                <a:ea typeface="ＭＳ Ｐゴシック" pitchFamily="-103" charset="-128"/>
                <a:cs typeface="ＭＳ Ｐゴシック" pitchFamily="-103" charset="-128"/>
              </a:rPr>
              <a:t>The gamma radiation is measured by spectroscopy, which indicates the number of carbon atoms detected.  Other elements can be detected by gamma radiation at other characteristic energy levels.</a:t>
            </a:r>
          </a:p>
          <a:p>
            <a:endParaRPr lang="en-US" smtClean="0">
              <a:latin typeface="Times" pitchFamily="-103" charset="0"/>
              <a:ea typeface="ＭＳ Ｐゴシック" pitchFamily="-103" charset="-128"/>
              <a:cs typeface="ＭＳ Ｐゴシック" pitchFamily="-103" charset="-128"/>
            </a:endParaRPr>
          </a:p>
        </p:txBody>
      </p:sp>
      <p:sp>
        <p:nvSpPr>
          <p:cNvPr id="108548" name="Slide Number Placeholder 3"/>
          <p:cNvSpPr>
            <a:spLocks noGrp="1"/>
          </p:cNvSpPr>
          <p:nvPr>
            <p:ph type="sldNum" sz="quarter" idx="5"/>
          </p:nvPr>
        </p:nvSpPr>
        <p:spPr>
          <a:noFill/>
        </p:spPr>
        <p:txBody>
          <a:bodyPr/>
          <a:lstStyle/>
          <a:p>
            <a:fld id="{52414294-3C4C-EB4C-93ED-75AA9A974A39}" type="slidenum">
              <a:rPr lang="en-US" smtClean="0">
                <a:latin typeface="Times" pitchFamily="-103" charset="0"/>
              </a:rPr>
              <a:pPr/>
              <a:t>60</a:t>
            </a:fld>
            <a:endParaRPr lang="en-US" smtClean="0">
              <a:latin typeface="Times" pitchFamily="-10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p:spPr>
        <p:txBody>
          <a:bodyPr/>
          <a:lstStyle/>
          <a:p>
            <a:r>
              <a:rPr lang="en-US" dirty="0" smtClean="0">
                <a:latin typeface="Times" pitchFamily="-103" charset="0"/>
                <a:ea typeface="ＭＳ Ｐゴシック" pitchFamily="-103" charset="-128"/>
                <a:cs typeface="ＭＳ Ｐゴシック" pitchFamily="-103" charset="-128"/>
              </a:rPr>
              <a:t>The</a:t>
            </a:r>
            <a:r>
              <a:rPr lang="en-US" baseline="0" dirty="0" smtClean="0">
                <a:latin typeface="Times" pitchFamily="-103" charset="0"/>
                <a:ea typeface="ＭＳ Ｐゴシック" pitchFamily="-103" charset="-128"/>
                <a:cs typeface="ＭＳ Ｐゴシック" pitchFamily="-103" charset="-128"/>
              </a:rPr>
              <a:t> same principles apply to C budgets</a:t>
            </a:r>
            <a:endParaRPr lang="en-US" dirty="0" smtClean="0">
              <a:latin typeface="Times" pitchFamily="-103" charset="0"/>
              <a:ea typeface="ＭＳ Ｐゴシック" pitchFamily="-103" charset="-128"/>
              <a:cs typeface="ＭＳ Ｐゴシック" pitchFamily="-103" charset="-128"/>
            </a:endParaRPr>
          </a:p>
          <a:p>
            <a:endParaRPr lang="en-US" dirty="0" smtClean="0">
              <a:latin typeface="Times" pitchFamily="-103" charset="0"/>
              <a:ea typeface="ＭＳ Ｐゴシック" pitchFamily="-103" charset="-128"/>
              <a:cs typeface="ＭＳ Ｐゴシック" pitchFamily="-103" charset="-128"/>
            </a:endParaRPr>
          </a:p>
          <a:p>
            <a:r>
              <a:rPr lang="en-US" dirty="0" smtClean="0">
                <a:latin typeface="Times" pitchFamily="-103" charset="0"/>
                <a:ea typeface="ＭＳ Ｐゴシック" pitchFamily="-103" charset="-128"/>
                <a:cs typeface="ＭＳ Ｐゴシック" pitchFamily="-103" charset="-128"/>
              </a:rPr>
              <a:t>This was the first N budget for HB, published in 1977.  Say that it’s an impressive achievement.  Quantifying all the pools, and all the sources and sinks.  They didn’t add up, there was an imbalance between the sources and sinks…</a:t>
            </a:r>
          </a:p>
        </p:txBody>
      </p:sp>
      <p:sp>
        <p:nvSpPr>
          <p:cNvPr id="26628" name="Slide Number Placeholder 3"/>
          <p:cNvSpPr>
            <a:spLocks noGrp="1"/>
          </p:cNvSpPr>
          <p:nvPr>
            <p:ph type="sldNum" sz="quarter" idx="5"/>
          </p:nvPr>
        </p:nvSpPr>
        <p:spPr>
          <a:noFill/>
        </p:spPr>
        <p:txBody>
          <a:bodyPr/>
          <a:lstStyle/>
          <a:p>
            <a:fld id="{6CC3AF20-9C80-8348-9C64-CDDDE0C1D1FC}" type="slidenum">
              <a:rPr lang="en-US" smtClean="0">
                <a:latin typeface="Times" pitchFamily="-103" charset="0"/>
              </a:rPr>
              <a:pPr/>
              <a:t>4</a:t>
            </a:fld>
            <a:endParaRPr lang="en-US" smtClean="0">
              <a:latin typeface="Times" pitchFamily="-103"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p:spPr>
        <p:txBody>
          <a:bodyPr/>
          <a:lstStyle/>
          <a:p>
            <a:r>
              <a:rPr lang="en-US" smtClean="0">
                <a:latin typeface="Helvetica" pitchFamily="-103" charset="0"/>
                <a:ea typeface="ＭＳ Ｐゴシック" pitchFamily="-103" charset="-128"/>
                <a:cs typeface="ＭＳ Ｐゴシック" pitchFamily="-103" charset="-128"/>
              </a:rPr>
              <a:t>(a) INS and (b) TNC spectra acquired for 1 h at Bartlett Experimental Forest. The lowest line was counted for 0.5 h, due to a computer error.</a:t>
            </a:r>
          </a:p>
          <a:p>
            <a:endParaRPr lang="en-US" smtClean="0">
              <a:latin typeface="Helvetica" pitchFamily="-103" charset="0"/>
              <a:ea typeface="Helvetica" pitchFamily="-103" charset="0"/>
              <a:cs typeface="Helvetica" pitchFamily="-103" charset="0"/>
            </a:endParaRPr>
          </a:p>
          <a:p>
            <a:r>
              <a:rPr lang="en-US" smtClean="0">
                <a:latin typeface="Helvetica" pitchFamily="-103" charset="0"/>
                <a:ea typeface="Helvetica" pitchFamily="-103" charset="0"/>
                <a:cs typeface="Helvetica" pitchFamily="-103" charset="0"/>
              </a:rPr>
              <a:t>However, results are not readily reproducible due to the uneven topography of the forest floor, which affects the geometry of the area sampled by the INS approach.  </a:t>
            </a:r>
          </a:p>
          <a:p>
            <a:r>
              <a:rPr lang="en-US" smtClean="0">
                <a:latin typeface="Helvetica" pitchFamily="-103" charset="0"/>
                <a:ea typeface="Helvetica" pitchFamily="-103" charset="0"/>
                <a:cs typeface="Helvetica" pitchFamily="-103" charset="0"/>
              </a:rPr>
              <a:t>The prototype INS system is difficult to transport in the field.  A more portable system is under development.</a:t>
            </a:r>
          </a:p>
          <a:p>
            <a:endParaRPr lang="en-US" smtClean="0">
              <a:latin typeface="Helvetica" pitchFamily="-103" charset="0"/>
              <a:ea typeface="Helvetica" pitchFamily="-103" charset="0"/>
              <a:cs typeface="Helvetica" pitchFamily="-103" charset="0"/>
            </a:endParaRPr>
          </a:p>
          <a:p>
            <a:endParaRPr lang="en-US" smtClean="0">
              <a:latin typeface="Times" pitchFamily="-103" charset="0"/>
              <a:ea typeface="ＭＳ Ｐゴシック" pitchFamily="-103" charset="-128"/>
              <a:cs typeface="ＭＳ Ｐゴシック" pitchFamily="-103" charset="-128"/>
            </a:endParaRPr>
          </a:p>
        </p:txBody>
      </p:sp>
      <p:sp>
        <p:nvSpPr>
          <p:cNvPr id="110596" name="Slide Number Placeholder 3"/>
          <p:cNvSpPr>
            <a:spLocks noGrp="1"/>
          </p:cNvSpPr>
          <p:nvPr>
            <p:ph type="sldNum" sz="quarter" idx="5"/>
          </p:nvPr>
        </p:nvSpPr>
        <p:spPr>
          <a:noFill/>
        </p:spPr>
        <p:txBody>
          <a:bodyPr/>
          <a:lstStyle/>
          <a:p>
            <a:fld id="{1835BFFE-72D1-1245-996B-BC35F591844F}" type="slidenum">
              <a:rPr lang="en-US" smtClean="0">
                <a:latin typeface="Times" pitchFamily="-103" charset="0"/>
              </a:rPr>
              <a:pPr/>
              <a:t>61</a:t>
            </a:fld>
            <a:endParaRPr lang="en-US" smtClean="0">
              <a:latin typeface="Times" pitchFamily="-103"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was hoping to have more to say about</a:t>
            </a:r>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62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p:cNvSpPr>
          <p:nvPr>
            <p:ph type="sldImg"/>
          </p:nvPr>
        </p:nvSpPr>
        <p:spPr>
          <a:ln/>
        </p:spPr>
      </p:sp>
      <p:sp>
        <p:nvSpPr>
          <p:cNvPr id="117763" name="Notes Placeholder 2"/>
          <p:cNvSpPr>
            <a:spLocks noGrp="1"/>
          </p:cNvSpPr>
          <p:nvPr>
            <p:ph type="body" idx="1"/>
          </p:nvPr>
        </p:nvSpPr>
        <p:spPr>
          <a:noFill/>
          <a:ln/>
        </p:spPr>
        <p:txBody>
          <a:bodyPr/>
          <a:lstStyle/>
          <a:p>
            <a:r>
              <a:rPr lang="en-US" smtClean="0">
                <a:latin typeface="Times" pitchFamily="-103" charset="0"/>
                <a:ea typeface="ＭＳ Ｐゴシック" pitchFamily="-103" charset="-128"/>
                <a:cs typeface="ＭＳ Ｐゴシック" pitchFamily="-103" charset="-128"/>
              </a:rPr>
              <a:t>Why should we do this?  Improve monitoring efficiency, know where to direct effort to improve measurements, and estabilsh confidence when you compare values to one another.</a:t>
            </a:r>
          </a:p>
        </p:txBody>
      </p:sp>
      <p:sp>
        <p:nvSpPr>
          <p:cNvPr id="117764" name="Slide Number Placeholder 3"/>
          <p:cNvSpPr>
            <a:spLocks noGrp="1"/>
          </p:cNvSpPr>
          <p:nvPr>
            <p:ph type="sldNum" sz="quarter" idx="5"/>
          </p:nvPr>
        </p:nvSpPr>
        <p:spPr>
          <a:noFill/>
        </p:spPr>
        <p:txBody>
          <a:bodyPr/>
          <a:lstStyle/>
          <a:p>
            <a:fld id="{C6F5845D-7DA2-F54B-9122-8B2153139D81}" type="slidenum">
              <a:rPr lang="en-US" smtClean="0">
                <a:latin typeface="Times" pitchFamily="-103" charset="0"/>
              </a:rPr>
              <a:pPr/>
              <a:t>66</a:t>
            </a:fld>
            <a:endParaRPr lang="en-US" smtClean="0">
              <a:latin typeface="Times" pitchFamily="-103"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9B27ECF3-5775-9545-BF2E-9E6CF42DB910}" type="slidenum">
              <a:rPr lang="en-US">
                <a:latin typeface="Times" pitchFamily="-103" charset="0"/>
              </a:rPr>
              <a:pPr/>
              <a:t>68</a:t>
            </a:fld>
            <a:endParaRPr lang="en-US">
              <a:latin typeface="Times" pitchFamily="-103" charset="0"/>
            </a:endParaRPr>
          </a:p>
        </p:txBody>
      </p:sp>
      <p:sp>
        <p:nvSpPr>
          <p:cNvPr id="122883" name="Rectangle 2"/>
          <p:cNvSpPr>
            <a:spLocks noGrp="1" noRot="1" noChangeAspect="1" noChangeArrowheads="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103" charset="0"/>
              <a:ea typeface="ＭＳ Ｐゴシック" pitchFamily="-103" charset="-128"/>
              <a:cs typeface="ＭＳ Ｐゴシック" pitchFamily="-103"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p:cNvSpPr>
          <p:nvPr>
            <p:ph type="sldImg"/>
          </p:nvPr>
        </p:nvSpPr>
        <p:spPr>
          <a:ln/>
        </p:spPr>
      </p:sp>
      <p:sp>
        <p:nvSpPr>
          <p:cNvPr id="120835" name="Notes Placeholder 2"/>
          <p:cNvSpPr>
            <a:spLocks noGrp="1"/>
          </p:cNvSpPr>
          <p:nvPr>
            <p:ph type="body" idx="1"/>
          </p:nvPr>
        </p:nvSpPr>
        <p:spPr>
          <a:noFill/>
          <a:ln/>
        </p:spPr>
        <p:txBody>
          <a:bodyPr/>
          <a:lstStyle/>
          <a:p>
            <a:r>
              <a:rPr lang="en-US" dirty="0" smtClean="0">
                <a:latin typeface="Times" pitchFamily="-103" charset="0"/>
                <a:ea typeface="ＭＳ Ｐゴシック" pitchFamily="-103" charset="-128"/>
                <a:cs typeface="ＭＳ Ｐゴシック" pitchFamily="-103" charset="-128"/>
              </a:rPr>
              <a:t>RCN funded for 5 years starting this year.  We</a:t>
            </a:r>
            <a:r>
              <a:rPr lang="en-US" baseline="0" dirty="0" smtClean="0">
                <a:latin typeface="Times" pitchFamily="-103" charset="0"/>
                <a:ea typeface="ＭＳ Ｐゴシック" pitchFamily="-103" charset="-128"/>
                <a:cs typeface="ＭＳ Ｐゴシック" pitchFamily="-103" charset="-128"/>
              </a:rPr>
              <a:t> just started Tweeting last week</a:t>
            </a:r>
            <a:r>
              <a:rPr lang="en-US" baseline="0" smtClean="0">
                <a:latin typeface="Times" pitchFamily="-103" charset="0"/>
                <a:ea typeface="ＭＳ Ｐゴシック" pitchFamily="-103" charset="-128"/>
                <a:cs typeface="ＭＳ Ｐゴシック" pitchFamily="-103" charset="-128"/>
              </a:rPr>
              <a:t>!  </a:t>
            </a:r>
            <a:endParaRPr lang="en-US" dirty="0" smtClean="0">
              <a:latin typeface="Times" pitchFamily="-103" charset="0"/>
              <a:ea typeface="ＭＳ Ｐゴシック" pitchFamily="-103" charset="-128"/>
              <a:cs typeface="ＭＳ Ｐゴシック" pitchFamily="-103" charset="-128"/>
            </a:endParaRPr>
          </a:p>
        </p:txBody>
      </p:sp>
      <p:sp>
        <p:nvSpPr>
          <p:cNvPr id="120836" name="Slide Number Placeholder 3"/>
          <p:cNvSpPr>
            <a:spLocks noGrp="1"/>
          </p:cNvSpPr>
          <p:nvPr>
            <p:ph type="sldNum" sz="quarter" idx="5"/>
          </p:nvPr>
        </p:nvSpPr>
        <p:spPr>
          <a:noFill/>
        </p:spPr>
        <p:txBody>
          <a:bodyPr/>
          <a:lstStyle/>
          <a:p>
            <a:fld id="{0AA36CBD-4C1B-CD41-8927-907E95C5D7E4}" type="slidenum">
              <a:rPr lang="en-US" smtClean="0">
                <a:latin typeface="Times" pitchFamily="-103" charset="0"/>
              </a:rPr>
              <a:pPr/>
              <a:t>69</a:t>
            </a:fld>
            <a:endParaRPr lang="en-US" smtClean="0">
              <a:latin typeface="Times" pitchFamily="-10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p:spPr>
        <p:txBody>
          <a:bodyPr/>
          <a:lstStyle/>
          <a:p>
            <a:r>
              <a:rPr lang="en-US" dirty="0" smtClean="0">
                <a:latin typeface="Times" pitchFamily="-103" charset="0"/>
                <a:ea typeface="ＭＳ Ｐゴシック" pitchFamily="-103" charset="-128"/>
                <a:cs typeface="ＭＳ Ｐゴシック" pitchFamily="-103" charset="-128"/>
              </a:rPr>
              <a:t>There was 14.2 kg/ha/yr missing.  </a:t>
            </a:r>
          </a:p>
          <a:p>
            <a:r>
              <a:rPr lang="en-US" dirty="0" smtClean="0">
                <a:latin typeface="Times" pitchFamily="-103" charset="0"/>
                <a:ea typeface="ＭＳ Ｐゴシック" pitchFamily="-103" charset="-128"/>
                <a:cs typeface="ＭＳ Ｐゴシック" pitchFamily="-103" charset="-128"/>
              </a:rPr>
              <a:t>How</a:t>
            </a:r>
            <a:r>
              <a:rPr lang="en-US" baseline="0" dirty="0" smtClean="0">
                <a:latin typeface="Times" pitchFamily="-103" charset="0"/>
                <a:ea typeface="ＭＳ Ｐゴシック" pitchFamily="-103" charset="-128"/>
                <a:cs typeface="ＭＳ Ｐゴシック" pitchFamily="-103" charset="-128"/>
              </a:rPr>
              <a:t> can we assign confidence to a budget closure term?</a:t>
            </a:r>
            <a:endParaRPr lang="en-US" dirty="0" smtClean="0">
              <a:latin typeface="Times" pitchFamily="-103" charset="0"/>
              <a:ea typeface="ＭＳ Ｐゴシック" pitchFamily="-103" charset="-128"/>
              <a:cs typeface="ＭＳ Ｐゴシック" pitchFamily="-103" charset="-128"/>
            </a:endParaRPr>
          </a:p>
        </p:txBody>
      </p:sp>
      <p:sp>
        <p:nvSpPr>
          <p:cNvPr id="28676" name="Slide Number Placeholder 3"/>
          <p:cNvSpPr>
            <a:spLocks noGrp="1"/>
          </p:cNvSpPr>
          <p:nvPr>
            <p:ph type="sldNum" sz="quarter" idx="5"/>
          </p:nvPr>
        </p:nvSpPr>
        <p:spPr>
          <a:noFill/>
        </p:spPr>
        <p:txBody>
          <a:bodyPr/>
          <a:lstStyle/>
          <a:p>
            <a:fld id="{F47920F0-52A5-E047-AE92-139A422037F4}" type="slidenum">
              <a:rPr lang="en-US" smtClean="0">
                <a:latin typeface="Times" pitchFamily="-103" charset="0"/>
              </a:rPr>
              <a:pPr/>
              <a:t>5</a:t>
            </a:fld>
            <a:endParaRPr lang="en-US" smtClean="0">
              <a:latin typeface="Times" pitchFamily="-10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endParaRPr lang="en-US" dirty="0" smtClean="0">
              <a:latin typeface="Times" pitchFamily="-103" charset="0"/>
              <a:ea typeface="ＭＳ Ｐゴシック" pitchFamily="-103" charset="-128"/>
              <a:cs typeface="ＭＳ Ｐゴシック" pitchFamily="-103" charset="-128"/>
            </a:endParaRPr>
          </a:p>
        </p:txBody>
      </p:sp>
      <p:sp>
        <p:nvSpPr>
          <p:cNvPr id="30724" name="Slide Number Placeholder 3"/>
          <p:cNvSpPr>
            <a:spLocks noGrp="1"/>
          </p:cNvSpPr>
          <p:nvPr>
            <p:ph type="sldNum" sz="quarter" idx="5"/>
          </p:nvPr>
        </p:nvSpPr>
        <p:spPr>
          <a:noFill/>
        </p:spPr>
        <p:txBody>
          <a:bodyPr/>
          <a:lstStyle/>
          <a:p>
            <a:fld id="{20981409-094C-B149-857C-2DD0FEF69157}" type="slidenum">
              <a:rPr lang="en-US" smtClean="0">
                <a:latin typeface="Times" pitchFamily="-103" charset="0"/>
              </a:rPr>
              <a:pPr/>
              <a:t>6</a:t>
            </a:fld>
            <a:endParaRPr lang="en-US" smtClean="0">
              <a:latin typeface="Times" pitchFamily="-10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endParaRPr lang="en-US" dirty="0" smtClean="0">
              <a:latin typeface="Times" pitchFamily="-103" charset="0"/>
              <a:ea typeface="ＭＳ Ｐゴシック" pitchFamily="-103" charset="-128"/>
              <a:cs typeface="ＭＳ Ｐゴシック" pitchFamily="-103" charset="-128"/>
            </a:endParaRPr>
          </a:p>
        </p:txBody>
      </p:sp>
      <p:sp>
        <p:nvSpPr>
          <p:cNvPr id="32772" name="Slide Number Placeholder 3"/>
          <p:cNvSpPr>
            <a:spLocks noGrp="1"/>
          </p:cNvSpPr>
          <p:nvPr>
            <p:ph type="sldNum" sz="quarter" idx="5"/>
          </p:nvPr>
        </p:nvSpPr>
        <p:spPr>
          <a:noFill/>
        </p:spPr>
        <p:txBody>
          <a:bodyPr/>
          <a:lstStyle/>
          <a:p>
            <a:fld id="{425E9CF5-DE41-9D41-B497-089CABC288A1}" type="slidenum">
              <a:rPr lang="en-US" smtClean="0">
                <a:latin typeface="Times" pitchFamily="-103" charset="0"/>
              </a:rPr>
              <a:pPr/>
              <a:t>7</a:t>
            </a:fld>
            <a:endParaRPr lang="en-US" smtClean="0">
              <a:latin typeface="Times" pitchFamily="-103"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of these terms in the budget</a:t>
            </a:r>
            <a:r>
              <a:rPr lang="en-US" baseline="0" dirty="0" smtClean="0"/>
              <a:t>, I have a diagram illustrating the sources of uncertainty.</a:t>
            </a:r>
          </a:p>
          <a:p>
            <a:endParaRPr lang="en-US" baseline="0" dirty="0" smtClean="0"/>
          </a:p>
          <a:p>
            <a:r>
              <a:rPr lang="en-US" baseline="0" dirty="0" smtClean="0"/>
              <a:t>Some of these are very preliminary (I estimated sampling uncertainty last night!)</a:t>
            </a:r>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Opportunity to talk about sampling intensity</a:t>
            </a:r>
          </a:p>
          <a:p>
            <a:r>
              <a:rPr lang="en-US" dirty="0" smtClean="0"/>
              <a:t>Watershed</a:t>
            </a:r>
            <a:r>
              <a:rPr lang="en-US" baseline="0" dirty="0" smtClean="0"/>
              <a:t> areas: 13 to 75 ha, </a:t>
            </a:r>
          </a:p>
          <a:p>
            <a:r>
              <a:rPr lang="en-US" baseline="0" dirty="0" smtClean="0"/>
              <a:t>25 collectors is a lot.  Too much?</a:t>
            </a:r>
            <a:endParaRPr lang="en-US" dirty="0"/>
          </a:p>
        </p:txBody>
      </p:sp>
      <p:sp>
        <p:nvSpPr>
          <p:cNvPr id="4" name="Slide Number Placeholder 3"/>
          <p:cNvSpPr>
            <a:spLocks noGrp="1"/>
          </p:cNvSpPr>
          <p:nvPr>
            <p:ph type="sldNum" sz="quarter" idx="10"/>
          </p:nvPr>
        </p:nvSpPr>
        <p:spPr/>
        <p:txBody>
          <a:bodyPr/>
          <a:lstStyle/>
          <a:p>
            <a:pPr>
              <a:defRPr/>
            </a:pPr>
            <a:fld id="{8180590A-224D-0047-93ED-2160DA543BB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1949C5-85F9-524D-AD44-234BA48499C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D851AA-3895-D647-B0CC-AA11BAA3EE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5603E8-5E84-9C44-B1FF-7B583059C30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CDF91-A278-6048-BCDB-5935F596E2F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0FCD96-A230-5648-88DE-30AAE7D0273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eaLnBrk="0" hangingPunct="0">
              <a:defRPr>
                <a:solidFill>
                  <a:prstClr val="black">
                    <a:tint val="75000"/>
                  </a:prstClr>
                </a:solidFill>
                <a:latin typeface="Arial"/>
              </a:defRPr>
            </a:lvl1pPr>
          </a:lstStyle>
          <a:p>
            <a:pPr>
              <a:defRPr/>
            </a:pPr>
            <a:fld id="{AAD37B1A-BE3D-DA48-BAE4-528C2DF33770}" type="datetime1">
              <a:rPr lang="en-US"/>
              <a:pPr>
                <a:defRPr/>
              </a:pPr>
              <a:t>6/19/2013</a:t>
            </a:fld>
            <a:endParaRPr lang="en-US"/>
          </a:p>
        </p:txBody>
      </p:sp>
      <p:sp>
        <p:nvSpPr>
          <p:cNvPr id="3" name="Footer Placeholder 2"/>
          <p:cNvSpPr>
            <a:spLocks noGrp="1"/>
          </p:cNvSpPr>
          <p:nvPr>
            <p:ph type="ftr" sz="quarter" idx="11"/>
          </p:nvPr>
        </p:nvSpPr>
        <p:spPr/>
        <p:txBody>
          <a:bodyPr rtlCol="0"/>
          <a:lstStyle>
            <a:lvl1pPr eaLnBrk="0" hangingPunct="0">
              <a:defRPr>
                <a:solidFill>
                  <a:prstClr val="black">
                    <a:tint val="75000"/>
                  </a:prstClr>
                </a:solidFill>
                <a:latin typeface="Arial"/>
              </a:defRPr>
            </a:lvl1pPr>
          </a:lstStyle>
          <a:p>
            <a:pPr>
              <a:defRPr/>
            </a:pPr>
            <a:endParaRPr lang="en-US"/>
          </a:p>
        </p:txBody>
      </p:sp>
      <p:sp>
        <p:nvSpPr>
          <p:cNvPr id="4" name="Slide Number Placeholder 3"/>
          <p:cNvSpPr>
            <a:spLocks noGrp="1"/>
          </p:cNvSpPr>
          <p:nvPr>
            <p:ph type="sldNum" sz="quarter" idx="12"/>
          </p:nvPr>
        </p:nvSpPr>
        <p:spPr/>
        <p:txBody>
          <a:bodyPr rtlCol="0"/>
          <a:lstStyle>
            <a:lvl1pPr eaLnBrk="0" hangingPunct="0">
              <a:defRPr>
                <a:solidFill>
                  <a:prstClr val="black">
                    <a:tint val="75000"/>
                  </a:prstClr>
                </a:solidFill>
                <a:latin typeface="Arial"/>
              </a:defRPr>
            </a:lvl1pPr>
          </a:lstStyle>
          <a:p>
            <a:pPr>
              <a:defRPr/>
            </a:pPr>
            <a:fld id="{3EF5FB93-8525-7B4B-8795-B42B0CC6FB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D20397-4BE7-FD46-8038-356DBF2F74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EFC839-3701-1A46-BD57-5299CBAAE6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335009-8484-0941-BAD8-66B5C5B0A7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E02BF3-0047-414C-A5CD-59A358C95B8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53469C-C9C6-CE40-9E31-66497432BA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DE5C6D-9C0D-BD45-B74C-4E57F5C6DF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9E7EF0-964B-4246-9352-BE603152C2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9C3CE6-B936-B74C-8842-14522E5B3A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214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pitchFamily="2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2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28" charset="0"/>
              </a:defRPr>
            </a:lvl1pPr>
          </a:lstStyle>
          <a:p>
            <a:pPr>
              <a:defRPr/>
            </a:pPr>
            <a:fld id="{9258D281-60CE-7940-A124-9EC52852A72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28" charset="-128"/>
          <a:cs typeface="ＭＳ Ｐゴシック" pitchFamily="28" charset="-128"/>
        </a:defRPr>
      </a:lvl1pPr>
      <a:lvl2pPr algn="ctr" rtl="0" eaLnBrk="0" fontAlgn="base" hangingPunct="0">
        <a:spcBef>
          <a:spcPct val="0"/>
        </a:spcBef>
        <a:spcAft>
          <a:spcPct val="0"/>
        </a:spcAft>
        <a:defRPr sz="4400">
          <a:solidFill>
            <a:schemeClr val="tx2"/>
          </a:solidFill>
          <a:latin typeface="Times" pitchFamily="-105" charset="0"/>
          <a:ea typeface="ＭＳ Ｐゴシック" pitchFamily="28" charset="-128"/>
          <a:cs typeface="ＭＳ Ｐゴシック" pitchFamily="28" charset="-128"/>
        </a:defRPr>
      </a:lvl2pPr>
      <a:lvl3pPr algn="ctr" rtl="0" eaLnBrk="0" fontAlgn="base" hangingPunct="0">
        <a:spcBef>
          <a:spcPct val="0"/>
        </a:spcBef>
        <a:spcAft>
          <a:spcPct val="0"/>
        </a:spcAft>
        <a:defRPr sz="4400">
          <a:solidFill>
            <a:schemeClr val="tx2"/>
          </a:solidFill>
          <a:latin typeface="Times" pitchFamily="-105" charset="0"/>
          <a:ea typeface="ＭＳ Ｐゴシック" pitchFamily="28" charset="-128"/>
          <a:cs typeface="ＭＳ Ｐゴシック" pitchFamily="28" charset="-128"/>
        </a:defRPr>
      </a:lvl3pPr>
      <a:lvl4pPr algn="ctr" rtl="0" eaLnBrk="0" fontAlgn="base" hangingPunct="0">
        <a:spcBef>
          <a:spcPct val="0"/>
        </a:spcBef>
        <a:spcAft>
          <a:spcPct val="0"/>
        </a:spcAft>
        <a:defRPr sz="4400">
          <a:solidFill>
            <a:schemeClr val="tx2"/>
          </a:solidFill>
          <a:latin typeface="Times" pitchFamily="-105" charset="0"/>
          <a:ea typeface="ＭＳ Ｐゴシック" pitchFamily="28" charset="-128"/>
          <a:cs typeface="ＭＳ Ｐゴシック" pitchFamily="28" charset="-128"/>
        </a:defRPr>
      </a:lvl4pPr>
      <a:lvl5pPr algn="ctr" rtl="0" eaLnBrk="0" fontAlgn="base" hangingPunct="0">
        <a:spcBef>
          <a:spcPct val="0"/>
        </a:spcBef>
        <a:spcAft>
          <a:spcPct val="0"/>
        </a:spcAft>
        <a:defRPr sz="4400">
          <a:solidFill>
            <a:schemeClr val="tx2"/>
          </a:solidFill>
          <a:latin typeface="Times" pitchFamily="-105" charset="0"/>
          <a:ea typeface="ＭＳ Ｐゴシック" pitchFamily="28" charset="-128"/>
          <a:cs typeface="ＭＳ Ｐゴシック" pitchFamily="28" charset="-128"/>
        </a:defRPr>
      </a:lvl5pPr>
      <a:lvl6pPr marL="457200" algn="ctr" rtl="0" eaLnBrk="0" fontAlgn="base" hangingPunct="0">
        <a:spcBef>
          <a:spcPct val="0"/>
        </a:spcBef>
        <a:spcAft>
          <a:spcPct val="0"/>
        </a:spcAft>
        <a:defRPr sz="4400">
          <a:solidFill>
            <a:schemeClr val="tx2"/>
          </a:solidFill>
          <a:latin typeface="Times" pitchFamily="-105" charset="0"/>
        </a:defRPr>
      </a:lvl6pPr>
      <a:lvl7pPr marL="914400" algn="ctr" rtl="0" eaLnBrk="0" fontAlgn="base" hangingPunct="0">
        <a:spcBef>
          <a:spcPct val="0"/>
        </a:spcBef>
        <a:spcAft>
          <a:spcPct val="0"/>
        </a:spcAft>
        <a:defRPr sz="4400">
          <a:solidFill>
            <a:schemeClr val="tx2"/>
          </a:solidFill>
          <a:latin typeface="Times" pitchFamily="-105" charset="0"/>
        </a:defRPr>
      </a:lvl7pPr>
      <a:lvl8pPr marL="1371600" algn="ctr" rtl="0" eaLnBrk="0" fontAlgn="base" hangingPunct="0">
        <a:spcBef>
          <a:spcPct val="0"/>
        </a:spcBef>
        <a:spcAft>
          <a:spcPct val="0"/>
        </a:spcAft>
        <a:defRPr sz="4400">
          <a:solidFill>
            <a:schemeClr val="tx2"/>
          </a:solidFill>
          <a:latin typeface="Times" pitchFamily="-105" charset="0"/>
        </a:defRPr>
      </a:lvl8pPr>
      <a:lvl9pPr marL="1828800" algn="ctr" rtl="0" eaLnBrk="0" fontAlgn="base" hangingPunct="0">
        <a:spcBef>
          <a:spcPct val="0"/>
        </a:spcBef>
        <a:spcAft>
          <a:spcPct val="0"/>
        </a:spcAft>
        <a:defRPr sz="4400">
          <a:solidFill>
            <a:schemeClr val="tx2"/>
          </a:solidFill>
          <a:latin typeface="Times"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8" charset="-128"/>
          <a:cs typeface="ＭＳ Ｐゴシック" pitchFamily="2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C2145"/>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latin typeface="Times" pitchFamily="-103"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pitchFamily="-103"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pitchFamily="-103" charset="0"/>
              </a:defRPr>
            </a:lvl1pPr>
          </a:lstStyle>
          <a:p>
            <a:pPr>
              <a:defRPr/>
            </a:pPr>
            <a:fld id="{CC56B1F1-1BA0-AD42-B961-B3DF637B77D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3"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a:solidFill>
            <a:schemeClr val="tx2"/>
          </a:solidFill>
          <a:latin typeface="Times" pitchFamily="-103" charset="0"/>
          <a:ea typeface="ＭＳ Ｐゴシック" pitchFamily="16" charset="-128"/>
          <a:cs typeface="ＭＳ Ｐゴシック" pitchFamily="16" charset="-128"/>
        </a:defRPr>
      </a:lvl2pPr>
      <a:lvl3pPr algn="ctr" rtl="0" eaLnBrk="0" fontAlgn="base" hangingPunct="0">
        <a:spcBef>
          <a:spcPct val="0"/>
        </a:spcBef>
        <a:spcAft>
          <a:spcPct val="0"/>
        </a:spcAft>
        <a:defRPr sz="4400">
          <a:solidFill>
            <a:schemeClr val="tx2"/>
          </a:solidFill>
          <a:latin typeface="Times" pitchFamily="-103" charset="0"/>
          <a:ea typeface="ＭＳ Ｐゴシック" pitchFamily="16" charset="-128"/>
          <a:cs typeface="ＭＳ Ｐゴシック" pitchFamily="16" charset="-128"/>
        </a:defRPr>
      </a:lvl3pPr>
      <a:lvl4pPr algn="ctr" rtl="0" eaLnBrk="0" fontAlgn="base" hangingPunct="0">
        <a:spcBef>
          <a:spcPct val="0"/>
        </a:spcBef>
        <a:spcAft>
          <a:spcPct val="0"/>
        </a:spcAft>
        <a:defRPr sz="4400">
          <a:solidFill>
            <a:schemeClr val="tx2"/>
          </a:solidFill>
          <a:latin typeface="Times" pitchFamily="-103" charset="0"/>
          <a:ea typeface="ＭＳ Ｐゴシック" pitchFamily="16" charset="-128"/>
          <a:cs typeface="ＭＳ Ｐゴシック" pitchFamily="16" charset="-128"/>
        </a:defRPr>
      </a:lvl4pPr>
      <a:lvl5pPr algn="ctr" rtl="0" eaLnBrk="0" fontAlgn="base" hangingPunct="0">
        <a:spcBef>
          <a:spcPct val="0"/>
        </a:spcBef>
        <a:spcAft>
          <a:spcPct val="0"/>
        </a:spcAft>
        <a:defRPr sz="4400">
          <a:solidFill>
            <a:schemeClr val="tx2"/>
          </a:solidFill>
          <a:latin typeface="Times" pitchFamily="-103" charset="0"/>
          <a:ea typeface="ＭＳ Ｐゴシック" pitchFamily="16" charset="-128"/>
          <a:cs typeface="ＭＳ Ｐゴシック" pitchFamily="16" charset="-128"/>
        </a:defRPr>
      </a:lvl5pPr>
      <a:lvl6pPr marL="457200" algn="ctr" rtl="0" eaLnBrk="0" fontAlgn="base" hangingPunct="0">
        <a:spcBef>
          <a:spcPct val="0"/>
        </a:spcBef>
        <a:spcAft>
          <a:spcPct val="0"/>
        </a:spcAft>
        <a:defRPr sz="4400">
          <a:solidFill>
            <a:schemeClr val="tx2"/>
          </a:solidFill>
          <a:latin typeface="Times" pitchFamily="-103" charset="0"/>
        </a:defRPr>
      </a:lvl6pPr>
      <a:lvl7pPr marL="914400" algn="ctr" rtl="0" eaLnBrk="0" fontAlgn="base" hangingPunct="0">
        <a:spcBef>
          <a:spcPct val="0"/>
        </a:spcBef>
        <a:spcAft>
          <a:spcPct val="0"/>
        </a:spcAft>
        <a:defRPr sz="4400">
          <a:solidFill>
            <a:schemeClr val="tx2"/>
          </a:solidFill>
          <a:latin typeface="Times" pitchFamily="-103" charset="0"/>
        </a:defRPr>
      </a:lvl7pPr>
      <a:lvl8pPr marL="1371600" algn="ctr" rtl="0" eaLnBrk="0" fontAlgn="base" hangingPunct="0">
        <a:spcBef>
          <a:spcPct val="0"/>
        </a:spcBef>
        <a:spcAft>
          <a:spcPct val="0"/>
        </a:spcAft>
        <a:defRPr sz="4400">
          <a:solidFill>
            <a:schemeClr val="tx2"/>
          </a:solidFill>
          <a:latin typeface="Times" pitchFamily="-103" charset="0"/>
        </a:defRPr>
      </a:lvl8pPr>
      <a:lvl9pPr marL="1828800" algn="ctr" rtl="0" eaLnBrk="0" fontAlgn="base" hangingPunct="0">
        <a:spcBef>
          <a:spcPct val="0"/>
        </a:spcBef>
        <a:spcAft>
          <a:spcPct val="0"/>
        </a:spcAft>
        <a:defRPr sz="4400">
          <a:solidFill>
            <a:schemeClr val="tx2"/>
          </a:solidFill>
          <a:latin typeface="Times" pitchFamily="-10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6" charset="-128"/>
          <a:cs typeface="ＭＳ Ｐゴシック" pitchFamily="1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3"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3"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3"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3"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3"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3"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3"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1200" smtClean="0">
                <a:solidFill>
                  <a:srgbClr val="898989"/>
                </a:solidFill>
                <a:latin typeface="Arial" pitchFamily="16" charset="0"/>
              </a:defRPr>
            </a:lvl1pPr>
          </a:lstStyle>
          <a:p>
            <a:pPr>
              <a:defRPr/>
            </a:pPr>
            <a:fld id="{4F894781-0A84-2445-AA0B-C46A7910A07A}" type="datetime1">
              <a:rPr lang="en-US"/>
              <a:pPr>
                <a:defRPr/>
              </a:pPr>
              <a:t>6/19/2013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itchFamily="16"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itchFamily="16" charset="0"/>
              </a:defRPr>
            </a:lvl1pPr>
          </a:lstStyle>
          <a:p>
            <a:pPr>
              <a:defRPr/>
            </a:pPr>
            <a:fld id="{4FD759E1-FC74-4D40-9CAD-83F33279FB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Lst>
  <p:txStyles>
    <p:titleStyle>
      <a:lvl1pPr algn="ctr" defTabSz="457200" rtl="0" eaLnBrk="0" fontAlgn="base" hangingPunct="0">
        <a:spcBef>
          <a:spcPct val="0"/>
        </a:spcBef>
        <a:spcAft>
          <a:spcPct val="0"/>
        </a:spcAft>
        <a:defRPr sz="4400" kern="1200">
          <a:solidFill>
            <a:schemeClr val="tx1"/>
          </a:solidFill>
          <a:latin typeface="Arial"/>
          <a:ea typeface="ＭＳ Ｐゴシック" pitchFamily="16" charset="-128"/>
          <a:cs typeface="ＭＳ Ｐゴシック" pitchFamily="16" charset="-128"/>
        </a:defRPr>
      </a:lvl1pPr>
      <a:lvl2pPr algn="ctr" defTabSz="457200" rtl="0" eaLnBrk="0" fontAlgn="base" hangingPunct="0">
        <a:spcBef>
          <a:spcPct val="0"/>
        </a:spcBef>
        <a:spcAft>
          <a:spcPct val="0"/>
        </a:spcAft>
        <a:defRPr sz="4400">
          <a:solidFill>
            <a:schemeClr val="tx1"/>
          </a:solidFill>
          <a:latin typeface="Arial" pitchFamily="16" charset="0"/>
          <a:ea typeface="ＭＳ Ｐゴシック" pitchFamily="16" charset="-128"/>
          <a:cs typeface="ＭＳ Ｐゴシック" pitchFamily="16" charset="-128"/>
        </a:defRPr>
      </a:lvl2pPr>
      <a:lvl3pPr algn="ctr" defTabSz="457200" rtl="0" eaLnBrk="0" fontAlgn="base" hangingPunct="0">
        <a:spcBef>
          <a:spcPct val="0"/>
        </a:spcBef>
        <a:spcAft>
          <a:spcPct val="0"/>
        </a:spcAft>
        <a:defRPr sz="4400">
          <a:solidFill>
            <a:schemeClr val="tx1"/>
          </a:solidFill>
          <a:latin typeface="Arial" pitchFamily="16" charset="0"/>
          <a:ea typeface="ＭＳ Ｐゴシック" pitchFamily="16" charset="-128"/>
          <a:cs typeface="ＭＳ Ｐゴシック" pitchFamily="16" charset="-128"/>
        </a:defRPr>
      </a:lvl3pPr>
      <a:lvl4pPr algn="ctr" defTabSz="457200" rtl="0" eaLnBrk="0" fontAlgn="base" hangingPunct="0">
        <a:spcBef>
          <a:spcPct val="0"/>
        </a:spcBef>
        <a:spcAft>
          <a:spcPct val="0"/>
        </a:spcAft>
        <a:defRPr sz="4400">
          <a:solidFill>
            <a:schemeClr val="tx1"/>
          </a:solidFill>
          <a:latin typeface="Arial" pitchFamily="16" charset="0"/>
          <a:ea typeface="ＭＳ Ｐゴシック" pitchFamily="16" charset="-128"/>
          <a:cs typeface="ＭＳ Ｐゴシック" pitchFamily="16" charset="-128"/>
        </a:defRPr>
      </a:lvl4pPr>
      <a:lvl5pPr algn="ctr" defTabSz="457200" rtl="0" eaLnBrk="0" fontAlgn="base" hangingPunct="0">
        <a:spcBef>
          <a:spcPct val="0"/>
        </a:spcBef>
        <a:spcAft>
          <a:spcPct val="0"/>
        </a:spcAft>
        <a:defRPr sz="4400">
          <a:solidFill>
            <a:schemeClr val="tx1"/>
          </a:solidFill>
          <a:latin typeface="Arial" pitchFamily="16" charset="0"/>
          <a:ea typeface="ＭＳ Ｐゴシック" pitchFamily="16" charset="-128"/>
          <a:cs typeface="ＭＳ Ｐゴシック" pitchFamily="16" charset="-128"/>
        </a:defRPr>
      </a:lvl5pPr>
      <a:lvl6pPr marL="457200" algn="ctr" defTabSz="457200" rtl="0" fontAlgn="base">
        <a:spcBef>
          <a:spcPct val="0"/>
        </a:spcBef>
        <a:spcAft>
          <a:spcPct val="0"/>
        </a:spcAft>
        <a:defRPr sz="4400">
          <a:solidFill>
            <a:schemeClr val="tx1"/>
          </a:solidFill>
          <a:latin typeface="Arial" pitchFamily="16" charset="0"/>
          <a:ea typeface="ＭＳ Ｐゴシック" pitchFamily="16" charset="-128"/>
          <a:cs typeface="ＭＳ Ｐゴシック" pitchFamily="16" charset="-128"/>
        </a:defRPr>
      </a:lvl6pPr>
      <a:lvl7pPr marL="914400" algn="ctr" defTabSz="457200" rtl="0" fontAlgn="base">
        <a:spcBef>
          <a:spcPct val="0"/>
        </a:spcBef>
        <a:spcAft>
          <a:spcPct val="0"/>
        </a:spcAft>
        <a:defRPr sz="4400">
          <a:solidFill>
            <a:schemeClr val="tx1"/>
          </a:solidFill>
          <a:latin typeface="Arial" pitchFamily="16" charset="0"/>
          <a:ea typeface="ＭＳ Ｐゴシック" pitchFamily="16" charset="-128"/>
          <a:cs typeface="ＭＳ Ｐゴシック" pitchFamily="16" charset="-128"/>
        </a:defRPr>
      </a:lvl7pPr>
      <a:lvl8pPr marL="1371600" algn="ctr" defTabSz="457200" rtl="0" fontAlgn="base">
        <a:spcBef>
          <a:spcPct val="0"/>
        </a:spcBef>
        <a:spcAft>
          <a:spcPct val="0"/>
        </a:spcAft>
        <a:defRPr sz="4400">
          <a:solidFill>
            <a:schemeClr val="tx1"/>
          </a:solidFill>
          <a:latin typeface="Arial" pitchFamily="16" charset="0"/>
          <a:ea typeface="ＭＳ Ｐゴシック" pitchFamily="16" charset="-128"/>
          <a:cs typeface="ＭＳ Ｐゴシック" pitchFamily="16" charset="-128"/>
        </a:defRPr>
      </a:lvl8pPr>
      <a:lvl9pPr marL="1828800" algn="ctr" defTabSz="457200" rtl="0" fontAlgn="base">
        <a:spcBef>
          <a:spcPct val="0"/>
        </a:spcBef>
        <a:spcAft>
          <a:spcPct val="0"/>
        </a:spcAft>
        <a:defRPr sz="4400">
          <a:solidFill>
            <a:schemeClr val="tx1"/>
          </a:solidFill>
          <a:latin typeface="Arial" pitchFamily="16" charset="0"/>
          <a:ea typeface="ＭＳ Ｐゴシック" pitchFamily="16" charset="-128"/>
          <a:cs typeface="ＭＳ Ｐゴシック" pitchFamily="16" charset="-128"/>
        </a:defRPr>
      </a:lvl9pPr>
    </p:titleStyle>
    <p:bodyStyle>
      <a:lvl1pPr marL="342900" indent="-342900" algn="l" defTabSz="457200" rtl="0" eaLnBrk="0" fontAlgn="base" hangingPunct="0">
        <a:spcBef>
          <a:spcPct val="20000"/>
        </a:spcBef>
        <a:spcAft>
          <a:spcPct val="0"/>
        </a:spcAft>
        <a:buFont typeface="Arial" pitchFamily="-103" charset="0"/>
        <a:buChar char="•"/>
        <a:defRPr sz="3200" kern="1200">
          <a:solidFill>
            <a:schemeClr val="tx1"/>
          </a:solidFill>
          <a:latin typeface="Arial"/>
          <a:ea typeface="ＭＳ Ｐゴシック" pitchFamily="16" charset="-128"/>
          <a:cs typeface="ＭＳ Ｐゴシック" pitchFamily="16" charset="-128"/>
        </a:defRPr>
      </a:lvl1pPr>
      <a:lvl2pPr marL="742950" indent="-285750" algn="l" defTabSz="457200" rtl="0" eaLnBrk="0" fontAlgn="base" hangingPunct="0">
        <a:spcBef>
          <a:spcPct val="20000"/>
        </a:spcBef>
        <a:spcAft>
          <a:spcPct val="0"/>
        </a:spcAft>
        <a:buFont typeface="Arial" pitchFamily="-103" charset="0"/>
        <a:buChar char="–"/>
        <a:defRPr sz="2800" kern="1200">
          <a:solidFill>
            <a:schemeClr val="tx1"/>
          </a:solidFill>
          <a:latin typeface="Arial"/>
          <a:ea typeface="ＭＳ Ｐゴシック" pitchFamily="16" charset="-128"/>
          <a:cs typeface="+mn-cs"/>
        </a:defRPr>
      </a:lvl2pPr>
      <a:lvl3pPr marL="1143000" indent="-228600" algn="l" defTabSz="457200" rtl="0" eaLnBrk="0" fontAlgn="base" hangingPunct="0">
        <a:spcBef>
          <a:spcPct val="20000"/>
        </a:spcBef>
        <a:spcAft>
          <a:spcPct val="0"/>
        </a:spcAft>
        <a:buFont typeface="Arial" pitchFamily="-103" charset="0"/>
        <a:buChar char="•"/>
        <a:defRPr sz="2400" kern="1200">
          <a:solidFill>
            <a:schemeClr val="tx1"/>
          </a:solidFill>
          <a:latin typeface="Arial"/>
          <a:ea typeface="ＭＳ Ｐゴシック" pitchFamily="16" charset="-128"/>
          <a:cs typeface="+mn-cs"/>
        </a:defRPr>
      </a:lvl3pPr>
      <a:lvl4pPr marL="1600200" indent="-228600" algn="l" defTabSz="457200" rtl="0" eaLnBrk="0" fontAlgn="base" hangingPunct="0">
        <a:spcBef>
          <a:spcPct val="20000"/>
        </a:spcBef>
        <a:spcAft>
          <a:spcPct val="0"/>
        </a:spcAft>
        <a:buFont typeface="Arial" pitchFamily="-103" charset="0"/>
        <a:buChar char="–"/>
        <a:defRPr sz="2000" kern="1200">
          <a:solidFill>
            <a:schemeClr val="tx1"/>
          </a:solidFill>
          <a:latin typeface="Arial"/>
          <a:ea typeface="ＭＳ Ｐゴシック" pitchFamily="16" charset="-128"/>
          <a:cs typeface="+mn-cs"/>
        </a:defRPr>
      </a:lvl4pPr>
      <a:lvl5pPr marL="2057400" indent="-228600" algn="l" defTabSz="457200" rtl="0" eaLnBrk="0" fontAlgn="base" hangingPunct="0">
        <a:spcBef>
          <a:spcPct val="20000"/>
        </a:spcBef>
        <a:spcAft>
          <a:spcPct val="0"/>
        </a:spcAft>
        <a:buFont typeface="Arial" pitchFamily="-103" charset="0"/>
        <a:buChar char="»"/>
        <a:defRPr sz="2000" kern="1200">
          <a:solidFill>
            <a:schemeClr val="tx1"/>
          </a:solidFill>
          <a:latin typeface="Arial"/>
          <a:ea typeface="ＭＳ Ｐゴシック" pitchFamily="1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9.jpeg"/><Relationship Id="rId4" Type="http://schemas.openxmlformats.org/officeDocument/2006/relationships/hyperlink" Target="http://www.sciencedirect.com/science/article/pii/S0098847201000776"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esf.edu/faculty/yanai"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mailto:quantifyinguncertainty@gmail.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1371600" y="1524000"/>
            <a:ext cx="6248400" cy="1077913"/>
          </a:xfrm>
          <a:prstGeom prst="rect">
            <a:avLst/>
          </a:prstGeom>
          <a:noFill/>
          <a:ln w="9525">
            <a:noFill/>
            <a:miter lim="800000"/>
            <a:headEnd/>
            <a:tailEnd/>
          </a:ln>
        </p:spPr>
        <p:txBody>
          <a:bodyPr>
            <a:prstTxWarp prst="textNoShape">
              <a:avLst/>
            </a:prstTxWarp>
            <a:spAutoFit/>
          </a:bodyPr>
          <a:lstStyle/>
          <a:p>
            <a:pPr algn="ctr"/>
            <a:r>
              <a:rPr lang="en-US" sz="3200" dirty="0"/>
              <a:t>Quantifying Uncertainty in Belowground Carbon Turnover</a:t>
            </a:r>
          </a:p>
        </p:txBody>
      </p:sp>
      <p:sp>
        <p:nvSpPr>
          <p:cNvPr id="20483" name="Subtitle 2"/>
          <p:cNvSpPr txBox="1">
            <a:spLocks/>
          </p:cNvSpPr>
          <p:nvPr/>
        </p:nvSpPr>
        <p:spPr bwMode="auto">
          <a:xfrm>
            <a:off x="762000" y="4343400"/>
            <a:ext cx="7391400" cy="1876425"/>
          </a:xfrm>
          <a:prstGeom prst="rect">
            <a:avLst/>
          </a:prstGeom>
          <a:noFill/>
          <a:ln w="9525">
            <a:noFill/>
            <a:miter lim="800000"/>
            <a:headEnd/>
            <a:tailEnd/>
          </a:ln>
        </p:spPr>
        <p:txBody>
          <a:bodyPr>
            <a:prstTxWarp prst="textNoShape">
              <a:avLst/>
            </a:prstTxWarp>
          </a:bodyPr>
          <a:lstStyle/>
          <a:p>
            <a:pPr algn="ctr">
              <a:lnSpc>
                <a:spcPct val="80000"/>
              </a:lnSpc>
              <a:spcBef>
                <a:spcPct val="20000"/>
              </a:spcBef>
            </a:pPr>
            <a:r>
              <a:rPr lang="en-US" sz="3000" dirty="0">
                <a:ea typeface="ＭＳ Ｐゴシック" pitchFamily="-103" charset="-128"/>
                <a:cs typeface="ＭＳ Ｐゴシック" pitchFamily="-103" charset="-128"/>
              </a:rPr>
              <a:t>Ruth D. Yanai </a:t>
            </a:r>
          </a:p>
          <a:p>
            <a:pPr algn="ctr">
              <a:lnSpc>
                <a:spcPct val="80000"/>
              </a:lnSpc>
              <a:spcBef>
                <a:spcPct val="20000"/>
              </a:spcBef>
            </a:pPr>
            <a:endParaRPr lang="en-US" sz="3000" dirty="0">
              <a:ea typeface="ＭＳ Ｐゴシック" pitchFamily="-103" charset="-128"/>
              <a:cs typeface="ＭＳ Ｐゴシック" pitchFamily="-103" charset="-128"/>
            </a:endParaRPr>
          </a:p>
          <a:p>
            <a:pPr algn="ctr">
              <a:lnSpc>
                <a:spcPct val="80000"/>
              </a:lnSpc>
            </a:pPr>
            <a:r>
              <a:rPr lang="en-US" sz="2600" dirty="0"/>
              <a:t>State University of New York</a:t>
            </a:r>
          </a:p>
          <a:p>
            <a:pPr algn="ctr">
              <a:lnSpc>
                <a:spcPct val="80000"/>
              </a:lnSpc>
            </a:pPr>
            <a:r>
              <a:rPr lang="en-US" sz="2600" dirty="0"/>
              <a:t>College of Environmental Science and Forestry Syracuse NY 13210, USA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D:\Campbell\Hubbard_Brook\Maps\Thiessen_Gages_Wshds.png"/>
          <p:cNvPicPr>
            <a:picLocks noChangeAspect="1" noChangeArrowheads="1"/>
          </p:cNvPicPr>
          <p:nvPr/>
        </p:nvPicPr>
        <p:blipFill>
          <a:blip r:embed="rId3" cstate="email"/>
          <a:srcRect l="7916" t="8888" r="8749" b="21111"/>
          <a:stretch>
            <a:fillRect/>
          </a:stretch>
        </p:blipFill>
        <p:spPr bwMode="auto">
          <a:xfrm>
            <a:off x="381000" y="-457200"/>
            <a:ext cx="7015163" cy="4419600"/>
          </a:xfrm>
          <a:prstGeom prst="rect">
            <a:avLst/>
          </a:prstGeom>
          <a:noFill/>
          <a:ln w="9525">
            <a:noFill/>
            <a:miter lim="800000"/>
            <a:headEnd/>
            <a:tailEnd/>
          </a:ln>
        </p:spPr>
      </p:pic>
      <p:sp>
        <p:nvSpPr>
          <p:cNvPr id="35843" name="TextBox 107"/>
          <p:cNvSpPr txBox="1">
            <a:spLocks noChangeArrowheads="1"/>
          </p:cNvSpPr>
          <p:nvPr/>
        </p:nvSpPr>
        <p:spPr bwMode="auto">
          <a:xfrm>
            <a:off x="609600" y="4960938"/>
            <a:ext cx="7848600" cy="676275"/>
          </a:xfrm>
          <a:prstGeom prst="rect">
            <a:avLst/>
          </a:prstGeom>
          <a:noFill/>
          <a:ln w="9525">
            <a:noFill/>
            <a:miter lim="800000"/>
            <a:headEnd/>
            <a:tailEnd/>
          </a:ln>
        </p:spPr>
        <p:txBody>
          <a:bodyPr>
            <a:prstTxWarp prst="textNoShape">
              <a:avLst/>
            </a:prstTxWarp>
            <a:spAutoFit/>
          </a:bodyPr>
          <a:lstStyle/>
          <a:p>
            <a:pPr algn="l">
              <a:spcAft>
                <a:spcPts val="1200"/>
              </a:spcAft>
            </a:pPr>
            <a:r>
              <a:rPr lang="en-US" sz="1900">
                <a:solidFill>
                  <a:srgbClr val="FFFFFF"/>
                </a:solidFill>
                <a:latin typeface="Arial" pitchFamily="-103" charset="0"/>
                <a:ea typeface="Arial" pitchFamily="-103" charset="0"/>
                <a:cs typeface="Arial" pitchFamily="-103" charset="0"/>
              </a:rPr>
              <a:t>We tested the effect of sampling intensity by sequentially omitting individual precipitation gauges.</a:t>
            </a:r>
          </a:p>
        </p:txBody>
      </p:sp>
      <p:sp>
        <p:nvSpPr>
          <p:cNvPr id="6" name="TextBox 107"/>
          <p:cNvSpPr txBox="1">
            <a:spLocks noChangeArrowheads="1"/>
          </p:cNvSpPr>
          <p:nvPr/>
        </p:nvSpPr>
        <p:spPr bwMode="auto">
          <a:xfrm>
            <a:off x="609600" y="5886450"/>
            <a:ext cx="7696200" cy="677863"/>
          </a:xfrm>
          <a:prstGeom prst="rect">
            <a:avLst/>
          </a:prstGeom>
          <a:noFill/>
          <a:ln w="9525">
            <a:noFill/>
            <a:miter lim="800000"/>
            <a:headEnd/>
            <a:tailEnd/>
          </a:ln>
        </p:spPr>
        <p:txBody>
          <a:bodyPr>
            <a:prstTxWarp prst="textNoShape">
              <a:avLst/>
            </a:prstTxWarp>
            <a:spAutoFit/>
          </a:bodyPr>
          <a:lstStyle/>
          <a:p>
            <a:pPr algn="l">
              <a:spcAft>
                <a:spcPts val="1200"/>
              </a:spcAft>
            </a:pPr>
            <a:r>
              <a:rPr lang="en-US" sz="1900">
                <a:solidFill>
                  <a:srgbClr val="FFFFFF"/>
                </a:solidFill>
                <a:latin typeface="Arial" pitchFamily="-103" charset="0"/>
                <a:ea typeface="Arial" pitchFamily="-103" charset="0"/>
                <a:cs typeface="Arial" pitchFamily="-103" charset="0"/>
              </a:rPr>
              <a:t>Estimates of annual precipitation volume varied little until five or more of the eleven precipitation gauges were ignored. </a:t>
            </a:r>
          </a:p>
        </p:txBody>
      </p:sp>
      <p:grpSp>
        <p:nvGrpSpPr>
          <p:cNvPr id="2" name="Group 6"/>
          <p:cNvGrpSpPr>
            <a:grpSpLocks/>
          </p:cNvGrpSpPr>
          <p:nvPr/>
        </p:nvGrpSpPr>
        <p:grpSpPr bwMode="auto">
          <a:xfrm>
            <a:off x="762000" y="739775"/>
            <a:ext cx="7848600" cy="4757738"/>
            <a:chOff x="609601" y="587100"/>
            <a:chExt cx="7848600" cy="4758250"/>
          </a:xfrm>
        </p:grpSpPr>
        <p:pic>
          <p:nvPicPr>
            <p:cNvPr id="35846" name="Picture 42"/>
            <p:cNvPicPr>
              <a:picLocks noChangeAspect="1"/>
            </p:cNvPicPr>
            <p:nvPr/>
          </p:nvPicPr>
          <p:blipFill>
            <a:blip r:embed="rId4" cstate="email"/>
            <a:srcRect/>
            <a:stretch>
              <a:fillRect/>
            </a:stretch>
          </p:blipFill>
          <p:spPr bwMode="auto">
            <a:xfrm>
              <a:off x="1634593" y="587100"/>
              <a:ext cx="5905336" cy="4179041"/>
            </a:xfrm>
            <a:prstGeom prst="rect">
              <a:avLst/>
            </a:prstGeom>
            <a:noFill/>
            <a:ln w="9525">
              <a:noFill/>
              <a:miter lim="800000"/>
              <a:headEnd/>
              <a:tailEnd/>
            </a:ln>
          </p:spPr>
        </p:pic>
        <p:sp>
          <p:nvSpPr>
            <p:cNvPr id="35847" name="TextBox 107"/>
            <p:cNvSpPr txBox="1">
              <a:spLocks noChangeArrowheads="1"/>
            </p:cNvSpPr>
            <p:nvPr/>
          </p:nvSpPr>
          <p:spPr bwMode="auto">
            <a:xfrm>
              <a:off x="609601" y="4960629"/>
              <a:ext cx="7848600" cy="384721"/>
            </a:xfrm>
            <a:prstGeom prst="rect">
              <a:avLst/>
            </a:prstGeom>
            <a:noFill/>
            <a:ln w="9525">
              <a:noFill/>
              <a:miter lim="800000"/>
              <a:headEnd/>
              <a:tailEnd/>
            </a:ln>
          </p:spPr>
          <p:txBody>
            <a:bodyPr>
              <a:prstTxWarp prst="textNoShape">
                <a:avLst/>
              </a:prstTxWarp>
              <a:spAutoFit/>
            </a:bodyPr>
            <a:lstStyle/>
            <a:p>
              <a:pPr algn="l">
                <a:spcAft>
                  <a:spcPts val="1200"/>
                </a:spcAft>
              </a:pPr>
              <a:endParaRPr lang="en-US" sz="1900">
                <a:solidFill>
                  <a:srgbClr val="FFFFFF"/>
                </a:solidFill>
                <a:latin typeface="Arial" pitchFamily="-103" charset="0"/>
                <a:ea typeface="Arial" pitchFamily="-103" charset="0"/>
                <a:cs typeface="Arial" pitchFamily="-103"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66800" y="2427288"/>
            <a:ext cx="7239000" cy="4278094"/>
          </a:xfrm>
          <a:prstGeom prst="rect">
            <a:avLst/>
          </a:prstGeom>
          <a:noFill/>
          <a:ln w="9525">
            <a:noFill/>
            <a:miter lim="800000"/>
            <a:headEnd/>
            <a:tailEnd/>
          </a:ln>
        </p:spPr>
        <p:txBody>
          <a:bodyPr>
            <a:prstTxWarp prst="textNoShape">
              <a:avLst/>
            </a:prstTxWarp>
            <a:spAutoFit/>
          </a:bodyPr>
          <a:lstStyle/>
          <a:p>
            <a:pPr lvl="2" algn="l">
              <a:defRPr/>
            </a:pPr>
            <a:endParaRPr lang="en-US" dirty="0">
              <a:latin typeface="Times" pitchFamily="1" charset="0"/>
            </a:endParaRPr>
          </a:p>
          <a:p>
            <a:pPr algn="l">
              <a:defRPr/>
            </a:pPr>
            <a:r>
              <a:rPr lang="en-US" sz="3200" dirty="0">
                <a:latin typeface="Times" pitchFamily="1" charset="0"/>
              </a:rPr>
              <a:t>Net N gas exchange = sinks – sources =  </a:t>
            </a:r>
          </a:p>
          <a:p>
            <a:pPr algn="l">
              <a:buFontTx/>
              <a:buChar char="-"/>
              <a:defRPr/>
            </a:pPr>
            <a:r>
              <a:rPr lang="en-US" sz="3200" dirty="0">
                <a:solidFill>
                  <a:srgbClr val="FFFFFF"/>
                </a:solidFill>
                <a:latin typeface="Times" pitchFamily="1" charset="0"/>
              </a:rPr>
              <a:t>  precipitation N input </a:t>
            </a:r>
            <a:r>
              <a:rPr lang="en-US" sz="3200" dirty="0">
                <a:solidFill>
                  <a:srgbClr val="FFFF00"/>
                </a:solidFill>
                <a:latin typeface="Times" pitchFamily="1" charset="0"/>
              </a:rPr>
              <a:t>(± 1.3)</a:t>
            </a:r>
          </a:p>
          <a:p>
            <a:pPr algn="l">
              <a:defRPr/>
            </a:pPr>
            <a:r>
              <a:rPr lang="en-US" sz="3200" dirty="0">
                <a:solidFill>
                  <a:srgbClr val="FFFFFF"/>
                </a:solidFill>
                <a:latin typeface="Times" pitchFamily="1" charset="0"/>
              </a:rPr>
              <a:t>+ hydrologic export</a:t>
            </a:r>
            <a:endParaRPr lang="en-US" sz="3200" dirty="0">
              <a:ln>
                <a:solidFill>
                  <a:srgbClr val="FFFF00"/>
                </a:solidFill>
              </a:ln>
              <a:solidFill>
                <a:srgbClr val="FFFFFF"/>
              </a:solidFill>
              <a:latin typeface="Times" pitchFamily="1" charset="0"/>
            </a:endParaRPr>
          </a:p>
          <a:p>
            <a:pPr algn="l">
              <a:defRPr/>
            </a:pPr>
            <a:r>
              <a:rPr lang="en-US" sz="3200" dirty="0">
                <a:solidFill>
                  <a:srgbClr val="FFFFFF"/>
                </a:solidFill>
                <a:latin typeface="Times" pitchFamily="1" charset="0"/>
              </a:rPr>
              <a:t>+ N accretion in living biomass </a:t>
            </a:r>
          </a:p>
          <a:p>
            <a:pPr algn="l">
              <a:defRPr/>
            </a:pPr>
            <a:r>
              <a:rPr lang="en-US" sz="3200" dirty="0">
                <a:solidFill>
                  <a:srgbClr val="FFFFFF"/>
                </a:solidFill>
                <a:latin typeface="Times" pitchFamily="1" charset="0"/>
              </a:rPr>
              <a:t>+ N accretion in the forest floor</a:t>
            </a:r>
          </a:p>
          <a:p>
            <a:pPr algn="l">
              <a:defRPr/>
            </a:pPr>
            <a:r>
              <a:rPr lang="en-US" sz="3200" dirty="0">
                <a:latin typeface="Times" pitchFamily="1" charset="0"/>
              </a:rPr>
              <a:t>± gain or loss in soil N stores </a:t>
            </a:r>
          </a:p>
          <a:p>
            <a:pPr algn="l">
              <a:buFontTx/>
              <a:buChar char="-"/>
              <a:defRPr/>
            </a:pPr>
            <a:endParaRPr lang="en-US" sz="3200" dirty="0">
              <a:latin typeface="Times" pitchFamily="1" charset="0"/>
            </a:endParaRPr>
          </a:p>
          <a:p>
            <a:pPr algn="l">
              <a:defRPr/>
            </a:pPr>
            <a:endParaRPr lang="en-US" dirty="0">
              <a:latin typeface="Times" pitchFamily="1" charset="0"/>
            </a:endParaRPr>
          </a:p>
        </p:txBody>
      </p:sp>
      <p:sp>
        <p:nvSpPr>
          <p:cNvPr id="36867" name="Text Box 4"/>
          <p:cNvSpPr txBox="1">
            <a:spLocks noChangeArrowheads="1"/>
          </p:cNvSpPr>
          <p:nvPr/>
        </p:nvSpPr>
        <p:spPr bwMode="auto">
          <a:xfrm>
            <a:off x="533400" y="228600"/>
            <a:ext cx="8153400" cy="1066800"/>
          </a:xfrm>
          <a:prstGeom prst="rect">
            <a:avLst/>
          </a:prstGeom>
          <a:noFill/>
          <a:ln w="9525">
            <a:noFill/>
            <a:miter lim="800000"/>
            <a:headEnd/>
            <a:tailEnd/>
          </a:ln>
        </p:spPr>
        <p:txBody>
          <a:bodyPr>
            <a:prstTxWarp prst="textNoShape">
              <a:avLst/>
            </a:prstTxWarp>
            <a:spAutoFit/>
          </a:bodyPr>
          <a:lstStyle/>
          <a:p>
            <a:pPr algn="ctr"/>
            <a:r>
              <a:rPr lang="en-US" sz="3200"/>
              <a:t>The N budget for Hubbard Brook published </a:t>
            </a:r>
          </a:p>
          <a:p>
            <a:pPr algn="ctr"/>
            <a:r>
              <a:rPr lang="en-US" sz="3200"/>
              <a:t>in 1977 was “missing” 14.2 kg/ha/yr</a:t>
            </a:r>
            <a:r>
              <a:rPr lang="en-US"/>
              <a:t> </a:t>
            </a:r>
          </a:p>
        </p:txBody>
      </p:sp>
      <p:sp>
        <p:nvSpPr>
          <p:cNvPr id="36868" name="Text Box 4"/>
          <p:cNvSpPr txBox="1">
            <a:spLocks noChangeArrowheads="1"/>
          </p:cNvSpPr>
          <p:nvPr/>
        </p:nvSpPr>
        <p:spPr bwMode="auto">
          <a:xfrm>
            <a:off x="533400" y="1778000"/>
            <a:ext cx="8153400" cy="584200"/>
          </a:xfrm>
          <a:prstGeom prst="rect">
            <a:avLst/>
          </a:prstGeom>
          <a:noFill/>
          <a:ln w="9525">
            <a:noFill/>
            <a:miter lim="800000"/>
            <a:headEnd/>
            <a:tailEnd/>
          </a:ln>
        </p:spPr>
        <p:txBody>
          <a:bodyPr>
            <a:prstTxWarp prst="textNoShape">
              <a:avLst/>
            </a:prstTxWarp>
            <a:spAutoFit/>
          </a:bodyPr>
          <a:lstStyle/>
          <a:p>
            <a:pPr algn="ctr"/>
            <a:r>
              <a:rPr lang="en-US" sz="3200"/>
              <a:t>14.2 ± </a:t>
            </a:r>
            <a:r>
              <a:rPr lang="en-US" sz="3200">
                <a:solidFill>
                  <a:srgbClr val="FFFF00"/>
                </a:solidFill>
              </a:rPr>
              <a:t>?? </a:t>
            </a:r>
            <a:r>
              <a:rPr lang="en-US" sz="3200"/>
              <a:t>kg/ha/yr</a:t>
            </a:r>
            <a:r>
              <a:rPr lang="en-US"/>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66800" y="2427288"/>
            <a:ext cx="7239000" cy="4278094"/>
          </a:xfrm>
          <a:prstGeom prst="rect">
            <a:avLst/>
          </a:prstGeom>
          <a:noFill/>
          <a:ln w="9525">
            <a:noFill/>
            <a:miter lim="800000"/>
            <a:headEnd/>
            <a:tailEnd/>
          </a:ln>
        </p:spPr>
        <p:txBody>
          <a:bodyPr>
            <a:prstTxWarp prst="textNoShape">
              <a:avLst/>
            </a:prstTxWarp>
            <a:spAutoFit/>
          </a:bodyPr>
          <a:lstStyle/>
          <a:p>
            <a:pPr lvl="2" algn="l">
              <a:defRPr/>
            </a:pPr>
            <a:endParaRPr lang="en-US" dirty="0">
              <a:latin typeface="Times" pitchFamily="1" charset="0"/>
            </a:endParaRPr>
          </a:p>
          <a:p>
            <a:pPr algn="l">
              <a:defRPr/>
            </a:pPr>
            <a:r>
              <a:rPr lang="en-US" sz="3200" dirty="0">
                <a:latin typeface="Times" pitchFamily="1" charset="0"/>
              </a:rPr>
              <a:t>Net N gas exchange = sinks – sources =  </a:t>
            </a:r>
          </a:p>
          <a:p>
            <a:pPr algn="l">
              <a:buFontTx/>
              <a:buChar char="-"/>
              <a:defRPr/>
            </a:pPr>
            <a:r>
              <a:rPr lang="en-US" sz="3200" dirty="0">
                <a:latin typeface="Times" pitchFamily="1" charset="0"/>
              </a:rPr>
              <a:t>  precipitation N input </a:t>
            </a:r>
            <a:r>
              <a:rPr lang="en-US" sz="3200" dirty="0">
                <a:solidFill>
                  <a:srgbClr val="FFFF00"/>
                </a:solidFill>
                <a:latin typeface="Times" pitchFamily="1" charset="0"/>
              </a:rPr>
              <a:t>(± 1.3)</a:t>
            </a:r>
          </a:p>
          <a:p>
            <a:pPr algn="l">
              <a:defRPr/>
            </a:pPr>
            <a:r>
              <a:rPr lang="en-US" sz="3200" dirty="0">
                <a:ln>
                  <a:solidFill>
                    <a:srgbClr val="FFFF00"/>
                  </a:solidFill>
                </a:ln>
                <a:latin typeface="Times" pitchFamily="1" charset="0"/>
              </a:rPr>
              <a:t>+ hydrologic export</a:t>
            </a:r>
          </a:p>
          <a:p>
            <a:pPr algn="l">
              <a:defRPr/>
            </a:pPr>
            <a:r>
              <a:rPr lang="en-US" sz="3200" dirty="0">
                <a:latin typeface="Times" pitchFamily="1" charset="0"/>
              </a:rPr>
              <a:t>+ N accretion in living biomass </a:t>
            </a:r>
          </a:p>
          <a:p>
            <a:pPr algn="l">
              <a:defRPr/>
            </a:pPr>
            <a:r>
              <a:rPr lang="en-US" sz="3200" dirty="0">
                <a:solidFill>
                  <a:srgbClr val="FFFFFF"/>
                </a:solidFill>
                <a:latin typeface="Times" pitchFamily="1" charset="0"/>
              </a:rPr>
              <a:t>+ N accretion in the forest floor</a:t>
            </a:r>
          </a:p>
          <a:p>
            <a:pPr algn="l">
              <a:defRPr/>
            </a:pPr>
            <a:r>
              <a:rPr lang="en-US" sz="3200" dirty="0">
                <a:latin typeface="Times" pitchFamily="1" charset="0"/>
              </a:rPr>
              <a:t>± gain or loss in soil N stores </a:t>
            </a:r>
          </a:p>
          <a:p>
            <a:pPr algn="l">
              <a:buFontTx/>
              <a:buChar char="-"/>
              <a:defRPr/>
            </a:pPr>
            <a:endParaRPr lang="en-US" sz="3200" dirty="0">
              <a:latin typeface="Times" pitchFamily="1" charset="0"/>
            </a:endParaRPr>
          </a:p>
          <a:p>
            <a:pPr algn="l">
              <a:defRPr/>
            </a:pPr>
            <a:endParaRPr lang="en-US" dirty="0">
              <a:latin typeface="Times" pitchFamily="1" charset="0"/>
            </a:endParaRPr>
          </a:p>
        </p:txBody>
      </p:sp>
      <p:sp>
        <p:nvSpPr>
          <p:cNvPr id="38915" name="Text Box 4"/>
          <p:cNvSpPr txBox="1">
            <a:spLocks noChangeArrowheads="1"/>
          </p:cNvSpPr>
          <p:nvPr/>
        </p:nvSpPr>
        <p:spPr bwMode="auto">
          <a:xfrm>
            <a:off x="533400" y="228600"/>
            <a:ext cx="8153400" cy="1066800"/>
          </a:xfrm>
          <a:prstGeom prst="rect">
            <a:avLst/>
          </a:prstGeom>
          <a:noFill/>
          <a:ln w="9525">
            <a:noFill/>
            <a:miter lim="800000"/>
            <a:headEnd/>
            <a:tailEnd/>
          </a:ln>
        </p:spPr>
        <p:txBody>
          <a:bodyPr>
            <a:prstTxWarp prst="textNoShape">
              <a:avLst/>
            </a:prstTxWarp>
            <a:spAutoFit/>
          </a:bodyPr>
          <a:lstStyle/>
          <a:p>
            <a:pPr algn="ctr"/>
            <a:r>
              <a:rPr lang="en-US" sz="3200"/>
              <a:t>The N budget for Hubbard Brook published </a:t>
            </a:r>
          </a:p>
          <a:p>
            <a:pPr algn="ctr"/>
            <a:r>
              <a:rPr lang="en-US" sz="3200"/>
              <a:t>in 1977 was “missing” 14.2 kg/ha/yr</a:t>
            </a:r>
            <a:r>
              <a:rPr lang="en-US"/>
              <a:t> </a:t>
            </a:r>
          </a:p>
        </p:txBody>
      </p:sp>
      <p:sp>
        <p:nvSpPr>
          <p:cNvPr id="38916" name="Text Box 4"/>
          <p:cNvSpPr txBox="1">
            <a:spLocks noChangeArrowheads="1"/>
          </p:cNvSpPr>
          <p:nvPr/>
        </p:nvSpPr>
        <p:spPr bwMode="auto">
          <a:xfrm>
            <a:off x="533400" y="1778000"/>
            <a:ext cx="8153400" cy="584200"/>
          </a:xfrm>
          <a:prstGeom prst="rect">
            <a:avLst/>
          </a:prstGeom>
          <a:noFill/>
          <a:ln w="9525">
            <a:noFill/>
            <a:miter lim="800000"/>
            <a:headEnd/>
            <a:tailEnd/>
          </a:ln>
        </p:spPr>
        <p:txBody>
          <a:bodyPr>
            <a:prstTxWarp prst="textNoShape">
              <a:avLst/>
            </a:prstTxWarp>
            <a:spAutoFit/>
          </a:bodyPr>
          <a:lstStyle/>
          <a:p>
            <a:pPr algn="ctr"/>
            <a:r>
              <a:rPr lang="en-US" sz="3200"/>
              <a:t>14.2 ± </a:t>
            </a:r>
            <a:r>
              <a:rPr lang="en-US" sz="3200">
                <a:solidFill>
                  <a:srgbClr val="FFFF00"/>
                </a:solidFill>
              </a:rPr>
              <a:t>?? </a:t>
            </a:r>
            <a:r>
              <a:rPr lang="en-US" sz="3200"/>
              <a:t>kg/ha/yr</a:t>
            </a:r>
            <a:r>
              <a:rPr lang="en-US"/>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2" descr="Screen Shot 2013-05-11 at 11.58.49 PM.png"/>
          <p:cNvPicPr>
            <a:picLocks noChangeAspect="1"/>
          </p:cNvPicPr>
          <p:nvPr/>
        </p:nvPicPr>
        <p:blipFill>
          <a:blip r:embed="rId3" cstate="email"/>
          <a:srcRect/>
          <a:stretch>
            <a:fillRect/>
          </a:stretch>
        </p:blipFill>
        <p:spPr bwMode="auto">
          <a:xfrm>
            <a:off x="471488" y="433388"/>
            <a:ext cx="8201025" cy="6043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Ice Flows 2011 020.jpg"/>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7239000" y="6581775"/>
            <a:ext cx="1350963" cy="276225"/>
          </a:xfrm>
          <a:prstGeom prst="rect">
            <a:avLst/>
          </a:prstGeom>
          <a:noFill/>
        </p:spPr>
        <p:txBody>
          <a:bodyPr wrap="none">
            <a:spAutoFit/>
          </a:bodyPr>
          <a:lstStyle/>
          <a:p>
            <a:pPr>
              <a:defRPr/>
            </a:pPr>
            <a:r>
              <a:rPr lang="en-US" sz="1200" dirty="0">
                <a:solidFill>
                  <a:schemeClr val="bg1">
                    <a:lumMod val="50000"/>
                  </a:schemeClr>
                </a:solidFill>
                <a:latin typeface="Arial"/>
              </a:rPr>
              <a:t>Don </a:t>
            </a:r>
            <a:r>
              <a:rPr lang="en-US" sz="1200" dirty="0" err="1">
                <a:solidFill>
                  <a:schemeClr val="bg1">
                    <a:lumMod val="50000"/>
                  </a:schemeClr>
                </a:solidFill>
                <a:latin typeface="Arial"/>
              </a:rPr>
              <a:t>Buso</a:t>
            </a:r>
            <a:r>
              <a:rPr lang="en-US" sz="1200" dirty="0">
                <a:solidFill>
                  <a:schemeClr val="bg1">
                    <a:lumMod val="50000"/>
                  </a:schemeClr>
                </a:solidFill>
                <a:latin typeface="Arial"/>
              </a:rPr>
              <a:t> HBES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304800" y="304800"/>
            <a:ext cx="5334000" cy="1570038"/>
          </a:xfrm>
          <a:prstGeom prst="rect">
            <a:avLst/>
          </a:prstGeom>
          <a:noFill/>
          <a:ln w="9525">
            <a:noFill/>
            <a:miter lim="800000"/>
            <a:headEnd/>
            <a:tailEnd/>
          </a:ln>
        </p:spPr>
        <p:txBody>
          <a:bodyPr>
            <a:prstTxWarp prst="textNoShape">
              <a:avLst/>
            </a:prstTxWarp>
            <a:spAutoFit/>
          </a:bodyPr>
          <a:lstStyle/>
          <a:p>
            <a:pPr algn="l"/>
            <a:r>
              <a:rPr lang="en-US"/>
              <a:t>Gaps in the discharge record are filled by comparison to other streams at the site, using linear regression. </a:t>
            </a:r>
          </a:p>
          <a:p>
            <a:pPr algn="l"/>
            <a:endParaRPr lang="en-US"/>
          </a:p>
        </p:txBody>
      </p:sp>
      <p:pic>
        <p:nvPicPr>
          <p:cNvPr id="45059" name="Picture 3" descr="Screen shot 2011-06-28 at 9.58.58 AM.png"/>
          <p:cNvPicPr>
            <a:picLocks noChangeAspect="1"/>
          </p:cNvPicPr>
          <p:nvPr/>
        </p:nvPicPr>
        <p:blipFill>
          <a:blip r:embed="rId3" cstate="email"/>
          <a:srcRect/>
          <a:stretch>
            <a:fillRect/>
          </a:stretch>
        </p:blipFill>
        <p:spPr bwMode="auto">
          <a:xfrm>
            <a:off x="5781675" y="0"/>
            <a:ext cx="3362325" cy="6858000"/>
          </a:xfrm>
          <a:prstGeom prst="rect">
            <a:avLst/>
          </a:prstGeom>
          <a:noFill/>
          <a:ln w="9525">
            <a:noFill/>
            <a:miter lim="800000"/>
            <a:headEnd/>
            <a:tailEnd/>
          </a:ln>
        </p:spPr>
      </p:pic>
      <p:pic>
        <p:nvPicPr>
          <p:cNvPr id="5" name="Picture 4"/>
          <p:cNvPicPr>
            <a:picLocks noChangeAspect="1" noChangeArrowheads="1"/>
          </p:cNvPicPr>
          <p:nvPr/>
        </p:nvPicPr>
        <p:blipFill>
          <a:blip r:embed="rId4" cstate="email"/>
          <a:srcRect/>
          <a:stretch>
            <a:fillRect/>
          </a:stretch>
        </p:blipFill>
        <p:spPr bwMode="auto">
          <a:xfrm>
            <a:off x="0" y="2571750"/>
            <a:ext cx="5791200"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gure 6.pdf"/>
          <p:cNvPicPr>
            <a:picLocks noChangeAspect="1" noChangeArrowheads="1"/>
          </p:cNvPicPr>
          <p:nvPr/>
        </p:nvPicPr>
        <p:blipFill>
          <a:blip r:embed="rId3" cstate="email"/>
          <a:srcRect/>
          <a:stretch>
            <a:fillRect/>
          </a:stretch>
        </p:blipFill>
        <p:spPr bwMode="auto">
          <a:xfrm>
            <a:off x="1905000" y="1752600"/>
            <a:ext cx="5029200" cy="3657600"/>
          </a:xfrm>
          <a:prstGeom prst="rect">
            <a:avLst/>
          </a:prstGeom>
          <a:noFill/>
          <a:ln w="9525">
            <a:noFill/>
            <a:miter lim="800000"/>
            <a:headEnd/>
            <a:tailEnd/>
          </a:ln>
        </p:spPr>
      </p:pic>
      <p:sp>
        <p:nvSpPr>
          <p:cNvPr id="46083" name="Text Box 4"/>
          <p:cNvSpPr txBox="1">
            <a:spLocks noChangeArrowheads="1"/>
          </p:cNvSpPr>
          <p:nvPr/>
        </p:nvSpPr>
        <p:spPr bwMode="auto">
          <a:xfrm>
            <a:off x="609600" y="228600"/>
            <a:ext cx="7315200" cy="1077913"/>
          </a:xfrm>
          <a:prstGeom prst="rect">
            <a:avLst/>
          </a:prstGeom>
          <a:noFill/>
          <a:ln w="9525">
            <a:noFill/>
            <a:miter lim="800000"/>
            <a:headEnd/>
            <a:tailEnd/>
          </a:ln>
        </p:spPr>
        <p:txBody>
          <a:bodyPr>
            <a:prstTxWarp prst="textNoShape">
              <a:avLst/>
            </a:prstTxWarp>
            <a:spAutoFit/>
          </a:bodyPr>
          <a:lstStyle/>
          <a:p>
            <a:pPr algn="ctr"/>
            <a:r>
              <a:rPr lang="en-US" sz="3200"/>
              <a:t>Cross-validation:  Create fake gaps and compare observed and predicted discharge</a:t>
            </a:r>
            <a:endParaRPr lang="en-US"/>
          </a:p>
        </p:txBody>
      </p:sp>
      <p:sp>
        <p:nvSpPr>
          <p:cNvPr id="46084" name="TextBox 3"/>
          <p:cNvSpPr txBox="1">
            <a:spLocks noChangeArrowheads="1"/>
          </p:cNvSpPr>
          <p:nvPr/>
        </p:nvSpPr>
        <p:spPr bwMode="auto">
          <a:xfrm>
            <a:off x="-46786800" y="5657850"/>
            <a:ext cx="52959000" cy="1200150"/>
          </a:xfrm>
          <a:prstGeom prst="rect">
            <a:avLst/>
          </a:prstGeom>
          <a:noFill/>
          <a:ln w="9525">
            <a:noFill/>
            <a:miter lim="800000"/>
            <a:headEnd/>
            <a:tailEnd/>
          </a:ln>
        </p:spPr>
        <p:txBody>
          <a:bodyPr>
            <a:prstTxWarp prst="textNoShape">
              <a:avLst/>
            </a:prstTxWarp>
            <a:spAutoFit/>
          </a:bodyPr>
          <a:lstStyle/>
          <a:p>
            <a:r>
              <a:rPr lang="en-US"/>
              <a:t>Gaps of 1-3 days: &lt;0.5%</a:t>
            </a:r>
          </a:p>
          <a:p>
            <a:r>
              <a:rPr lang="en-US"/>
              <a:t>Gaps of 1-2 weeks: ~1%</a:t>
            </a:r>
          </a:p>
          <a:p>
            <a:r>
              <a:rPr lang="en-US"/>
              <a:t>2-3 months:  7-8%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066800" y="2427288"/>
            <a:ext cx="7239000" cy="4278312"/>
          </a:xfrm>
          <a:prstGeom prst="rect">
            <a:avLst/>
          </a:prstGeom>
          <a:noFill/>
          <a:ln w="9525">
            <a:noFill/>
            <a:miter lim="800000"/>
            <a:headEnd/>
            <a:tailEnd/>
          </a:ln>
        </p:spPr>
        <p:txBody>
          <a:bodyPr>
            <a:prstTxWarp prst="textNoShape">
              <a:avLst/>
            </a:prstTxWarp>
            <a:spAutoFit/>
          </a:bodyPr>
          <a:lstStyle/>
          <a:p>
            <a:pPr lvl="2" algn="l"/>
            <a:endParaRPr lang="en-US"/>
          </a:p>
          <a:p>
            <a:pPr algn="l"/>
            <a:r>
              <a:rPr lang="en-US" sz="3200"/>
              <a:t>Net N gas exchange = sinks – sources =  </a:t>
            </a:r>
          </a:p>
          <a:p>
            <a:pPr algn="l">
              <a:buFontTx/>
              <a:buChar char="-"/>
            </a:pPr>
            <a:r>
              <a:rPr lang="en-US" sz="3200"/>
              <a:t>  precipitation N input </a:t>
            </a:r>
            <a:r>
              <a:rPr lang="en-US" sz="3200">
                <a:solidFill>
                  <a:srgbClr val="FFFF00"/>
                </a:solidFill>
              </a:rPr>
              <a:t>(± 1.3)</a:t>
            </a:r>
          </a:p>
          <a:p>
            <a:pPr algn="l"/>
            <a:r>
              <a:rPr lang="en-US" sz="3200"/>
              <a:t>+ hydrologic export </a:t>
            </a:r>
            <a:r>
              <a:rPr lang="en-US" sz="3200">
                <a:solidFill>
                  <a:srgbClr val="FFFF00"/>
                </a:solidFill>
              </a:rPr>
              <a:t>(± 0.5)</a:t>
            </a:r>
          </a:p>
          <a:p>
            <a:pPr algn="l"/>
            <a:r>
              <a:rPr lang="en-US" sz="3200"/>
              <a:t>+ N accretion in living biomass </a:t>
            </a:r>
          </a:p>
          <a:p>
            <a:pPr algn="l"/>
            <a:r>
              <a:rPr lang="en-US" sz="3200">
                <a:solidFill>
                  <a:srgbClr val="FFFFFF"/>
                </a:solidFill>
              </a:rPr>
              <a:t>+ N accretion in the forest floor</a:t>
            </a:r>
          </a:p>
          <a:p>
            <a:pPr algn="l"/>
            <a:r>
              <a:rPr lang="en-US" sz="3200"/>
              <a:t>± gain or loss in soil N stores </a:t>
            </a:r>
          </a:p>
          <a:p>
            <a:pPr algn="l">
              <a:buFontTx/>
              <a:buChar char="-"/>
            </a:pPr>
            <a:endParaRPr lang="en-US" sz="3200"/>
          </a:p>
          <a:p>
            <a:pPr algn="l"/>
            <a:endParaRPr lang="en-US"/>
          </a:p>
        </p:txBody>
      </p:sp>
      <p:sp>
        <p:nvSpPr>
          <p:cNvPr id="48131" name="Text Box 4"/>
          <p:cNvSpPr txBox="1">
            <a:spLocks noChangeArrowheads="1"/>
          </p:cNvSpPr>
          <p:nvPr/>
        </p:nvSpPr>
        <p:spPr bwMode="auto">
          <a:xfrm>
            <a:off x="533400" y="228600"/>
            <a:ext cx="8153400" cy="1066800"/>
          </a:xfrm>
          <a:prstGeom prst="rect">
            <a:avLst/>
          </a:prstGeom>
          <a:noFill/>
          <a:ln w="9525">
            <a:noFill/>
            <a:miter lim="800000"/>
            <a:headEnd/>
            <a:tailEnd/>
          </a:ln>
        </p:spPr>
        <p:txBody>
          <a:bodyPr>
            <a:prstTxWarp prst="textNoShape">
              <a:avLst/>
            </a:prstTxWarp>
            <a:spAutoFit/>
          </a:bodyPr>
          <a:lstStyle/>
          <a:p>
            <a:pPr algn="ctr"/>
            <a:r>
              <a:rPr lang="en-US" sz="3200"/>
              <a:t>The N budget for Hubbard Brook published </a:t>
            </a:r>
          </a:p>
          <a:p>
            <a:pPr algn="ctr"/>
            <a:r>
              <a:rPr lang="en-US" sz="3200"/>
              <a:t>in 1977 was “missing” 14.2 kg/ha/yr</a:t>
            </a:r>
            <a:r>
              <a:rPr lang="en-US"/>
              <a:t> </a:t>
            </a:r>
          </a:p>
        </p:txBody>
      </p:sp>
      <p:sp>
        <p:nvSpPr>
          <p:cNvPr id="48132" name="Text Box 4"/>
          <p:cNvSpPr txBox="1">
            <a:spLocks noChangeArrowheads="1"/>
          </p:cNvSpPr>
          <p:nvPr/>
        </p:nvSpPr>
        <p:spPr bwMode="auto">
          <a:xfrm>
            <a:off x="533400" y="1778000"/>
            <a:ext cx="8153400" cy="584200"/>
          </a:xfrm>
          <a:prstGeom prst="rect">
            <a:avLst/>
          </a:prstGeom>
          <a:noFill/>
          <a:ln w="9525">
            <a:noFill/>
            <a:miter lim="800000"/>
            <a:headEnd/>
            <a:tailEnd/>
          </a:ln>
        </p:spPr>
        <p:txBody>
          <a:bodyPr>
            <a:prstTxWarp prst="textNoShape">
              <a:avLst/>
            </a:prstTxWarp>
            <a:spAutoFit/>
          </a:bodyPr>
          <a:lstStyle/>
          <a:p>
            <a:pPr algn="ctr"/>
            <a:r>
              <a:rPr lang="en-US" sz="3200"/>
              <a:t>14.2 ± ?? kg/ha/yr</a:t>
            </a:r>
            <a:r>
              <a:rPr lang="en-US"/>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066800" y="2427288"/>
            <a:ext cx="7239000" cy="4278312"/>
          </a:xfrm>
          <a:prstGeom prst="rect">
            <a:avLst/>
          </a:prstGeom>
          <a:noFill/>
          <a:ln w="9525">
            <a:noFill/>
            <a:miter lim="800000"/>
            <a:headEnd/>
            <a:tailEnd/>
          </a:ln>
        </p:spPr>
        <p:txBody>
          <a:bodyPr>
            <a:prstTxWarp prst="textNoShape">
              <a:avLst/>
            </a:prstTxWarp>
            <a:spAutoFit/>
          </a:bodyPr>
          <a:lstStyle/>
          <a:p>
            <a:pPr lvl="2" algn="l"/>
            <a:endParaRPr lang="en-US"/>
          </a:p>
          <a:p>
            <a:pPr algn="l"/>
            <a:r>
              <a:rPr lang="en-US" sz="3200"/>
              <a:t>Net N gas exchange = sinks – sources =  </a:t>
            </a:r>
          </a:p>
          <a:p>
            <a:pPr algn="l">
              <a:buFontTx/>
              <a:buChar char="-"/>
            </a:pPr>
            <a:r>
              <a:rPr lang="en-US" sz="3200"/>
              <a:t>  precipitation N input </a:t>
            </a:r>
            <a:r>
              <a:rPr lang="en-US" sz="3200">
                <a:solidFill>
                  <a:srgbClr val="FFFF99"/>
                </a:solidFill>
              </a:rPr>
              <a:t>(± 1.3)</a:t>
            </a:r>
          </a:p>
          <a:p>
            <a:pPr algn="l"/>
            <a:r>
              <a:rPr lang="en-US" sz="3200"/>
              <a:t>+ hydrologic export </a:t>
            </a:r>
            <a:r>
              <a:rPr lang="en-US" sz="3200">
                <a:solidFill>
                  <a:schemeClr val="tx2"/>
                </a:solidFill>
              </a:rPr>
              <a:t>(± 0.5)</a:t>
            </a:r>
          </a:p>
          <a:p>
            <a:pPr algn="l"/>
            <a:r>
              <a:rPr lang="en-US" sz="3200">
                <a:solidFill>
                  <a:srgbClr val="FFFF00"/>
                </a:solidFill>
              </a:rPr>
              <a:t>+ N accretion in living biomass </a:t>
            </a:r>
            <a:endParaRPr lang="en-US" sz="3200"/>
          </a:p>
          <a:p>
            <a:pPr algn="l"/>
            <a:r>
              <a:rPr lang="en-US" sz="3200">
                <a:solidFill>
                  <a:srgbClr val="FFFFFF"/>
                </a:solidFill>
              </a:rPr>
              <a:t>+ N accretion in the forest floor</a:t>
            </a:r>
          </a:p>
          <a:p>
            <a:pPr algn="l"/>
            <a:r>
              <a:rPr lang="en-US" sz="3200"/>
              <a:t>± gain or loss in soil N stores </a:t>
            </a:r>
          </a:p>
          <a:p>
            <a:pPr algn="l">
              <a:buFontTx/>
              <a:buChar char="-"/>
            </a:pPr>
            <a:endParaRPr lang="en-US" sz="3200"/>
          </a:p>
          <a:p>
            <a:pPr algn="l"/>
            <a:endParaRPr lang="en-US"/>
          </a:p>
        </p:txBody>
      </p:sp>
      <p:sp>
        <p:nvSpPr>
          <p:cNvPr id="50179" name="Text Box 4"/>
          <p:cNvSpPr txBox="1">
            <a:spLocks noChangeArrowheads="1"/>
          </p:cNvSpPr>
          <p:nvPr/>
        </p:nvSpPr>
        <p:spPr bwMode="auto">
          <a:xfrm>
            <a:off x="533400" y="228600"/>
            <a:ext cx="8153400" cy="1066800"/>
          </a:xfrm>
          <a:prstGeom prst="rect">
            <a:avLst/>
          </a:prstGeom>
          <a:noFill/>
          <a:ln w="9525">
            <a:noFill/>
            <a:miter lim="800000"/>
            <a:headEnd/>
            <a:tailEnd/>
          </a:ln>
        </p:spPr>
        <p:txBody>
          <a:bodyPr>
            <a:prstTxWarp prst="textNoShape">
              <a:avLst/>
            </a:prstTxWarp>
            <a:spAutoFit/>
          </a:bodyPr>
          <a:lstStyle/>
          <a:p>
            <a:pPr algn="ctr"/>
            <a:r>
              <a:rPr lang="en-US" sz="3200"/>
              <a:t>The N budget for Hubbard Brook published </a:t>
            </a:r>
          </a:p>
          <a:p>
            <a:pPr algn="ctr"/>
            <a:r>
              <a:rPr lang="en-US" sz="3200"/>
              <a:t>in 1977 was “missing” 14.2 kg/ha/yr</a:t>
            </a:r>
            <a:r>
              <a:rPr lang="en-US"/>
              <a:t> </a:t>
            </a:r>
          </a:p>
        </p:txBody>
      </p:sp>
      <p:sp>
        <p:nvSpPr>
          <p:cNvPr id="50180" name="Text Box 4"/>
          <p:cNvSpPr txBox="1">
            <a:spLocks noChangeArrowheads="1"/>
          </p:cNvSpPr>
          <p:nvPr/>
        </p:nvSpPr>
        <p:spPr bwMode="auto">
          <a:xfrm>
            <a:off x="533400" y="1778000"/>
            <a:ext cx="8153400" cy="584200"/>
          </a:xfrm>
          <a:prstGeom prst="rect">
            <a:avLst/>
          </a:prstGeom>
          <a:noFill/>
          <a:ln w="9525">
            <a:noFill/>
            <a:miter lim="800000"/>
            <a:headEnd/>
            <a:tailEnd/>
          </a:ln>
        </p:spPr>
        <p:txBody>
          <a:bodyPr>
            <a:prstTxWarp prst="textNoShape">
              <a:avLst/>
            </a:prstTxWarp>
            <a:spAutoFit/>
          </a:bodyPr>
          <a:lstStyle/>
          <a:p>
            <a:pPr algn="ctr"/>
            <a:r>
              <a:rPr lang="en-US" sz="3200"/>
              <a:t>14.2 ± ?? kg/ha/yr</a:t>
            </a:r>
            <a:r>
              <a:rPr lang="en-US"/>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990600" y="381000"/>
            <a:ext cx="2667000" cy="1570038"/>
          </a:xfrm>
          <a:prstGeom prst="rect">
            <a:avLst/>
          </a:prstGeom>
          <a:noFill/>
          <a:ln w="9525">
            <a:noFill/>
            <a:miter lim="800000"/>
            <a:headEnd/>
            <a:tailEnd/>
          </a:ln>
        </p:spPr>
        <p:txBody>
          <a:bodyPr>
            <a:prstTxWarp prst="textNoShape">
              <a:avLst/>
            </a:prstTxWarp>
            <a:spAutoFit/>
          </a:bodyPr>
          <a:lstStyle/>
          <a:p>
            <a:pPr algn="ctr"/>
            <a:r>
              <a:rPr lang="en-US" sz="3200">
                <a:solidFill>
                  <a:schemeClr val="tx2"/>
                </a:solidFill>
                <a:latin typeface="Palatino" pitchFamily="-103" charset="0"/>
              </a:rPr>
              <a:t>Monte Carlo Simulation</a:t>
            </a:r>
          </a:p>
          <a:p>
            <a:pPr algn="ctr"/>
            <a:endParaRPr lang="en-US" sz="3200">
              <a:solidFill>
                <a:schemeClr val="tx2"/>
              </a:solidFill>
              <a:latin typeface="Palatino" pitchFamily="-103" charset="0"/>
            </a:endParaRPr>
          </a:p>
        </p:txBody>
      </p:sp>
      <p:sp>
        <p:nvSpPr>
          <p:cNvPr id="216067" name="Text Box 3"/>
          <p:cNvSpPr txBox="1">
            <a:spLocks noChangeArrowheads="1"/>
          </p:cNvSpPr>
          <p:nvPr/>
        </p:nvSpPr>
        <p:spPr bwMode="auto">
          <a:xfrm>
            <a:off x="838200" y="1752600"/>
            <a:ext cx="7239000" cy="457200"/>
          </a:xfrm>
          <a:prstGeom prst="rect">
            <a:avLst/>
          </a:prstGeom>
          <a:noFill/>
          <a:ln w="9525">
            <a:noFill/>
            <a:miter lim="800000"/>
            <a:headEnd/>
            <a:tailEnd/>
          </a:ln>
        </p:spPr>
        <p:txBody>
          <a:bodyPr>
            <a:prstTxWarp prst="textNoShape">
              <a:avLst/>
            </a:prstTxWarp>
            <a:spAutoFit/>
          </a:bodyPr>
          <a:lstStyle/>
          <a:p>
            <a:pPr lvl="2" algn="l"/>
            <a:endParaRPr lang="en-US"/>
          </a:p>
        </p:txBody>
      </p:sp>
      <p:sp>
        <p:nvSpPr>
          <p:cNvPr id="52228" name="Text Box 9"/>
          <p:cNvSpPr txBox="1">
            <a:spLocks noChangeArrowheads="1"/>
          </p:cNvSpPr>
          <p:nvPr/>
        </p:nvSpPr>
        <p:spPr bwMode="auto">
          <a:xfrm>
            <a:off x="762000" y="6019800"/>
            <a:ext cx="3581400" cy="523875"/>
          </a:xfrm>
          <a:prstGeom prst="rect">
            <a:avLst/>
          </a:prstGeom>
          <a:noFill/>
          <a:ln w="9525">
            <a:noFill/>
            <a:miter lim="800000"/>
            <a:headEnd/>
            <a:tailEnd/>
          </a:ln>
        </p:spPr>
        <p:txBody>
          <a:bodyPr>
            <a:prstTxWarp prst="textNoShape">
              <a:avLst/>
            </a:prstTxWarp>
            <a:spAutoFit/>
          </a:bodyPr>
          <a:lstStyle/>
          <a:p>
            <a:pPr algn="l">
              <a:spcBef>
                <a:spcPct val="50000"/>
              </a:spcBef>
            </a:pPr>
            <a:r>
              <a:rPr lang="en-US" sz="1400">
                <a:latin typeface="Arial" pitchFamily="-103" charset="0"/>
              </a:rPr>
              <a:t>Yanai, Battles, Richardson, Rastetter, Wood, and Blodgett (2010) Ecosystems</a:t>
            </a:r>
          </a:p>
        </p:txBody>
      </p:sp>
      <p:pic>
        <p:nvPicPr>
          <p:cNvPr id="52229" name="Picture 5" descr="Picture 10.png"/>
          <p:cNvPicPr>
            <a:picLocks noChangeAspect="1"/>
          </p:cNvPicPr>
          <p:nvPr/>
        </p:nvPicPr>
        <p:blipFill>
          <a:blip r:embed="rId3" cstate="email"/>
          <a:srcRect/>
          <a:stretch>
            <a:fillRect/>
          </a:stretch>
        </p:blipFill>
        <p:spPr bwMode="auto">
          <a:xfrm>
            <a:off x="4746625" y="0"/>
            <a:ext cx="4397375" cy="6978650"/>
          </a:xfrm>
          <a:prstGeom prst="rect">
            <a:avLst/>
          </a:prstGeom>
          <a:noFill/>
          <a:ln w="9525">
            <a:noFill/>
            <a:miter lim="800000"/>
            <a:headEnd/>
            <a:tailEnd/>
          </a:ln>
        </p:spPr>
      </p:pic>
      <p:sp>
        <p:nvSpPr>
          <p:cNvPr id="52230" name="TextBox 14"/>
          <p:cNvSpPr txBox="1">
            <a:spLocks noChangeArrowheads="1"/>
          </p:cNvSpPr>
          <p:nvPr/>
        </p:nvSpPr>
        <p:spPr bwMode="auto">
          <a:xfrm>
            <a:off x="304800" y="1981200"/>
            <a:ext cx="4114800" cy="2308225"/>
          </a:xfrm>
          <a:prstGeom prst="rect">
            <a:avLst/>
          </a:prstGeom>
          <a:noFill/>
          <a:ln w="9525">
            <a:noFill/>
            <a:miter lim="800000"/>
            <a:headEnd/>
            <a:tailEnd/>
          </a:ln>
        </p:spPr>
        <p:txBody>
          <a:bodyPr>
            <a:prstTxWarp prst="textNoShape">
              <a:avLst/>
            </a:prstTxWarp>
            <a:spAutoFit/>
          </a:bodyPr>
          <a:lstStyle/>
          <a:p>
            <a:pPr algn="l"/>
            <a:r>
              <a:rPr lang="en-US"/>
              <a:t>Monte Carlo simulations use random sampling of the distribution of the inputs to a calculation.  After many iterations, the distribution of the output is analyzed.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160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Quest logo 2.pdf"/>
          <p:cNvPicPr>
            <a:picLocks noChangeAspect="1"/>
          </p:cNvPicPr>
          <p:nvPr/>
        </p:nvPicPr>
        <p:blipFill>
          <a:blip r:embed="rId3" cstate="email"/>
          <a:srcRect/>
          <a:stretch>
            <a:fillRect/>
          </a:stretch>
        </p:blipFill>
        <p:spPr bwMode="auto">
          <a:xfrm>
            <a:off x="1379538" y="131763"/>
            <a:ext cx="6384925" cy="2241550"/>
          </a:xfrm>
          <a:prstGeom prst="rect">
            <a:avLst/>
          </a:prstGeom>
          <a:solidFill>
            <a:schemeClr val="tx1"/>
          </a:solidFill>
          <a:ln w="9525">
            <a:noFill/>
            <a:miter lim="800000"/>
            <a:headEnd/>
            <a:tailEnd/>
          </a:ln>
        </p:spPr>
      </p:pic>
      <p:sp>
        <p:nvSpPr>
          <p:cNvPr id="4" name="TextBox 3"/>
          <p:cNvSpPr txBox="1">
            <a:spLocks noChangeArrowheads="1"/>
          </p:cNvSpPr>
          <p:nvPr/>
        </p:nvSpPr>
        <p:spPr bwMode="auto">
          <a:xfrm>
            <a:off x="381000" y="4419600"/>
            <a:ext cx="8302625" cy="2092325"/>
          </a:xfrm>
          <a:prstGeom prst="rect">
            <a:avLst/>
          </a:prstGeom>
          <a:noFill/>
          <a:ln w="9525">
            <a:noFill/>
            <a:miter lim="800000"/>
            <a:headEnd/>
            <a:tailEnd/>
          </a:ln>
        </p:spPr>
        <p:txBody>
          <a:bodyPr>
            <a:prstTxWarp prst="textNoShape">
              <a:avLst/>
            </a:prstTxWarp>
            <a:spAutoFit/>
          </a:bodyPr>
          <a:lstStyle/>
          <a:p>
            <a:pPr algn="l">
              <a:spcAft>
                <a:spcPts val="600"/>
              </a:spcAft>
            </a:pPr>
            <a:r>
              <a:rPr lang="en-US" sz="2200" dirty="0">
                <a:latin typeface="Arial" pitchFamily="-103" charset="0"/>
              </a:rPr>
              <a:t>Quantifying uncertainty in ecosystem budgets</a:t>
            </a:r>
          </a:p>
          <a:p>
            <a:pPr algn="l">
              <a:spcAft>
                <a:spcPts val="600"/>
              </a:spcAft>
            </a:pPr>
            <a:r>
              <a:rPr lang="en-US" sz="2200" dirty="0">
                <a:latin typeface="Arial" pitchFamily="-103" charset="0"/>
              </a:rPr>
              <a:t>Precipitation (evaluating monitoring intensity)</a:t>
            </a:r>
          </a:p>
          <a:p>
            <a:pPr algn="l">
              <a:spcAft>
                <a:spcPts val="600"/>
              </a:spcAft>
            </a:pPr>
            <a:r>
              <a:rPr lang="en-US" sz="2200" dirty="0" err="1">
                <a:latin typeface="Arial" pitchFamily="-103" charset="0"/>
              </a:rPr>
              <a:t>Streamflow</a:t>
            </a:r>
            <a:r>
              <a:rPr lang="en-US" sz="2200" dirty="0">
                <a:latin typeface="Arial" pitchFamily="-103" charset="0"/>
              </a:rPr>
              <a:t> (filling gaps with minimal uncertainty)</a:t>
            </a:r>
          </a:p>
          <a:p>
            <a:pPr algn="l">
              <a:spcAft>
                <a:spcPts val="600"/>
              </a:spcAft>
            </a:pPr>
            <a:r>
              <a:rPr lang="en-US" sz="2200" dirty="0">
                <a:latin typeface="Arial" pitchFamily="-103" charset="0"/>
              </a:rPr>
              <a:t>Forest biomass (identifying the greatest sources of uncertainty)</a:t>
            </a:r>
          </a:p>
          <a:p>
            <a:pPr algn="l">
              <a:spcAft>
                <a:spcPts val="600"/>
              </a:spcAft>
            </a:pPr>
            <a:r>
              <a:rPr lang="en-US" sz="2200" dirty="0">
                <a:latin typeface="Arial" pitchFamily="-103" charset="0"/>
              </a:rPr>
              <a:t>Soil stores, belowground carbon turnover (detectable differences)</a:t>
            </a:r>
          </a:p>
        </p:txBody>
      </p:sp>
      <p:sp>
        <p:nvSpPr>
          <p:cNvPr id="22532" name="TextBox 4"/>
          <p:cNvSpPr txBox="1">
            <a:spLocks noChangeArrowheads="1"/>
          </p:cNvSpPr>
          <p:nvPr/>
        </p:nvSpPr>
        <p:spPr bwMode="auto">
          <a:xfrm>
            <a:off x="1190625" y="2871788"/>
            <a:ext cx="6762750" cy="1200150"/>
          </a:xfrm>
          <a:prstGeom prst="rect">
            <a:avLst/>
          </a:prstGeom>
          <a:noFill/>
          <a:ln w="9525">
            <a:noFill/>
            <a:miter lim="800000"/>
            <a:headEnd/>
            <a:tailEnd/>
          </a:ln>
        </p:spPr>
        <p:txBody>
          <a:bodyPr wrap="none">
            <a:prstTxWarp prst="textNoShape">
              <a:avLst/>
            </a:prstTxWarp>
            <a:spAutoFit/>
          </a:bodyPr>
          <a:lstStyle/>
          <a:p>
            <a:pPr algn="ctr"/>
            <a:r>
              <a:rPr lang="en-US" sz="3600" b="1">
                <a:solidFill>
                  <a:srgbClr val="FFE98D"/>
                </a:solidFill>
                <a:latin typeface="Arial" pitchFamily="-103" charset="0"/>
              </a:rPr>
              <a:t>QUANTIFYING UNCERTAINTY </a:t>
            </a:r>
          </a:p>
          <a:p>
            <a:pPr algn="ctr"/>
            <a:r>
              <a:rPr lang="en-US" sz="3600" b="1">
                <a:solidFill>
                  <a:srgbClr val="FFE98D"/>
                </a:solidFill>
                <a:latin typeface="Arial" pitchFamily="-103" charset="0"/>
              </a:rPr>
              <a:t>IN ECOSYSTEM STUDIES </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Text Box 3"/>
          <p:cNvSpPr txBox="1">
            <a:spLocks noChangeArrowheads="1"/>
          </p:cNvSpPr>
          <p:nvPr/>
        </p:nvSpPr>
        <p:spPr bwMode="auto">
          <a:xfrm>
            <a:off x="838200" y="1752600"/>
            <a:ext cx="7239000" cy="457200"/>
          </a:xfrm>
          <a:prstGeom prst="rect">
            <a:avLst/>
          </a:prstGeom>
          <a:noFill/>
          <a:ln w="9525">
            <a:noFill/>
            <a:miter lim="800000"/>
            <a:headEnd/>
            <a:tailEnd/>
          </a:ln>
        </p:spPr>
        <p:txBody>
          <a:bodyPr>
            <a:prstTxWarp prst="textNoShape">
              <a:avLst/>
            </a:prstTxWarp>
            <a:spAutoFit/>
          </a:bodyPr>
          <a:lstStyle/>
          <a:p>
            <a:pPr lvl="2" algn="l"/>
            <a:endParaRPr lang="en-US"/>
          </a:p>
        </p:txBody>
      </p:sp>
      <p:sp>
        <p:nvSpPr>
          <p:cNvPr id="229380" name="Text Box 4"/>
          <p:cNvSpPr txBox="1">
            <a:spLocks noChangeArrowheads="1"/>
          </p:cNvSpPr>
          <p:nvPr/>
        </p:nvSpPr>
        <p:spPr bwMode="auto">
          <a:xfrm>
            <a:off x="838200" y="1752600"/>
            <a:ext cx="7239000" cy="457200"/>
          </a:xfrm>
          <a:prstGeom prst="rect">
            <a:avLst/>
          </a:prstGeom>
          <a:noFill/>
          <a:ln w="9525">
            <a:noFill/>
            <a:miter lim="800000"/>
            <a:headEnd/>
            <a:tailEnd/>
          </a:ln>
        </p:spPr>
        <p:txBody>
          <a:bodyPr>
            <a:prstTxWarp prst="textNoShape">
              <a:avLst/>
            </a:prstTxWarp>
            <a:spAutoFit/>
          </a:bodyPr>
          <a:lstStyle/>
          <a:p>
            <a:pPr lvl="2" algn="l"/>
            <a:endParaRPr lang="en-US"/>
          </a:p>
        </p:txBody>
      </p:sp>
      <p:pic>
        <p:nvPicPr>
          <p:cNvPr id="53252" name="Picture 5" descr="&#10;Picture 1.png                                                  000ADDCBMacintosh HD                   C3F1173C:"/>
          <p:cNvPicPr>
            <a:picLocks noChangeAspect="1" noChangeArrowheads="1"/>
          </p:cNvPicPr>
          <p:nvPr/>
        </p:nvPicPr>
        <p:blipFill>
          <a:blip r:embed="rId2" cstate="email"/>
          <a:srcRect/>
          <a:stretch>
            <a:fillRect/>
          </a:stretch>
        </p:blipFill>
        <p:spPr bwMode="auto">
          <a:xfrm>
            <a:off x="-76200" y="0"/>
            <a:ext cx="12649200" cy="6883400"/>
          </a:xfrm>
          <a:prstGeom prst="rect">
            <a:avLst/>
          </a:prstGeom>
          <a:noFill/>
          <a:ln w="9525">
            <a:noFill/>
            <a:miter lim="800000"/>
            <a:headEnd/>
            <a:tailEnd/>
          </a:ln>
        </p:spPr>
      </p:pic>
      <p:sp>
        <p:nvSpPr>
          <p:cNvPr id="53253" name="Text Box 6"/>
          <p:cNvSpPr txBox="1">
            <a:spLocks noChangeArrowheads="1"/>
          </p:cNvSpPr>
          <p:nvPr/>
        </p:nvSpPr>
        <p:spPr bwMode="auto">
          <a:xfrm>
            <a:off x="3124200" y="3048000"/>
            <a:ext cx="5486400" cy="1938338"/>
          </a:xfrm>
          <a:prstGeom prst="rect">
            <a:avLst/>
          </a:prstGeom>
          <a:solidFill>
            <a:schemeClr val="tx1"/>
          </a:solidFill>
          <a:ln w="9525">
            <a:noFill/>
            <a:miter lim="800000"/>
            <a:headEnd/>
            <a:tailEnd/>
          </a:ln>
        </p:spPr>
        <p:txBody>
          <a:bodyPr>
            <a:prstTxWarp prst="textNoShape">
              <a:avLst/>
            </a:prstTxWarp>
            <a:spAutoFit/>
          </a:bodyPr>
          <a:lstStyle/>
          <a:p>
            <a:pPr algn="l"/>
            <a:r>
              <a:rPr lang="en-US">
                <a:solidFill>
                  <a:srgbClr val="000000"/>
                </a:solidFill>
              </a:rPr>
              <a:t>A Monte-Carlo approach could be implemented using specialized software or almost any programming language.</a:t>
            </a:r>
          </a:p>
          <a:p>
            <a:pPr algn="l"/>
            <a:endParaRPr lang="en-US">
              <a:solidFill>
                <a:srgbClr val="000000"/>
              </a:solidFill>
            </a:endParaRPr>
          </a:p>
          <a:p>
            <a:pPr algn="l"/>
            <a:r>
              <a:rPr lang="en-US">
                <a:solidFill>
                  <a:srgbClr val="000000"/>
                </a:solidFill>
              </a:rPr>
              <a:t>Here we used a spreadsheet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29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2293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autoUpdateAnimBg="0"/>
      <p:bldP spid="22938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p:cNvPicPr>
            <a:picLocks noChangeAspect="1" noChangeArrowheads="1"/>
          </p:cNvPicPr>
          <p:nvPr/>
        </p:nvPicPr>
        <p:blipFill>
          <a:blip r:embed="rId2" cstate="email"/>
          <a:srcRect/>
          <a:stretch>
            <a:fillRect/>
          </a:stretch>
        </p:blipFill>
        <p:spPr bwMode="auto">
          <a:xfrm>
            <a:off x="-6350" y="1219200"/>
            <a:ext cx="12198350" cy="5472113"/>
          </a:xfrm>
          <a:prstGeom prst="rect">
            <a:avLst/>
          </a:prstGeom>
          <a:noFill/>
          <a:ln w="9525">
            <a:noFill/>
            <a:miter lim="800000"/>
            <a:headEnd/>
            <a:tailEnd/>
          </a:ln>
        </p:spPr>
      </p:pic>
      <p:sp>
        <p:nvSpPr>
          <p:cNvPr id="54275" name="Text Box 3"/>
          <p:cNvSpPr txBox="1">
            <a:spLocks noChangeArrowheads="1"/>
          </p:cNvSpPr>
          <p:nvPr/>
        </p:nvSpPr>
        <p:spPr bwMode="auto">
          <a:xfrm>
            <a:off x="838200" y="381000"/>
            <a:ext cx="7239000" cy="1066800"/>
          </a:xfrm>
          <a:prstGeom prst="rect">
            <a:avLst/>
          </a:prstGeom>
          <a:noFill/>
          <a:ln w="9525">
            <a:noFill/>
            <a:miter lim="800000"/>
            <a:headEnd/>
            <a:tailEnd/>
          </a:ln>
        </p:spPr>
        <p:txBody>
          <a:bodyPr>
            <a:prstTxWarp prst="textNoShape">
              <a:avLst/>
            </a:prstTxWarp>
            <a:spAutoFit/>
          </a:bodyPr>
          <a:lstStyle/>
          <a:p>
            <a:pPr algn="ctr"/>
            <a:r>
              <a:rPr lang="en-US" sz="3200">
                <a:latin typeface="Palatino" pitchFamily="-103" charset="0"/>
              </a:rPr>
              <a:t>Height Parameters</a:t>
            </a:r>
            <a:endParaRPr lang="en-US" sz="3200">
              <a:solidFill>
                <a:schemeClr val="tx2"/>
              </a:solidFill>
              <a:latin typeface="Palatino" pitchFamily="-103" charset="0"/>
            </a:endParaRPr>
          </a:p>
          <a:p>
            <a:pPr algn="ctr"/>
            <a:endParaRPr lang="en-US" sz="3200">
              <a:solidFill>
                <a:schemeClr val="tx2"/>
              </a:solidFill>
              <a:latin typeface="Palatino" pitchFamily="-103" charset="0"/>
            </a:endParaRPr>
          </a:p>
        </p:txBody>
      </p:sp>
      <p:sp>
        <p:nvSpPr>
          <p:cNvPr id="54276" name="Rectangle 5"/>
          <p:cNvSpPr>
            <a:spLocks noChangeArrowheads="1"/>
          </p:cNvSpPr>
          <p:nvPr/>
        </p:nvSpPr>
        <p:spPr bwMode="auto">
          <a:xfrm>
            <a:off x="0" y="3886200"/>
            <a:ext cx="9144000" cy="29718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54277" name="Text Box 7"/>
          <p:cNvSpPr txBox="1">
            <a:spLocks noChangeArrowheads="1"/>
          </p:cNvSpPr>
          <p:nvPr/>
        </p:nvSpPr>
        <p:spPr bwMode="auto">
          <a:xfrm>
            <a:off x="990600" y="5638800"/>
            <a:ext cx="7239000" cy="457200"/>
          </a:xfrm>
          <a:prstGeom prst="rect">
            <a:avLst/>
          </a:prstGeom>
          <a:noFill/>
          <a:ln w="9525">
            <a:noFill/>
            <a:miter lim="800000"/>
            <a:headEnd/>
            <a:tailEnd/>
          </a:ln>
        </p:spPr>
        <p:txBody>
          <a:bodyPr>
            <a:prstTxWarp prst="textNoShape">
              <a:avLst/>
            </a:prstTxWarp>
            <a:spAutoFit/>
          </a:bodyPr>
          <a:lstStyle/>
          <a:p>
            <a:pPr lvl="2" algn="l"/>
            <a:r>
              <a:rPr lang="en-US">
                <a:solidFill>
                  <a:srgbClr val="000000"/>
                </a:solidFill>
              </a:rPr>
              <a:t>Height = 10^(a + b*log(Diameter) + log(E))</a:t>
            </a:r>
          </a:p>
        </p:txBody>
      </p:sp>
      <p:grpSp>
        <p:nvGrpSpPr>
          <p:cNvPr id="2" name="Group 18"/>
          <p:cNvGrpSpPr>
            <a:grpSpLocks/>
          </p:cNvGrpSpPr>
          <p:nvPr/>
        </p:nvGrpSpPr>
        <p:grpSpPr bwMode="auto">
          <a:xfrm>
            <a:off x="1295400" y="3657600"/>
            <a:ext cx="2438400" cy="2057400"/>
            <a:chOff x="816" y="2304"/>
            <a:chExt cx="1536" cy="1296"/>
          </a:xfrm>
        </p:grpSpPr>
        <p:sp>
          <p:nvSpPr>
            <p:cNvPr id="54286" name="Line 8"/>
            <p:cNvSpPr>
              <a:spLocks noChangeShapeType="1"/>
            </p:cNvSpPr>
            <p:nvPr/>
          </p:nvSpPr>
          <p:spPr bwMode="auto">
            <a:xfrm flipH="1" flipV="1">
              <a:off x="816" y="2304"/>
              <a:ext cx="1536" cy="1296"/>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4287" name="Text Box 9"/>
            <p:cNvSpPr txBox="1">
              <a:spLocks noChangeArrowheads="1"/>
            </p:cNvSpPr>
            <p:nvPr/>
          </p:nvSpPr>
          <p:spPr bwMode="auto">
            <a:xfrm>
              <a:off x="1056" y="2928"/>
              <a:ext cx="768" cy="250"/>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2000">
                  <a:solidFill>
                    <a:srgbClr val="FF2437"/>
                  </a:solidFill>
                  <a:latin typeface="Arial Rounded MT Bold" pitchFamily="-103" charset="0"/>
                </a:rPr>
                <a:t>Lookup</a:t>
              </a:r>
              <a:endParaRPr lang="en-US">
                <a:solidFill>
                  <a:srgbClr val="FF2437"/>
                </a:solidFill>
              </a:endParaRPr>
            </a:p>
          </p:txBody>
        </p:sp>
      </p:grpSp>
      <p:grpSp>
        <p:nvGrpSpPr>
          <p:cNvPr id="3" name="Group 19"/>
          <p:cNvGrpSpPr>
            <a:grpSpLocks/>
          </p:cNvGrpSpPr>
          <p:nvPr/>
        </p:nvGrpSpPr>
        <p:grpSpPr bwMode="auto">
          <a:xfrm>
            <a:off x="1905000" y="3733800"/>
            <a:ext cx="2514600" cy="1981200"/>
            <a:chOff x="1200" y="2352"/>
            <a:chExt cx="1584" cy="1248"/>
          </a:xfrm>
        </p:grpSpPr>
        <p:sp>
          <p:nvSpPr>
            <p:cNvPr id="54284" name="Line 13"/>
            <p:cNvSpPr>
              <a:spLocks noChangeShapeType="1"/>
            </p:cNvSpPr>
            <p:nvPr/>
          </p:nvSpPr>
          <p:spPr bwMode="auto">
            <a:xfrm flipH="1" flipV="1">
              <a:off x="1200" y="2352"/>
              <a:ext cx="1440" cy="1248"/>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4285" name="Text Box 15"/>
            <p:cNvSpPr txBox="1">
              <a:spLocks noChangeArrowheads="1"/>
            </p:cNvSpPr>
            <p:nvPr/>
          </p:nvSpPr>
          <p:spPr bwMode="auto">
            <a:xfrm>
              <a:off x="2016" y="3024"/>
              <a:ext cx="768" cy="250"/>
            </a:xfrm>
            <a:prstGeom prst="rect">
              <a:avLst/>
            </a:prstGeom>
            <a:solidFill>
              <a:schemeClr val="tx1"/>
            </a:solidFill>
            <a:ln w="9525">
              <a:noFill/>
              <a:miter lim="800000"/>
              <a:headEnd/>
              <a:tailEnd/>
            </a:ln>
          </p:spPr>
          <p:txBody>
            <a:bodyPr>
              <a:prstTxWarp prst="textNoShape">
                <a:avLst/>
              </a:prstTxWarp>
              <a:spAutoFit/>
            </a:bodyPr>
            <a:lstStyle/>
            <a:p>
              <a:pPr algn="l">
                <a:spcBef>
                  <a:spcPct val="50000"/>
                </a:spcBef>
              </a:pPr>
              <a:r>
                <a:rPr lang="en-US" sz="2000">
                  <a:solidFill>
                    <a:srgbClr val="FF2437"/>
                  </a:solidFill>
                  <a:latin typeface="Arial Rounded MT Bold" pitchFamily="-103" charset="0"/>
                </a:rPr>
                <a:t>Lookup</a:t>
              </a:r>
              <a:endParaRPr lang="en-US">
                <a:solidFill>
                  <a:srgbClr val="FF2437"/>
                </a:solidFill>
              </a:endParaRPr>
            </a:p>
          </p:txBody>
        </p:sp>
      </p:grpSp>
      <p:grpSp>
        <p:nvGrpSpPr>
          <p:cNvPr id="4" name="Group 20"/>
          <p:cNvGrpSpPr>
            <a:grpSpLocks/>
          </p:cNvGrpSpPr>
          <p:nvPr/>
        </p:nvGrpSpPr>
        <p:grpSpPr bwMode="auto">
          <a:xfrm>
            <a:off x="3048000" y="3733800"/>
            <a:ext cx="3733800" cy="1981200"/>
            <a:chOff x="1920" y="2352"/>
            <a:chExt cx="2352" cy="1248"/>
          </a:xfrm>
        </p:grpSpPr>
        <p:sp>
          <p:nvSpPr>
            <p:cNvPr id="54282" name="Line 12"/>
            <p:cNvSpPr>
              <a:spLocks noChangeShapeType="1"/>
            </p:cNvSpPr>
            <p:nvPr/>
          </p:nvSpPr>
          <p:spPr bwMode="auto">
            <a:xfrm flipH="1" flipV="1">
              <a:off x="1920" y="2352"/>
              <a:ext cx="2352" cy="1248"/>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4283" name="Text Box 16"/>
            <p:cNvSpPr txBox="1">
              <a:spLocks noChangeArrowheads="1"/>
            </p:cNvSpPr>
            <p:nvPr/>
          </p:nvSpPr>
          <p:spPr bwMode="auto">
            <a:xfrm>
              <a:off x="3168" y="3120"/>
              <a:ext cx="768" cy="250"/>
            </a:xfrm>
            <a:prstGeom prst="rect">
              <a:avLst/>
            </a:prstGeom>
            <a:solidFill>
              <a:schemeClr val="tx1"/>
            </a:solidFill>
            <a:ln w="9525">
              <a:noFill/>
              <a:miter lim="800000"/>
              <a:headEnd/>
              <a:tailEnd/>
            </a:ln>
          </p:spPr>
          <p:txBody>
            <a:bodyPr>
              <a:prstTxWarp prst="textNoShape">
                <a:avLst/>
              </a:prstTxWarp>
              <a:spAutoFit/>
            </a:bodyPr>
            <a:lstStyle/>
            <a:p>
              <a:pPr algn="l">
                <a:spcBef>
                  <a:spcPct val="50000"/>
                </a:spcBef>
              </a:pPr>
              <a:r>
                <a:rPr lang="en-US" sz="2000">
                  <a:solidFill>
                    <a:srgbClr val="FF2437"/>
                  </a:solidFill>
                  <a:latin typeface="Arial Rounded MT Bold" pitchFamily="-103" charset="0"/>
                </a:rPr>
                <a:t>Lookup</a:t>
              </a:r>
              <a:endParaRPr lang="en-US">
                <a:solidFill>
                  <a:srgbClr val="FF2437"/>
                </a:solidFill>
              </a:endParaRPr>
            </a:p>
          </p:txBody>
        </p:sp>
      </p:grpSp>
      <p:sp>
        <p:nvSpPr>
          <p:cNvPr id="230425" name="Text Box 25"/>
          <p:cNvSpPr txBox="1">
            <a:spLocks noChangeArrowheads="1"/>
          </p:cNvSpPr>
          <p:nvPr/>
        </p:nvSpPr>
        <p:spPr bwMode="auto">
          <a:xfrm>
            <a:off x="3581400" y="2590800"/>
            <a:ext cx="5730875" cy="1200150"/>
          </a:xfrm>
          <a:prstGeom prst="rect">
            <a:avLst/>
          </a:prstGeom>
          <a:solidFill>
            <a:schemeClr val="tx1"/>
          </a:solidFill>
          <a:ln w="9525">
            <a:noFill/>
            <a:miter lim="800000"/>
            <a:headEnd/>
            <a:tailEnd/>
          </a:ln>
        </p:spPr>
        <p:txBody>
          <a:bodyPr>
            <a:prstTxWarp prst="textNoShape">
              <a:avLst/>
            </a:prstTxWarp>
            <a:spAutoFit/>
          </a:bodyPr>
          <a:lstStyle/>
          <a:p>
            <a:pPr algn="l"/>
            <a:r>
              <a:rPr lang="en-US">
                <a:solidFill>
                  <a:srgbClr val="FF2437"/>
                </a:solidFill>
              </a:rPr>
              <a:t>***IMPORTANT***</a:t>
            </a:r>
          </a:p>
          <a:p>
            <a:pPr algn="l"/>
            <a:r>
              <a:rPr lang="en-US">
                <a:solidFill>
                  <a:srgbClr val="FF2437"/>
                </a:solidFill>
              </a:rPr>
              <a:t>Random selection of parameter values </a:t>
            </a:r>
          </a:p>
          <a:p>
            <a:pPr algn="l"/>
            <a:r>
              <a:rPr lang="en-US">
                <a:solidFill>
                  <a:srgbClr val="FF2437"/>
                </a:solidFill>
              </a:rPr>
              <a:t>happens HERE, not separately for each tree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0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2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Text Box 3"/>
          <p:cNvSpPr txBox="1">
            <a:spLocks noChangeArrowheads="1"/>
          </p:cNvSpPr>
          <p:nvPr/>
        </p:nvSpPr>
        <p:spPr bwMode="auto">
          <a:xfrm>
            <a:off x="838200" y="1752600"/>
            <a:ext cx="7239000" cy="457200"/>
          </a:xfrm>
          <a:prstGeom prst="rect">
            <a:avLst/>
          </a:prstGeom>
          <a:noFill/>
          <a:ln w="9525">
            <a:noFill/>
            <a:miter lim="800000"/>
            <a:headEnd/>
            <a:tailEnd/>
          </a:ln>
        </p:spPr>
        <p:txBody>
          <a:bodyPr>
            <a:prstTxWarp prst="textNoShape">
              <a:avLst/>
            </a:prstTxWarp>
            <a:spAutoFit/>
          </a:bodyPr>
          <a:lstStyle/>
          <a:p>
            <a:pPr lvl="2" algn="l"/>
            <a:endParaRPr lang="en-US"/>
          </a:p>
        </p:txBody>
      </p:sp>
      <p:pic>
        <p:nvPicPr>
          <p:cNvPr id="55299" name="Picture 5" descr="Picture 10.png"/>
          <p:cNvPicPr>
            <a:picLocks noChangeAspect="1"/>
          </p:cNvPicPr>
          <p:nvPr/>
        </p:nvPicPr>
        <p:blipFill>
          <a:blip r:embed="rId2" cstate="email"/>
          <a:srcRect/>
          <a:stretch>
            <a:fillRect/>
          </a:stretch>
        </p:blipFill>
        <p:spPr bwMode="auto">
          <a:xfrm>
            <a:off x="4746625" y="0"/>
            <a:ext cx="4397375" cy="6978650"/>
          </a:xfrm>
          <a:prstGeom prst="rect">
            <a:avLst/>
          </a:prstGeom>
          <a:noFill/>
          <a:ln w="9525">
            <a:noFill/>
            <a:miter lim="800000"/>
            <a:headEnd/>
            <a:tailEnd/>
          </a:ln>
        </p:spPr>
      </p:pic>
      <p:sp>
        <p:nvSpPr>
          <p:cNvPr id="6" name="Text Box 25"/>
          <p:cNvSpPr txBox="1">
            <a:spLocks noChangeArrowheads="1"/>
          </p:cNvSpPr>
          <p:nvPr/>
        </p:nvSpPr>
        <p:spPr bwMode="auto">
          <a:xfrm>
            <a:off x="457200" y="1828800"/>
            <a:ext cx="3657600" cy="1938338"/>
          </a:xfrm>
          <a:prstGeom prst="rect">
            <a:avLst/>
          </a:prstGeom>
          <a:solidFill>
            <a:schemeClr val="tx1"/>
          </a:solidFill>
          <a:ln w="9525">
            <a:noFill/>
            <a:miter lim="800000"/>
            <a:headEnd/>
            <a:tailEnd/>
          </a:ln>
        </p:spPr>
        <p:txBody>
          <a:bodyPr>
            <a:prstTxWarp prst="textNoShape">
              <a:avLst/>
            </a:prstTxWarp>
            <a:spAutoFit/>
          </a:bodyPr>
          <a:lstStyle/>
          <a:p>
            <a:pPr algn="l"/>
            <a:r>
              <a:rPr lang="en-US">
                <a:solidFill>
                  <a:srgbClr val="FF2437"/>
                </a:solidFill>
              </a:rPr>
              <a:t>If the errors were sampled individually for each tree, they would average out to zero by the time you added </a:t>
            </a:r>
          </a:p>
          <a:p>
            <a:pPr algn="l"/>
            <a:r>
              <a:rPr lang="en-US">
                <a:solidFill>
                  <a:srgbClr val="FF2437"/>
                </a:solidFill>
              </a:rPr>
              <a:t>up a few thousand trees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16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P spid="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2" descr="&#10;Picture 2.png                                                  000ADDCBMacintosh HD                   C3F1173C:"/>
          <p:cNvPicPr>
            <a:picLocks noChangeAspect="1" noChangeArrowheads="1"/>
          </p:cNvPicPr>
          <p:nvPr/>
        </p:nvPicPr>
        <p:blipFill>
          <a:blip r:embed="rId2" cstate="email"/>
          <a:srcRect b="19289"/>
          <a:stretch>
            <a:fillRect/>
          </a:stretch>
        </p:blipFill>
        <p:spPr bwMode="auto">
          <a:xfrm>
            <a:off x="0" y="1295400"/>
            <a:ext cx="12573000" cy="5535613"/>
          </a:xfrm>
          <a:prstGeom prst="rect">
            <a:avLst/>
          </a:prstGeom>
          <a:noFill/>
          <a:ln w="9525">
            <a:noFill/>
            <a:miter lim="800000"/>
            <a:headEnd/>
            <a:tailEnd/>
          </a:ln>
        </p:spPr>
      </p:pic>
      <p:sp>
        <p:nvSpPr>
          <p:cNvPr id="56323" name="Text Box 3"/>
          <p:cNvSpPr txBox="1">
            <a:spLocks noChangeArrowheads="1"/>
          </p:cNvSpPr>
          <p:nvPr/>
        </p:nvSpPr>
        <p:spPr bwMode="auto">
          <a:xfrm>
            <a:off x="838200" y="381000"/>
            <a:ext cx="7239000" cy="1066800"/>
          </a:xfrm>
          <a:prstGeom prst="rect">
            <a:avLst/>
          </a:prstGeom>
          <a:noFill/>
          <a:ln w="9525">
            <a:noFill/>
            <a:miter lim="800000"/>
            <a:headEnd/>
            <a:tailEnd/>
          </a:ln>
        </p:spPr>
        <p:txBody>
          <a:bodyPr>
            <a:prstTxWarp prst="textNoShape">
              <a:avLst/>
            </a:prstTxWarp>
            <a:spAutoFit/>
          </a:bodyPr>
          <a:lstStyle/>
          <a:p>
            <a:pPr algn="ctr"/>
            <a:r>
              <a:rPr lang="en-US" sz="3200">
                <a:latin typeface="Palatino" pitchFamily="-103" charset="0"/>
              </a:rPr>
              <a:t>Biomass Parameters</a:t>
            </a:r>
            <a:endParaRPr lang="en-US" sz="3200">
              <a:solidFill>
                <a:schemeClr val="tx2"/>
              </a:solidFill>
              <a:latin typeface="Palatino" pitchFamily="-103" charset="0"/>
            </a:endParaRPr>
          </a:p>
          <a:p>
            <a:pPr algn="ctr"/>
            <a:endParaRPr lang="en-US" sz="3200">
              <a:solidFill>
                <a:schemeClr val="tx2"/>
              </a:solidFill>
              <a:latin typeface="Palatino" pitchFamily="-103" charset="0"/>
            </a:endParaRPr>
          </a:p>
        </p:txBody>
      </p:sp>
      <p:sp>
        <p:nvSpPr>
          <p:cNvPr id="56324" name="Rectangle 4"/>
          <p:cNvSpPr>
            <a:spLocks noChangeArrowheads="1"/>
          </p:cNvSpPr>
          <p:nvPr/>
        </p:nvSpPr>
        <p:spPr bwMode="auto">
          <a:xfrm>
            <a:off x="0" y="3886200"/>
            <a:ext cx="9144000" cy="29718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56325" name="Text Box 5"/>
          <p:cNvSpPr txBox="1">
            <a:spLocks noChangeArrowheads="1"/>
          </p:cNvSpPr>
          <p:nvPr/>
        </p:nvSpPr>
        <p:spPr bwMode="auto">
          <a:xfrm>
            <a:off x="838200" y="5638800"/>
            <a:ext cx="7239000" cy="457200"/>
          </a:xfrm>
          <a:prstGeom prst="rect">
            <a:avLst/>
          </a:prstGeom>
          <a:noFill/>
          <a:ln w="9525">
            <a:noFill/>
            <a:miter lim="800000"/>
            <a:headEnd/>
            <a:tailEnd/>
          </a:ln>
        </p:spPr>
        <p:txBody>
          <a:bodyPr>
            <a:prstTxWarp prst="textNoShape">
              <a:avLst/>
            </a:prstTxWarp>
            <a:spAutoFit/>
          </a:bodyPr>
          <a:lstStyle/>
          <a:p>
            <a:pPr lvl="2" algn="l"/>
            <a:r>
              <a:rPr lang="en-US">
                <a:solidFill>
                  <a:srgbClr val="000000"/>
                </a:solidFill>
              </a:rPr>
              <a:t>Biomass = 10^(a + b*log(PV) + log(E))</a:t>
            </a:r>
          </a:p>
        </p:txBody>
      </p:sp>
      <p:sp>
        <p:nvSpPr>
          <p:cNvPr id="56326" name="Line 6"/>
          <p:cNvSpPr>
            <a:spLocks noChangeShapeType="1"/>
          </p:cNvSpPr>
          <p:nvPr/>
        </p:nvSpPr>
        <p:spPr bwMode="auto">
          <a:xfrm flipH="1" flipV="1">
            <a:off x="1295400" y="3886200"/>
            <a:ext cx="2438400" cy="1828800"/>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6327" name="Line 7"/>
          <p:cNvSpPr>
            <a:spLocks noChangeShapeType="1"/>
          </p:cNvSpPr>
          <p:nvPr/>
        </p:nvSpPr>
        <p:spPr bwMode="auto">
          <a:xfrm flipH="1" flipV="1">
            <a:off x="3124200" y="3962400"/>
            <a:ext cx="2971800" cy="1752600"/>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6328" name="Line 8"/>
          <p:cNvSpPr>
            <a:spLocks noChangeShapeType="1"/>
          </p:cNvSpPr>
          <p:nvPr/>
        </p:nvSpPr>
        <p:spPr bwMode="auto">
          <a:xfrm flipH="1" flipV="1">
            <a:off x="1905000" y="3886200"/>
            <a:ext cx="2286000" cy="1752600"/>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6329" name="Text Box 9"/>
          <p:cNvSpPr txBox="1">
            <a:spLocks noChangeArrowheads="1"/>
          </p:cNvSpPr>
          <p:nvPr/>
        </p:nvSpPr>
        <p:spPr bwMode="auto">
          <a:xfrm>
            <a:off x="1676400" y="4648200"/>
            <a:ext cx="1219200" cy="396875"/>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2000">
                <a:solidFill>
                  <a:srgbClr val="FF2437"/>
                </a:solidFill>
                <a:latin typeface="Arial Rounded MT Bold" pitchFamily="-103" charset="0"/>
              </a:rPr>
              <a:t>Lookup</a:t>
            </a:r>
            <a:endParaRPr lang="en-US">
              <a:solidFill>
                <a:srgbClr val="FF2437"/>
              </a:solidFill>
            </a:endParaRPr>
          </a:p>
        </p:txBody>
      </p:sp>
      <p:sp>
        <p:nvSpPr>
          <p:cNvPr id="56330" name="Text Box 10"/>
          <p:cNvSpPr txBox="1">
            <a:spLocks noChangeArrowheads="1"/>
          </p:cNvSpPr>
          <p:nvPr/>
        </p:nvSpPr>
        <p:spPr bwMode="auto">
          <a:xfrm>
            <a:off x="3200400" y="4800600"/>
            <a:ext cx="1219200" cy="396875"/>
          </a:xfrm>
          <a:prstGeom prst="rect">
            <a:avLst/>
          </a:prstGeom>
          <a:solidFill>
            <a:schemeClr val="tx1"/>
          </a:solidFill>
          <a:ln w="9525">
            <a:noFill/>
            <a:miter lim="800000"/>
            <a:headEnd/>
            <a:tailEnd/>
          </a:ln>
        </p:spPr>
        <p:txBody>
          <a:bodyPr>
            <a:prstTxWarp prst="textNoShape">
              <a:avLst/>
            </a:prstTxWarp>
            <a:spAutoFit/>
          </a:bodyPr>
          <a:lstStyle/>
          <a:p>
            <a:pPr algn="l">
              <a:spcBef>
                <a:spcPct val="50000"/>
              </a:spcBef>
            </a:pPr>
            <a:r>
              <a:rPr lang="en-US" sz="2000">
                <a:solidFill>
                  <a:srgbClr val="FF2437"/>
                </a:solidFill>
                <a:latin typeface="Arial Rounded MT Bold" pitchFamily="-103" charset="0"/>
              </a:rPr>
              <a:t>Lookup</a:t>
            </a:r>
            <a:endParaRPr lang="en-US">
              <a:solidFill>
                <a:srgbClr val="FF2437"/>
              </a:solidFill>
            </a:endParaRPr>
          </a:p>
        </p:txBody>
      </p:sp>
      <p:sp>
        <p:nvSpPr>
          <p:cNvPr id="56331" name="Text Box 11"/>
          <p:cNvSpPr txBox="1">
            <a:spLocks noChangeArrowheads="1"/>
          </p:cNvSpPr>
          <p:nvPr/>
        </p:nvSpPr>
        <p:spPr bwMode="auto">
          <a:xfrm>
            <a:off x="5029200" y="4953000"/>
            <a:ext cx="1219200" cy="396875"/>
          </a:xfrm>
          <a:prstGeom prst="rect">
            <a:avLst/>
          </a:prstGeom>
          <a:solidFill>
            <a:schemeClr val="tx1"/>
          </a:solidFill>
          <a:ln w="9525">
            <a:noFill/>
            <a:miter lim="800000"/>
            <a:headEnd/>
            <a:tailEnd/>
          </a:ln>
        </p:spPr>
        <p:txBody>
          <a:bodyPr>
            <a:prstTxWarp prst="textNoShape">
              <a:avLst/>
            </a:prstTxWarp>
            <a:spAutoFit/>
          </a:bodyPr>
          <a:lstStyle/>
          <a:p>
            <a:pPr algn="l">
              <a:spcBef>
                <a:spcPct val="50000"/>
              </a:spcBef>
            </a:pPr>
            <a:r>
              <a:rPr lang="en-US" sz="2000">
                <a:solidFill>
                  <a:srgbClr val="FF2437"/>
                </a:solidFill>
                <a:latin typeface="Arial Rounded MT Bold" pitchFamily="-103" charset="0"/>
              </a:rPr>
              <a:t>Lookup</a:t>
            </a:r>
            <a:endParaRPr lang="en-US">
              <a:solidFill>
                <a:srgbClr val="FF2437"/>
              </a:solidFill>
            </a:endParaRPr>
          </a:p>
        </p:txBody>
      </p:sp>
      <p:sp>
        <p:nvSpPr>
          <p:cNvPr id="56332" name="Text Box 13"/>
          <p:cNvSpPr txBox="1">
            <a:spLocks noChangeArrowheads="1"/>
          </p:cNvSpPr>
          <p:nvPr/>
        </p:nvSpPr>
        <p:spPr bwMode="auto">
          <a:xfrm>
            <a:off x="762000" y="6096000"/>
            <a:ext cx="6553200" cy="457200"/>
          </a:xfrm>
          <a:prstGeom prst="rect">
            <a:avLst/>
          </a:prstGeom>
          <a:noFill/>
          <a:ln w="9525">
            <a:noFill/>
            <a:miter lim="800000"/>
            <a:headEnd/>
            <a:tailEnd/>
          </a:ln>
        </p:spPr>
        <p:txBody>
          <a:bodyPr>
            <a:prstTxWarp prst="textNoShape">
              <a:avLst/>
            </a:prstTxWarp>
            <a:spAutoFit/>
          </a:bodyPr>
          <a:lstStyle/>
          <a:p>
            <a:pPr lvl="2" algn="ctr"/>
            <a:r>
              <a:rPr lang="en-US">
                <a:solidFill>
                  <a:srgbClr val="000000"/>
                </a:solidFill>
              </a:rPr>
              <a:t>PV = 1/2 r</a:t>
            </a:r>
            <a:r>
              <a:rPr lang="en-US" baseline="30000">
                <a:solidFill>
                  <a:srgbClr val="000000"/>
                </a:solidFill>
              </a:rPr>
              <a:t>2</a:t>
            </a:r>
            <a:r>
              <a:rPr lang="en-US">
                <a:solidFill>
                  <a:srgbClr val="000000"/>
                </a:solidFill>
              </a:rPr>
              <a:t> * Height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10;Picture 2.png                                                  000ADDCBMacintosh HD                   C3F1173C:"/>
          <p:cNvPicPr>
            <a:picLocks noChangeAspect="1" noChangeArrowheads="1"/>
          </p:cNvPicPr>
          <p:nvPr/>
        </p:nvPicPr>
        <p:blipFill>
          <a:blip r:embed="rId2" cstate="email"/>
          <a:srcRect b="19289"/>
          <a:stretch>
            <a:fillRect/>
          </a:stretch>
        </p:blipFill>
        <p:spPr bwMode="auto">
          <a:xfrm>
            <a:off x="0" y="1295400"/>
            <a:ext cx="12573000" cy="5535613"/>
          </a:xfrm>
          <a:prstGeom prst="rect">
            <a:avLst/>
          </a:prstGeom>
          <a:noFill/>
          <a:ln w="9525">
            <a:noFill/>
            <a:miter lim="800000"/>
            <a:headEnd/>
            <a:tailEnd/>
          </a:ln>
        </p:spPr>
      </p:pic>
      <p:sp>
        <p:nvSpPr>
          <p:cNvPr id="57347" name="Text Box 3"/>
          <p:cNvSpPr txBox="1">
            <a:spLocks noChangeArrowheads="1"/>
          </p:cNvSpPr>
          <p:nvPr/>
        </p:nvSpPr>
        <p:spPr bwMode="auto">
          <a:xfrm>
            <a:off x="838200" y="381000"/>
            <a:ext cx="7239000" cy="1066800"/>
          </a:xfrm>
          <a:prstGeom prst="rect">
            <a:avLst/>
          </a:prstGeom>
          <a:noFill/>
          <a:ln w="9525">
            <a:noFill/>
            <a:miter lim="800000"/>
            <a:headEnd/>
            <a:tailEnd/>
          </a:ln>
        </p:spPr>
        <p:txBody>
          <a:bodyPr>
            <a:prstTxWarp prst="textNoShape">
              <a:avLst/>
            </a:prstTxWarp>
            <a:spAutoFit/>
          </a:bodyPr>
          <a:lstStyle/>
          <a:p>
            <a:pPr algn="ctr"/>
            <a:r>
              <a:rPr lang="en-US" sz="3200">
                <a:latin typeface="Palatino" pitchFamily="-103" charset="0"/>
              </a:rPr>
              <a:t>Biomass Parameters</a:t>
            </a:r>
            <a:endParaRPr lang="en-US" sz="3200">
              <a:solidFill>
                <a:schemeClr val="tx2"/>
              </a:solidFill>
              <a:latin typeface="Palatino" pitchFamily="-103" charset="0"/>
            </a:endParaRPr>
          </a:p>
          <a:p>
            <a:pPr algn="ctr"/>
            <a:endParaRPr lang="en-US" sz="3200">
              <a:solidFill>
                <a:schemeClr val="tx2"/>
              </a:solidFill>
              <a:latin typeface="Palatino" pitchFamily="-103" charset="0"/>
            </a:endParaRPr>
          </a:p>
        </p:txBody>
      </p:sp>
      <p:sp>
        <p:nvSpPr>
          <p:cNvPr id="57348" name="Rectangle 4"/>
          <p:cNvSpPr>
            <a:spLocks noChangeArrowheads="1"/>
          </p:cNvSpPr>
          <p:nvPr/>
        </p:nvSpPr>
        <p:spPr bwMode="auto">
          <a:xfrm>
            <a:off x="0" y="3886200"/>
            <a:ext cx="9144000" cy="29718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57349" name="Text Box 5"/>
          <p:cNvSpPr txBox="1">
            <a:spLocks noChangeArrowheads="1"/>
          </p:cNvSpPr>
          <p:nvPr/>
        </p:nvSpPr>
        <p:spPr bwMode="auto">
          <a:xfrm>
            <a:off x="838200" y="5638800"/>
            <a:ext cx="7239000" cy="457200"/>
          </a:xfrm>
          <a:prstGeom prst="rect">
            <a:avLst/>
          </a:prstGeom>
          <a:noFill/>
          <a:ln w="9525">
            <a:noFill/>
            <a:miter lim="800000"/>
            <a:headEnd/>
            <a:tailEnd/>
          </a:ln>
        </p:spPr>
        <p:txBody>
          <a:bodyPr>
            <a:prstTxWarp prst="textNoShape">
              <a:avLst/>
            </a:prstTxWarp>
            <a:spAutoFit/>
          </a:bodyPr>
          <a:lstStyle/>
          <a:p>
            <a:pPr lvl="2" algn="l"/>
            <a:r>
              <a:rPr lang="en-US">
                <a:solidFill>
                  <a:srgbClr val="000000"/>
                </a:solidFill>
              </a:rPr>
              <a:t>Biomass = 10^(a + b*log(PV) + log(E))</a:t>
            </a:r>
          </a:p>
        </p:txBody>
      </p:sp>
      <p:sp>
        <p:nvSpPr>
          <p:cNvPr id="57350" name="Line 6"/>
          <p:cNvSpPr>
            <a:spLocks noChangeShapeType="1"/>
          </p:cNvSpPr>
          <p:nvPr/>
        </p:nvSpPr>
        <p:spPr bwMode="auto">
          <a:xfrm flipH="1" flipV="1">
            <a:off x="3733800" y="3962400"/>
            <a:ext cx="0" cy="1752600"/>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7351" name="Line 7"/>
          <p:cNvSpPr>
            <a:spLocks noChangeShapeType="1"/>
          </p:cNvSpPr>
          <p:nvPr/>
        </p:nvSpPr>
        <p:spPr bwMode="auto">
          <a:xfrm flipH="1" flipV="1">
            <a:off x="5638800" y="3962400"/>
            <a:ext cx="457200" cy="1752600"/>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7352" name="Line 8"/>
          <p:cNvSpPr>
            <a:spLocks noChangeShapeType="1"/>
          </p:cNvSpPr>
          <p:nvPr/>
        </p:nvSpPr>
        <p:spPr bwMode="auto">
          <a:xfrm flipV="1">
            <a:off x="4267200" y="3962400"/>
            <a:ext cx="152400" cy="1676400"/>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7353" name="Text Box 9"/>
          <p:cNvSpPr txBox="1">
            <a:spLocks noChangeArrowheads="1"/>
          </p:cNvSpPr>
          <p:nvPr/>
        </p:nvSpPr>
        <p:spPr bwMode="auto">
          <a:xfrm>
            <a:off x="3048000" y="4495800"/>
            <a:ext cx="1219200" cy="396875"/>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2000">
                <a:solidFill>
                  <a:srgbClr val="FF2437"/>
                </a:solidFill>
                <a:latin typeface="Arial Rounded MT Bold" pitchFamily="-103" charset="0"/>
              </a:rPr>
              <a:t>Lookup</a:t>
            </a:r>
            <a:endParaRPr lang="en-US">
              <a:solidFill>
                <a:srgbClr val="FF2437"/>
              </a:solidFill>
            </a:endParaRPr>
          </a:p>
        </p:txBody>
      </p:sp>
      <p:sp>
        <p:nvSpPr>
          <p:cNvPr id="57354" name="Text Box 10"/>
          <p:cNvSpPr txBox="1">
            <a:spLocks noChangeArrowheads="1"/>
          </p:cNvSpPr>
          <p:nvPr/>
        </p:nvSpPr>
        <p:spPr bwMode="auto">
          <a:xfrm>
            <a:off x="3810000" y="5089525"/>
            <a:ext cx="1219200" cy="396875"/>
          </a:xfrm>
          <a:prstGeom prst="rect">
            <a:avLst/>
          </a:prstGeom>
          <a:solidFill>
            <a:schemeClr val="tx1"/>
          </a:solidFill>
          <a:ln w="9525">
            <a:noFill/>
            <a:miter lim="800000"/>
            <a:headEnd/>
            <a:tailEnd/>
          </a:ln>
        </p:spPr>
        <p:txBody>
          <a:bodyPr>
            <a:prstTxWarp prst="textNoShape">
              <a:avLst/>
            </a:prstTxWarp>
            <a:spAutoFit/>
          </a:bodyPr>
          <a:lstStyle/>
          <a:p>
            <a:pPr algn="l">
              <a:spcBef>
                <a:spcPct val="50000"/>
              </a:spcBef>
            </a:pPr>
            <a:r>
              <a:rPr lang="en-US" sz="2000">
                <a:solidFill>
                  <a:srgbClr val="FF2437"/>
                </a:solidFill>
                <a:latin typeface="Arial Rounded MT Bold" pitchFamily="-103" charset="0"/>
              </a:rPr>
              <a:t>Lookup</a:t>
            </a:r>
            <a:endParaRPr lang="en-US">
              <a:solidFill>
                <a:srgbClr val="FF2437"/>
              </a:solidFill>
            </a:endParaRPr>
          </a:p>
        </p:txBody>
      </p:sp>
      <p:sp>
        <p:nvSpPr>
          <p:cNvPr id="57355" name="Text Box 11"/>
          <p:cNvSpPr txBox="1">
            <a:spLocks noChangeArrowheads="1"/>
          </p:cNvSpPr>
          <p:nvPr/>
        </p:nvSpPr>
        <p:spPr bwMode="auto">
          <a:xfrm>
            <a:off x="5486400" y="4953000"/>
            <a:ext cx="1219200" cy="396875"/>
          </a:xfrm>
          <a:prstGeom prst="rect">
            <a:avLst/>
          </a:prstGeom>
          <a:solidFill>
            <a:schemeClr val="tx1"/>
          </a:solidFill>
          <a:ln w="9525">
            <a:noFill/>
            <a:miter lim="800000"/>
            <a:headEnd/>
            <a:tailEnd/>
          </a:ln>
        </p:spPr>
        <p:txBody>
          <a:bodyPr>
            <a:prstTxWarp prst="textNoShape">
              <a:avLst/>
            </a:prstTxWarp>
            <a:spAutoFit/>
          </a:bodyPr>
          <a:lstStyle/>
          <a:p>
            <a:pPr algn="l">
              <a:spcBef>
                <a:spcPct val="50000"/>
              </a:spcBef>
            </a:pPr>
            <a:r>
              <a:rPr lang="en-US" sz="2000">
                <a:solidFill>
                  <a:srgbClr val="FF2437"/>
                </a:solidFill>
                <a:latin typeface="Arial Rounded MT Bold" pitchFamily="-103" charset="0"/>
              </a:rPr>
              <a:t>Lookup</a:t>
            </a:r>
            <a:endParaRPr lang="en-US">
              <a:solidFill>
                <a:srgbClr val="FF2437"/>
              </a:solidFill>
            </a:endParaRPr>
          </a:p>
        </p:txBody>
      </p:sp>
      <p:sp>
        <p:nvSpPr>
          <p:cNvPr id="57356" name="Text Box 12"/>
          <p:cNvSpPr txBox="1">
            <a:spLocks noChangeArrowheads="1"/>
          </p:cNvSpPr>
          <p:nvPr/>
        </p:nvSpPr>
        <p:spPr bwMode="auto">
          <a:xfrm>
            <a:off x="762000" y="6096000"/>
            <a:ext cx="6553200" cy="457200"/>
          </a:xfrm>
          <a:prstGeom prst="rect">
            <a:avLst/>
          </a:prstGeom>
          <a:noFill/>
          <a:ln w="9525">
            <a:noFill/>
            <a:miter lim="800000"/>
            <a:headEnd/>
            <a:tailEnd/>
          </a:ln>
        </p:spPr>
        <p:txBody>
          <a:bodyPr>
            <a:prstTxWarp prst="textNoShape">
              <a:avLst/>
            </a:prstTxWarp>
            <a:spAutoFit/>
          </a:bodyPr>
          <a:lstStyle/>
          <a:p>
            <a:pPr lvl="2" algn="ctr"/>
            <a:r>
              <a:rPr lang="en-US">
                <a:solidFill>
                  <a:srgbClr val="000000"/>
                </a:solidFill>
              </a:rPr>
              <a:t>PV = 1/2 r</a:t>
            </a:r>
            <a:r>
              <a:rPr lang="en-US" baseline="30000">
                <a:solidFill>
                  <a:srgbClr val="000000"/>
                </a:solidFill>
              </a:rPr>
              <a:t>2</a:t>
            </a:r>
            <a:r>
              <a:rPr lang="en-US">
                <a:solidFill>
                  <a:srgbClr val="000000"/>
                </a:solidFill>
              </a:rPr>
              <a:t> * Height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10;Picture 2.png                                                  000ADDCBMacintosh HD                   C3F1173C:"/>
          <p:cNvPicPr>
            <a:picLocks noChangeAspect="1" noChangeArrowheads="1"/>
          </p:cNvPicPr>
          <p:nvPr/>
        </p:nvPicPr>
        <p:blipFill>
          <a:blip r:embed="rId2" cstate="email"/>
          <a:srcRect b="19289"/>
          <a:stretch>
            <a:fillRect/>
          </a:stretch>
        </p:blipFill>
        <p:spPr bwMode="auto">
          <a:xfrm>
            <a:off x="0" y="1295400"/>
            <a:ext cx="12573000" cy="5535613"/>
          </a:xfrm>
          <a:prstGeom prst="rect">
            <a:avLst/>
          </a:prstGeom>
          <a:noFill/>
          <a:ln w="9525">
            <a:noFill/>
            <a:miter lim="800000"/>
            <a:headEnd/>
            <a:tailEnd/>
          </a:ln>
        </p:spPr>
      </p:pic>
      <p:sp>
        <p:nvSpPr>
          <p:cNvPr id="58371" name="Text Box 3"/>
          <p:cNvSpPr txBox="1">
            <a:spLocks noChangeArrowheads="1"/>
          </p:cNvSpPr>
          <p:nvPr/>
        </p:nvSpPr>
        <p:spPr bwMode="auto">
          <a:xfrm>
            <a:off x="838200" y="381000"/>
            <a:ext cx="7239000" cy="1066800"/>
          </a:xfrm>
          <a:prstGeom prst="rect">
            <a:avLst/>
          </a:prstGeom>
          <a:noFill/>
          <a:ln w="9525">
            <a:noFill/>
            <a:miter lim="800000"/>
            <a:headEnd/>
            <a:tailEnd/>
          </a:ln>
        </p:spPr>
        <p:txBody>
          <a:bodyPr>
            <a:prstTxWarp prst="textNoShape">
              <a:avLst/>
            </a:prstTxWarp>
            <a:spAutoFit/>
          </a:bodyPr>
          <a:lstStyle/>
          <a:p>
            <a:pPr algn="ctr"/>
            <a:r>
              <a:rPr lang="en-US" sz="3200">
                <a:latin typeface="Palatino" pitchFamily="-103" charset="0"/>
              </a:rPr>
              <a:t>Biomass Parameters</a:t>
            </a:r>
            <a:endParaRPr lang="en-US" sz="3200">
              <a:solidFill>
                <a:schemeClr val="tx2"/>
              </a:solidFill>
              <a:latin typeface="Palatino" pitchFamily="-103" charset="0"/>
            </a:endParaRPr>
          </a:p>
          <a:p>
            <a:pPr algn="ctr"/>
            <a:endParaRPr lang="en-US" sz="3200">
              <a:solidFill>
                <a:schemeClr val="tx2"/>
              </a:solidFill>
              <a:latin typeface="Palatino" pitchFamily="-103" charset="0"/>
            </a:endParaRPr>
          </a:p>
        </p:txBody>
      </p:sp>
      <p:sp>
        <p:nvSpPr>
          <p:cNvPr id="58372" name="Rectangle 4"/>
          <p:cNvSpPr>
            <a:spLocks noChangeArrowheads="1"/>
          </p:cNvSpPr>
          <p:nvPr/>
        </p:nvSpPr>
        <p:spPr bwMode="auto">
          <a:xfrm>
            <a:off x="0" y="3886200"/>
            <a:ext cx="9144000" cy="29718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58373" name="Text Box 5"/>
          <p:cNvSpPr txBox="1">
            <a:spLocks noChangeArrowheads="1"/>
          </p:cNvSpPr>
          <p:nvPr/>
        </p:nvSpPr>
        <p:spPr bwMode="auto">
          <a:xfrm>
            <a:off x="838200" y="5638800"/>
            <a:ext cx="7239000" cy="457200"/>
          </a:xfrm>
          <a:prstGeom prst="rect">
            <a:avLst/>
          </a:prstGeom>
          <a:noFill/>
          <a:ln w="9525">
            <a:noFill/>
            <a:miter lim="800000"/>
            <a:headEnd/>
            <a:tailEnd/>
          </a:ln>
        </p:spPr>
        <p:txBody>
          <a:bodyPr>
            <a:prstTxWarp prst="textNoShape">
              <a:avLst/>
            </a:prstTxWarp>
            <a:spAutoFit/>
          </a:bodyPr>
          <a:lstStyle/>
          <a:p>
            <a:pPr lvl="2" algn="l"/>
            <a:r>
              <a:rPr lang="en-US">
                <a:solidFill>
                  <a:srgbClr val="000000"/>
                </a:solidFill>
              </a:rPr>
              <a:t>Biomass = 10^(a + b*log(PV) + log(E))</a:t>
            </a:r>
          </a:p>
        </p:txBody>
      </p:sp>
      <p:sp>
        <p:nvSpPr>
          <p:cNvPr id="58374" name="Line 6"/>
          <p:cNvSpPr>
            <a:spLocks noChangeShapeType="1"/>
          </p:cNvSpPr>
          <p:nvPr/>
        </p:nvSpPr>
        <p:spPr bwMode="auto">
          <a:xfrm flipV="1">
            <a:off x="3733800" y="3886200"/>
            <a:ext cx="2514600" cy="1828800"/>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8375" name="Line 7"/>
          <p:cNvSpPr>
            <a:spLocks noChangeShapeType="1"/>
          </p:cNvSpPr>
          <p:nvPr/>
        </p:nvSpPr>
        <p:spPr bwMode="auto">
          <a:xfrm flipV="1">
            <a:off x="6096000" y="3962400"/>
            <a:ext cx="1828800" cy="1752600"/>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8376" name="Line 8"/>
          <p:cNvSpPr>
            <a:spLocks noChangeShapeType="1"/>
          </p:cNvSpPr>
          <p:nvPr/>
        </p:nvSpPr>
        <p:spPr bwMode="auto">
          <a:xfrm flipV="1">
            <a:off x="4267200" y="3886200"/>
            <a:ext cx="2590800" cy="1752600"/>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8377" name="Text Box 9"/>
          <p:cNvSpPr txBox="1">
            <a:spLocks noChangeArrowheads="1"/>
          </p:cNvSpPr>
          <p:nvPr/>
        </p:nvSpPr>
        <p:spPr bwMode="auto">
          <a:xfrm>
            <a:off x="4038600" y="4495800"/>
            <a:ext cx="1219200" cy="396875"/>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2000">
                <a:solidFill>
                  <a:srgbClr val="FF2437"/>
                </a:solidFill>
                <a:latin typeface="Arial Rounded MT Bold" pitchFamily="-103" charset="0"/>
              </a:rPr>
              <a:t>Lookup</a:t>
            </a:r>
            <a:endParaRPr lang="en-US">
              <a:solidFill>
                <a:srgbClr val="FF2437"/>
              </a:solidFill>
            </a:endParaRPr>
          </a:p>
        </p:txBody>
      </p:sp>
      <p:sp>
        <p:nvSpPr>
          <p:cNvPr id="58378" name="Text Box 10"/>
          <p:cNvSpPr txBox="1">
            <a:spLocks noChangeArrowheads="1"/>
          </p:cNvSpPr>
          <p:nvPr/>
        </p:nvSpPr>
        <p:spPr bwMode="auto">
          <a:xfrm>
            <a:off x="4648200" y="5089525"/>
            <a:ext cx="1219200" cy="396875"/>
          </a:xfrm>
          <a:prstGeom prst="rect">
            <a:avLst/>
          </a:prstGeom>
          <a:solidFill>
            <a:schemeClr val="tx1"/>
          </a:solidFill>
          <a:ln w="9525">
            <a:noFill/>
            <a:miter lim="800000"/>
            <a:headEnd/>
            <a:tailEnd/>
          </a:ln>
        </p:spPr>
        <p:txBody>
          <a:bodyPr>
            <a:prstTxWarp prst="textNoShape">
              <a:avLst/>
            </a:prstTxWarp>
            <a:spAutoFit/>
          </a:bodyPr>
          <a:lstStyle/>
          <a:p>
            <a:pPr algn="l">
              <a:spcBef>
                <a:spcPct val="50000"/>
              </a:spcBef>
            </a:pPr>
            <a:r>
              <a:rPr lang="en-US" sz="2000">
                <a:solidFill>
                  <a:srgbClr val="FF2437"/>
                </a:solidFill>
                <a:latin typeface="Arial Rounded MT Bold" pitchFamily="-103" charset="0"/>
              </a:rPr>
              <a:t>Lookup</a:t>
            </a:r>
            <a:endParaRPr lang="en-US">
              <a:solidFill>
                <a:srgbClr val="FF2437"/>
              </a:solidFill>
            </a:endParaRPr>
          </a:p>
        </p:txBody>
      </p:sp>
      <p:sp>
        <p:nvSpPr>
          <p:cNvPr id="58379" name="Text Box 11"/>
          <p:cNvSpPr txBox="1">
            <a:spLocks noChangeArrowheads="1"/>
          </p:cNvSpPr>
          <p:nvPr/>
        </p:nvSpPr>
        <p:spPr bwMode="auto">
          <a:xfrm>
            <a:off x="6172200" y="4953000"/>
            <a:ext cx="1219200" cy="396875"/>
          </a:xfrm>
          <a:prstGeom prst="rect">
            <a:avLst/>
          </a:prstGeom>
          <a:solidFill>
            <a:schemeClr val="tx1"/>
          </a:solidFill>
          <a:ln w="9525">
            <a:noFill/>
            <a:miter lim="800000"/>
            <a:headEnd/>
            <a:tailEnd/>
          </a:ln>
        </p:spPr>
        <p:txBody>
          <a:bodyPr>
            <a:prstTxWarp prst="textNoShape">
              <a:avLst/>
            </a:prstTxWarp>
            <a:spAutoFit/>
          </a:bodyPr>
          <a:lstStyle/>
          <a:p>
            <a:pPr algn="l">
              <a:spcBef>
                <a:spcPct val="50000"/>
              </a:spcBef>
            </a:pPr>
            <a:r>
              <a:rPr lang="en-US" sz="2000">
                <a:solidFill>
                  <a:srgbClr val="FF2437"/>
                </a:solidFill>
                <a:latin typeface="Arial Rounded MT Bold" pitchFamily="-103" charset="0"/>
              </a:rPr>
              <a:t>Lookup</a:t>
            </a:r>
            <a:endParaRPr lang="en-US">
              <a:solidFill>
                <a:srgbClr val="FF2437"/>
              </a:solidFill>
            </a:endParaRPr>
          </a:p>
        </p:txBody>
      </p:sp>
      <p:sp>
        <p:nvSpPr>
          <p:cNvPr id="58380" name="Text Box 12"/>
          <p:cNvSpPr txBox="1">
            <a:spLocks noChangeArrowheads="1"/>
          </p:cNvSpPr>
          <p:nvPr/>
        </p:nvSpPr>
        <p:spPr bwMode="auto">
          <a:xfrm>
            <a:off x="762000" y="6096000"/>
            <a:ext cx="6553200" cy="457200"/>
          </a:xfrm>
          <a:prstGeom prst="rect">
            <a:avLst/>
          </a:prstGeom>
          <a:noFill/>
          <a:ln w="9525">
            <a:noFill/>
            <a:miter lim="800000"/>
            <a:headEnd/>
            <a:tailEnd/>
          </a:ln>
        </p:spPr>
        <p:txBody>
          <a:bodyPr>
            <a:prstTxWarp prst="textNoShape">
              <a:avLst/>
            </a:prstTxWarp>
            <a:spAutoFit/>
          </a:bodyPr>
          <a:lstStyle/>
          <a:p>
            <a:pPr lvl="2" algn="ctr"/>
            <a:r>
              <a:rPr lang="en-US">
                <a:solidFill>
                  <a:srgbClr val="000000"/>
                </a:solidFill>
              </a:rPr>
              <a:t>PV = 1/2 r</a:t>
            </a:r>
            <a:r>
              <a:rPr lang="en-US" baseline="30000">
                <a:solidFill>
                  <a:srgbClr val="000000"/>
                </a:solidFill>
              </a:rPr>
              <a:t>2</a:t>
            </a:r>
            <a:r>
              <a:rPr lang="en-US">
                <a:solidFill>
                  <a:srgbClr val="000000"/>
                </a:solidFill>
              </a:rPr>
              <a:t> * Height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3" descr="&#10;Picture 3.png                                                  000ADDCBMacintosh HD                   C3F1173C:"/>
          <p:cNvPicPr>
            <a:picLocks noChangeAspect="1" noChangeArrowheads="1"/>
          </p:cNvPicPr>
          <p:nvPr/>
        </p:nvPicPr>
        <p:blipFill>
          <a:blip r:embed="rId2" cstate="email"/>
          <a:srcRect b="17171"/>
          <a:stretch>
            <a:fillRect/>
          </a:stretch>
        </p:blipFill>
        <p:spPr bwMode="auto">
          <a:xfrm>
            <a:off x="0" y="1219200"/>
            <a:ext cx="12496800" cy="5675313"/>
          </a:xfrm>
          <a:prstGeom prst="rect">
            <a:avLst/>
          </a:prstGeom>
          <a:noFill/>
          <a:ln w="9525">
            <a:noFill/>
            <a:miter lim="800000"/>
            <a:headEnd/>
            <a:tailEnd/>
          </a:ln>
        </p:spPr>
      </p:pic>
      <p:sp>
        <p:nvSpPr>
          <p:cNvPr id="59395" name="Text Box 3"/>
          <p:cNvSpPr txBox="1">
            <a:spLocks noChangeArrowheads="1"/>
          </p:cNvSpPr>
          <p:nvPr/>
        </p:nvSpPr>
        <p:spPr bwMode="auto">
          <a:xfrm>
            <a:off x="838200" y="381000"/>
            <a:ext cx="7239000" cy="1066800"/>
          </a:xfrm>
          <a:prstGeom prst="rect">
            <a:avLst/>
          </a:prstGeom>
          <a:noFill/>
          <a:ln w="9525">
            <a:noFill/>
            <a:miter lim="800000"/>
            <a:headEnd/>
            <a:tailEnd/>
          </a:ln>
        </p:spPr>
        <p:txBody>
          <a:bodyPr>
            <a:prstTxWarp prst="textNoShape">
              <a:avLst/>
            </a:prstTxWarp>
            <a:spAutoFit/>
          </a:bodyPr>
          <a:lstStyle/>
          <a:p>
            <a:pPr algn="ctr"/>
            <a:r>
              <a:rPr lang="en-US" sz="3200">
                <a:latin typeface="Palatino" pitchFamily="-103" charset="0"/>
              </a:rPr>
              <a:t>Concentration Parameters</a:t>
            </a:r>
            <a:endParaRPr lang="en-US" sz="3200">
              <a:solidFill>
                <a:schemeClr val="tx2"/>
              </a:solidFill>
              <a:latin typeface="Palatino" pitchFamily="-103" charset="0"/>
            </a:endParaRPr>
          </a:p>
          <a:p>
            <a:pPr algn="ctr"/>
            <a:endParaRPr lang="en-US" sz="3200">
              <a:solidFill>
                <a:schemeClr val="tx2"/>
              </a:solidFill>
              <a:latin typeface="Palatino" pitchFamily="-103" charset="0"/>
            </a:endParaRPr>
          </a:p>
        </p:txBody>
      </p:sp>
      <p:sp>
        <p:nvSpPr>
          <p:cNvPr id="59396" name="Rectangle 4"/>
          <p:cNvSpPr>
            <a:spLocks noChangeArrowheads="1"/>
          </p:cNvSpPr>
          <p:nvPr/>
        </p:nvSpPr>
        <p:spPr bwMode="auto">
          <a:xfrm>
            <a:off x="0" y="4114800"/>
            <a:ext cx="9144000" cy="27432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59397" name="Text Box 5"/>
          <p:cNvSpPr txBox="1">
            <a:spLocks noChangeArrowheads="1"/>
          </p:cNvSpPr>
          <p:nvPr/>
        </p:nvSpPr>
        <p:spPr bwMode="auto">
          <a:xfrm>
            <a:off x="990600" y="5638800"/>
            <a:ext cx="7239000" cy="457200"/>
          </a:xfrm>
          <a:prstGeom prst="rect">
            <a:avLst/>
          </a:prstGeom>
          <a:noFill/>
          <a:ln w="9525">
            <a:noFill/>
            <a:miter lim="800000"/>
            <a:headEnd/>
            <a:tailEnd/>
          </a:ln>
        </p:spPr>
        <p:txBody>
          <a:bodyPr>
            <a:prstTxWarp prst="textNoShape">
              <a:avLst/>
            </a:prstTxWarp>
            <a:spAutoFit/>
          </a:bodyPr>
          <a:lstStyle/>
          <a:p>
            <a:pPr lvl="2" algn="l"/>
            <a:r>
              <a:rPr lang="en-US">
                <a:solidFill>
                  <a:srgbClr val="000000"/>
                </a:solidFill>
              </a:rPr>
              <a:t>Concentration = constant + error</a:t>
            </a:r>
          </a:p>
        </p:txBody>
      </p:sp>
      <p:sp>
        <p:nvSpPr>
          <p:cNvPr id="59398" name="Line 6"/>
          <p:cNvSpPr>
            <a:spLocks noChangeShapeType="1"/>
          </p:cNvSpPr>
          <p:nvPr/>
        </p:nvSpPr>
        <p:spPr bwMode="auto">
          <a:xfrm flipH="1" flipV="1">
            <a:off x="1219200" y="3886200"/>
            <a:ext cx="3124200" cy="1828800"/>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9399" name="Line 8"/>
          <p:cNvSpPr>
            <a:spLocks noChangeShapeType="1"/>
          </p:cNvSpPr>
          <p:nvPr/>
        </p:nvSpPr>
        <p:spPr bwMode="auto">
          <a:xfrm flipH="1" flipV="1">
            <a:off x="2286000" y="3886200"/>
            <a:ext cx="3352800" cy="1828800"/>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sp>
        <p:nvSpPr>
          <p:cNvPr id="59400" name="Text Box 9"/>
          <p:cNvSpPr txBox="1">
            <a:spLocks noChangeArrowheads="1"/>
          </p:cNvSpPr>
          <p:nvPr/>
        </p:nvSpPr>
        <p:spPr bwMode="auto">
          <a:xfrm>
            <a:off x="2133600" y="4648200"/>
            <a:ext cx="1219200" cy="396875"/>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2000">
                <a:solidFill>
                  <a:srgbClr val="FF2437"/>
                </a:solidFill>
                <a:latin typeface="Arial Rounded MT Bold" pitchFamily="-103" charset="0"/>
              </a:rPr>
              <a:t>Lookup</a:t>
            </a:r>
            <a:endParaRPr lang="en-US">
              <a:solidFill>
                <a:srgbClr val="FF2437"/>
              </a:solidFill>
            </a:endParaRPr>
          </a:p>
        </p:txBody>
      </p:sp>
      <p:sp>
        <p:nvSpPr>
          <p:cNvPr id="59401" name="Text Box 10"/>
          <p:cNvSpPr txBox="1">
            <a:spLocks noChangeArrowheads="1"/>
          </p:cNvSpPr>
          <p:nvPr/>
        </p:nvSpPr>
        <p:spPr bwMode="auto">
          <a:xfrm>
            <a:off x="3962400" y="4800600"/>
            <a:ext cx="1219200" cy="396875"/>
          </a:xfrm>
          <a:prstGeom prst="rect">
            <a:avLst/>
          </a:prstGeom>
          <a:solidFill>
            <a:schemeClr val="tx1"/>
          </a:solidFill>
          <a:ln w="9525">
            <a:noFill/>
            <a:miter lim="800000"/>
            <a:headEnd/>
            <a:tailEnd/>
          </a:ln>
        </p:spPr>
        <p:txBody>
          <a:bodyPr>
            <a:prstTxWarp prst="textNoShape">
              <a:avLst/>
            </a:prstTxWarp>
            <a:spAutoFit/>
          </a:bodyPr>
          <a:lstStyle/>
          <a:p>
            <a:pPr algn="l">
              <a:spcBef>
                <a:spcPct val="50000"/>
              </a:spcBef>
            </a:pPr>
            <a:r>
              <a:rPr lang="en-US" sz="2000">
                <a:solidFill>
                  <a:srgbClr val="FF2437"/>
                </a:solidFill>
                <a:latin typeface="Arial Rounded MT Bold" pitchFamily="-103" charset="0"/>
              </a:rPr>
              <a:t>Lookup</a:t>
            </a:r>
            <a:endParaRPr lang="en-US">
              <a:solidFill>
                <a:srgbClr val="FF2437"/>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10;Picture 4.png                                                  000ADDCBMacintosh HD                   C3F1173C:"/>
          <p:cNvPicPr>
            <a:picLocks noChangeAspect="1" noChangeArrowheads="1"/>
          </p:cNvPicPr>
          <p:nvPr/>
        </p:nvPicPr>
        <p:blipFill>
          <a:blip r:embed="rId2" cstate="email"/>
          <a:srcRect/>
          <a:stretch>
            <a:fillRect/>
          </a:stretch>
        </p:blipFill>
        <p:spPr bwMode="auto">
          <a:xfrm>
            <a:off x="0" y="0"/>
            <a:ext cx="12573000" cy="6853238"/>
          </a:xfrm>
          <a:prstGeom prst="rect">
            <a:avLst/>
          </a:prstGeom>
          <a:noFill/>
          <a:ln w="9525">
            <a:noFill/>
            <a:miter lim="800000"/>
            <a:headEnd/>
            <a:tailEnd/>
          </a:ln>
        </p:spPr>
      </p:pic>
      <p:pic>
        <p:nvPicPr>
          <p:cNvPr id="60419" name="Picture 2" descr="Picture 1.png"/>
          <p:cNvPicPr>
            <a:picLocks noChangeAspect="1"/>
          </p:cNvPicPr>
          <p:nvPr/>
        </p:nvPicPr>
        <p:blipFill>
          <a:blip r:embed="rId3" cstate="email"/>
          <a:srcRect/>
          <a:stretch>
            <a:fillRect/>
          </a:stretch>
        </p:blipFill>
        <p:spPr bwMode="auto">
          <a:xfrm>
            <a:off x="533400" y="2990850"/>
            <a:ext cx="9144000" cy="876300"/>
          </a:xfrm>
          <a:prstGeom prst="rect">
            <a:avLst/>
          </a:prstGeom>
          <a:noFill/>
          <a:ln w="9525">
            <a:noFill/>
            <a:miter lim="800000"/>
            <a:headEnd/>
            <a:tailEnd/>
          </a:ln>
        </p:spPr>
      </p:pic>
      <p:sp>
        <p:nvSpPr>
          <p:cNvPr id="4" name="Text Box 3"/>
          <p:cNvSpPr txBox="1">
            <a:spLocks noChangeArrowheads="1"/>
          </p:cNvSpPr>
          <p:nvPr/>
        </p:nvSpPr>
        <p:spPr bwMode="auto">
          <a:xfrm>
            <a:off x="533400" y="6096000"/>
            <a:ext cx="3200400" cy="457200"/>
          </a:xfrm>
          <a:prstGeom prst="rect">
            <a:avLst/>
          </a:prstGeom>
          <a:solidFill>
            <a:schemeClr val="tx1"/>
          </a:solidFill>
          <a:ln w="9525">
            <a:noFill/>
            <a:miter lim="800000"/>
            <a:headEnd/>
            <a:tailEnd/>
          </a:ln>
        </p:spPr>
        <p:txBody>
          <a:bodyPr>
            <a:prstTxWarp prst="textNoShape">
              <a:avLst/>
            </a:prstTxWarp>
            <a:spAutoFit/>
          </a:bodyPr>
          <a:lstStyle/>
          <a:p>
            <a:pPr algn="ctr"/>
            <a:r>
              <a:rPr lang="en-US">
                <a:solidFill>
                  <a:srgbClr val="FF2437"/>
                </a:solidFill>
              </a:rPr>
              <a:t>COPY THIS ROW--&gt;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10;Picture 7.png                                                  000ADDCBMacintosh HD                   C3F1092C:"/>
          <p:cNvPicPr>
            <a:picLocks noChangeAspect="1" noChangeArrowheads="1"/>
          </p:cNvPicPr>
          <p:nvPr/>
        </p:nvPicPr>
        <p:blipFill>
          <a:blip r:embed="rId2" cstate="email"/>
          <a:srcRect/>
          <a:stretch>
            <a:fillRect/>
          </a:stretch>
        </p:blipFill>
        <p:spPr bwMode="auto">
          <a:xfrm>
            <a:off x="0" y="0"/>
            <a:ext cx="9296400" cy="6829425"/>
          </a:xfrm>
          <a:prstGeom prst="rect">
            <a:avLst/>
          </a:prstGeom>
          <a:noFill/>
          <a:ln w="9525">
            <a:noFill/>
            <a:miter lim="800000"/>
            <a:headEnd/>
            <a:tailEnd/>
          </a:ln>
        </p:spPr>
      </p:pic>
      <p:sp>
        <p:nvSpPr>
          <p:cNvPr id="61443" name="Text Box 5"/>
          <p:cNvSpPr txBox="1">
            <a:spLocks noChangeArrowheads="1"/>
          </p:cNvSpPr>
          <p:nvPr/>
        </p:nvSpPr>
        <p:spPr bwMode="auto">
          <a:xfrm>
            <a:off x="762000" y="4572000"/>
            <a:ext cx="3200400" cy="1187450"/>
          </a:xfrm>
          <a:prstGeom prst="rect">
            <a:avLst/>
          </a:prstGeom>
          <a:solidFill>
            <a:schemeClr val="tx1"/>
          </a:solidFill>
          <a:ln w="9525">
            <a:noFill/>
            <a:miter lim="800000"/>
            <a:headEnd/>
            <a:tailEnd/>
          </a:ln>
        </p:spPr>
        <p:txBody>
          <a:bodyPr>
            <a:prstTxWarp prst="textNoShape">
              <a:avLst/>
            </a:prstTxWarp>
            <a:spAutoFit/>
          </a:bodyPr>
          <a:lstStyle/>
          <a:p>
            <a:pPr algn="ctr"/>
            <a:r>
              <a:rPr lang="en-US">
                <a:solidFill>
                  <a:srgbClr val="FF2437"/>
                </a:solidFill>
              </a:rPr>
              <a:t>After enough interations, analyze </a:t>
            </a:r>
          </a:p>
          <a:p>
            <a:pPr algn="ctr"/>
            <a:r>
              <a:rPr lang="en-US">
                <a:solidFill>
                  <a:srgbClr val="FF2437"/>
                </a:solidFill>
              </a:rPr>
              <a:t>your results</a:t>
            </a:r>
            <a:endParaRPr lang="en-US"/>
          </a:p>
        </p:txBody>
      </p:sp>
      <p:sp>
        <p:nvSpPr>
          <p:cNvPr id="61444" name="Line 6"/>
          <p:cNvSpPr>
            <a:spLocks noChangeShapeType="1"/>
          </p:cNvSpPr>
          <p:nvPr/>
        </p:nvSpPr>
        <p:spPr bwMode="auto">
          <a:xfrm flipH="1">
            <a:off x="990600" y="5105400"/>
            <a:ext cx="0" cy="533400"/>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grpSp>
        <p:nvGrpSpPr>
          <p:cNvPr id="2" name="Group 9"/>
          <p:cNvGrpSpPr>
            <a:grpSpLocks/>
          </p:cNvGrpSpPr>
          <p:nvPr/>
        </p:nvGrpSpPr>
        <p:grpSpPr bwMode="auto">
          <a:xfrm>
            <a:off x="5029200" y="304800"/>
            <a:ext cx="3200400" cy="1219200"/>
            <a:chOff x="3072" y="240"/>
            <a:chExt cx="2016" cy="768"/>
          </a:xfrm>
        </p:grpSpPr>
        <p:sp>
          <p:nvSpPr>
            <p:cNvPr id="61446" name="Text Box 7"/>
            <p:cNvSpPr txBox="1">
              <a:spLocks noChangeArrowheads="1"/>
            </p:cNvSpPr>
            <p:nvPr/>
          </p:nvSpPr>
          <p:spPr bwMode="auto">
            <a:xfrm>
              <a:off x="3072" y="720"/>
              <a:ext cx="2016" cy="288"/>
            </a:xfrm>
            <a:prstGeom prst="rect">
              <a:avLst/>
            </a:prstGeom>
            <a:solidFill>
              <a:schemeClr val="tx1"/>
            </a:solidFill>
            <a:ln w="9525">
              <a:noFill/>
              <a:miter lim="800000"/>
              <a:headEnd/>
              <a:tailEnd/>
            </a:ln>
          </p:spPr>
          <p:txBody>
            <a:bodyPr>
              <a:prstTxWarp prst="textNoShape">
                <a:avLst/>
              </a:prstTxWarp>
              <a:spAutoFit/>
            </a:bodyPr>
            <a:lstStyle/>
            <a:p>
              <a:pPr algn="ctr"/>
              <a:r>
                <a:rPr lang="en-US">
                  <a:solidFill>
                    <a:srgbClr val="FF2437"/>
                  </a:solidFill>
                </a:rPr>
                <a:t>Paste Values button</a:t>
              </a:r>
              <a:endParaRPr lang="en-US"/>
            </a:p>
          </p:txBody>
        </p:sp>
        <p:sp>
          <p:nvSpPr>
            <p:cNvPr id="61447" name="Line 8"/>
            <p:cNvSpPr>
              <a:spLocks noChangeShapeType="1"/>
            </p:cNvSpPr>
            <p:nvPr/>
          </p:nvSpPr>
          <p:spPr bwMode="auto">
            <a:xfrm flipH="1" flipV="1">
              <a:off x="3552" y="240"/>
              <a:ext cx="144" cy="528"/>
            </a:xfrm>
            <a:prstGeom prst="line">
              <a:avLst/>
            </a:prstGeom>
            <a:noFill/>
            <a:ln w="19050">
              <a:solidFill>
                <a:srgbClr val="FF2437"/>
              </a:solidFill>
              <a:round/>
              <a:headEnd/>
              <a:tailEnd type="triangle" w="med" len="me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9183A"/>
        </a:solidFill>
        <a:effectLst/>
      </p:bgPr>
    </p:bg>
    <p:spTree>
      <p:nvGrpSpPr>
        <p:cNvPr id="1" name=""/>
        <p:cNvGrpSpPr/>
        <p:nvPr/>
      </p:nvGrpSpPr>
      <p:grpSpPr>
        <a:xfrm>
          <a:off x="0" y="0"/>
          <a:ext cx="0" cy="0"/>
          <a:chOff x="0" y="0"/>
          <a:chExt cx="0" cy="0"/>
        </a:xfrm>
      </p:grpSpPr>
      <p:graphicFrame>
        <p:nvGraphicFramePr>
          <p:cNvPr id="5" name="Chart 4"/>
          <p:cNvGraphicFramePr/>
          <p:nvPr/>
        </p:nvGraphicFramePr>
        <p:xfrm>
          <a:off x="359409" y="798644"/>
          <a:ext cx="8506047" cy="5906956"/>
        </p:xfrm>
        <a:graphic>
          <a:graphicData uri="http://schemas.openxmlformats.org/drawingml/2006/chart">
            <c:chart xmlns:c="http://schemas.openxmlformats.org/drawingml/2006/chart" xmlns:r="http://schemas.openxmlformats.org/officeDocument/2006/relationships" r:id="rId3"/>
          </a:graphicData>
        </a:graphic>
      </p:graphicFrame>
      <p:sp>
        <p:nvSpPr>
          <p:cNvPr id="62467" name="TextBox 5"/>
          <p:cNvSpPr txBox="1">
            <a:spLocks noChangeArrowheads="1"/>
          </p:cNvSpPr>
          <p:nvPr/>
        </p:nvSpPr>
        <p:spPr bwMode="auto">
          <a:xfrm>
            <a:off x="1204913" y="6034088"/>
            <a:ext cx="6565900" cy="239712"/>
          </a:xfrm>
          <a:prstGeom prst="rect">
            <a:avLst/>
          </a:prstGeom>
          <a:noFill/>
          <a:ln w="9525">
            <a:noFill/>
            <a:miter lim="800000"/>
            <a:headEnd/>
            <a:tailEnd/>
          </a:ln>
        </p:spPr>
        <p:txBody>
          <a:bodyPr>
            <a:prstTxWarp prst="textNoShape">
              <a:avLst/>
            </a:prstTxWarp>
          </a:bodyPr>
          <a:lstStyle/>
          <a:p>
            <a:r>
              <a:rPr lang="en-US" sz="1000">
                <a:solidFill>
                  <a:srgbClr val="FFFFFF"/>
                </a:solidFill>
                <a:latin typeface="Arial" pitchFamily="-103" charset="0"/>
                <a:ea typeface="Arial" pitchFamily="-103" charset="0"/>
                <a:cs typeface="Arial" pitchFamily="-103" charset="0"/>
              </a:rPr>
              <a:t>C1        C2         C3              C4         C5         C6      HB-Mid JB-Mid           C7         C8         C9     HB- Old  JB-Old</a:t>
            </a:r>
          </a:p>
        </p:txBody>
      </p:sp>
      <p:sp>
        <p:nvSpPr>
          <p:cNvPr id="62468" name="TextBox 7"/>
          <p:cNvSpPr txBox="1">
            <a:spLocks noChangeArrowheads="1"/>
          </p:cNvSpPr>
          <p:nvPr/>
        </p:nvSpPr>
        <p:spPr bwMode="auto">
          <a:xfrm>
            <a:off x="1204913" y="6259513"/>
            <a:ext cx="6565900" cy="239712"/>
          </a:xfrm>
          <a:prstGeom prst="rect">
            <a:avLst/>
          </a:prstGeom>
          <a:noFill/>
          <a:ln w="9525">
            <a:noFill/>
            <a:miter lim="800000"/>
            <a:headEnd/>
            <a:tailEnd/>
          </a:ln>
        </p:spPr>
        <p:txBody>
          <a:bodyPr>
            <a:prstTxWarp prst="textNoShape">
              <a:avLst/>
            </a:prstTxWarp>
          </a:bodyPr>
          <a:lstStyle/>
          <a:p>
            <a:pPr algn="l"/>
            <a:r>
              <a:rPr lang="en-US" sz="1100" b="1">
                <a:solidFill>
                  <a:srgbClr val="FFFFFF"/>
                </a:solidFill>
                <a:latin typeface="Arial" pitchFamily="-103" charset="0"/>
                <a:ea typeface="Arial" pitchFamily="-103" charset="0"/>
                <a:cs typeface="Arial" pitchFamily="-103" charset="0"/>
              </a:rPr>
              <a:t>         Young		         Mid-Age			             Old</a:t>
            </a:r>
          </a:p>
        </p:txBody>
      </p:sp>
      <p:sp>
        <p:nvSpPr>
          <p:cNvPr id="62469" name="TextBox 8"/>
          <p:cNvSpPr txBox="1">
            <a:spLocks noChangeArrowheads="1"/>
          </p:cNvSpPr>
          <p:nvPr/>
        </p:nvSpPr>
        <p:spPr bwMode="auto">
          <a:xfrm>
            <a:off x="1752600" y="76200"/>
            <a:ext cx="5715000" cy="685800"/>
          </a:xfrm>
          <a:prstGeom prst="rect">
            <a:avLst/>
          </a:prstGeom>
          <a:noFill/>
          <a:ln w="9525">
            <a:noFill/>
            <a:miter lim="800000"/>
            <a:headEnd/>
            <a:tailEnd/>
          </a:ln>
        </p:spPr>
        <p:txBody>
          <a:bodyPr>
            <a:prstTxWarp prst="textNoShape">
              <a:avLst/>
            </a:prstTxWarp>
          </a:bodyPr>
          <a:lstStyle/>
          <a:p>
            <a:pPr algn="ctr"/>
            <a:r>
              <a:rPr lang="en-US" sz="1800" b="1">
                <a:solidFill>
                  <a:srgbClr val="FFE98D"/>
                </a:solidFill>
                <a:latin typeface="Arial" pitchFamily="-103" charset="0"/>
                <a:ea typeface="Arial" pitchFamily="-103" charset="0"/>
                <a:cs typeface="Arial" pitchFamily="-103" charset="0"/>
              </a:rPr>
              <a:t>Biomass of thirteen stands</a:t>
            </a:r>
          </a:p>
          <a:p>
            <a:pPr algn="ctr"/>
            <a:r>
              <a:rPr lang="en-US" sz="1800" b="1">
                <a:solidFill>
                  <a:srgbClr val="FFE98D"/>
                </a:solidFill>
                <a:latin typeface="Arial" pitchFamily="-103" charset="0"/>
                <a:ea typeface="Arial" pitchFamily="-103" charset="0"/>
                <a:cs typeface="Arial" pitchFamily="-103" charset="0"/>
              </a:rPr>
              <a:t>of different ages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2"/>
          <p:cNvGrpSpPr>
            <a:grpSpLocks/>
          </p:cNvGrpSpPr>
          <p:nvPr/>
        </p:nvGrpSpPr>
        <p:grpSpPr bwMode="auto">
          <a:xfrm>
            <a:off x="533400" y="1981200"/>
            <a:ext cx="7848600" cy="3810000"/>
            <a:chOff x="336" y="480"/>
            <a:chExt cx="4944" cy="2400"/>
          </a:xfrm>
        </p:grpSpPr>
        <p:sp>
          <p:nvSpPr>
            <p:cNvPr id="24581" name="AutoShape 4"/>
            <p:cNvSpPr>
              <a:spLocks noChangeArrowheads="1"/>
            </p:cNvSpPr>
            <p:nvPr/>
          </p:nvSpPr>
          <p:spPr bwMode="auto">
            <a:xfrm>
              <a:off x="1824" y="480"/>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sz="1800">
                  <a:latin typeface="Arial" pitchFamily="-103" charset="0"/>
                </a:rPr>
                <a:t>UNCERTAINTY</a:t>
              </a:r>
            </a:p>
          </p:txBody>
        </p:sp>
        <p:cxnSp>
          <p:nvCxnSpPr>
            <p:cNvPr id="24582" name="AutoShape 5"/>
            <p:cNvCxnSpPr>
              <a:cxnSpLocks noChangeShapeType="1"/>
            </p:cNvCxnSpPr>
            <p:nvPr/>
          </p:nvCxnSpPr>
          <p:spPr bwMode="auto">
            <a:xfrm>
              <a:off x="2688" y="864"/>
              <a:ext cx="0" cy="576"/>
            </a:xfrm>
            <a:prstGeom prst="straightConnector1">
              <a:avLst/>
            </a:prstGeom>
            <a:noFill/>
            <a:ln w="9525">
              <a:solidFill>
                <a:schemeClr val="tx1"/>
              </a:solidFill>
              <a:round/>
              <a:headEnd/>
              <a:tailEnd/>
            </a:ln>
          </p:spPr>
        </p:cxnSp>
        <p:sp>
          <p:nvSpPr>
            <p:cNvPr id="24583" name="AutoShape 7"/>
            <p:cNvSpPr>
              <a:spLocks noChangeArrowheads="1"/>
            </p:cNvSpPr>
            <p:nvPr/>
          </p:nvSpPr>
          <p:spPr bwMode="auto">
            <a:xfrm>
              <a:off x="336" y="1248"/>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sz="1800">
                  <a:latin typeface="Arial" pitchFamily="-103" charset="0"/>
                </a:rPr>
                <a:t>Natural Variability</a:t>
              </a:r>
            </a:p>
          </p:txBody>
        </p:sp>
        <p:sp>
          <p:nvSpPr>
            <p:cNvPr id="24584" name="AutoShape 8"/>
            <p:cNvSpPr>
              <a:spLocks noChangeArrowheads="1"/>
            </p:cNvSpPr>
            <p:nvPr/>
          </p:nvSpPr>
          <p:spPr bwMode="auto">
            <a:xfrm>
              <a:off x="528" y="1872"/>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sz="1800">
                  <a:latin typeface="Arial" pitchFamily="-103" charset="0"/>
                </a:rPr>
                <a:t>Spatial Variability</a:t>
              </a:r>
            </a:p>
          </p:txBody>
        </p:sp>
        <p:sp>
          <p:nvSpPr>
            <p:cNvPr id="24585" name="AutoShape 9"/>
            <p:cNvSpPr>
              <a:spLocks noChangeArrowheads="1"/>
            </p:cNvSpPr>
            <p:nvPr/>
          </p:nvSpPr>
          <p:spPr bwMode="auto">
            <a:xfrm>
              <a:off x="528" y="2496"/>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sz="1800">
                  <a:latin typeface="Arial" pitchFamily="-103" charset="0"/>
                </a:rPr>
                <a:t>Temporal Variability</a:t>
              </a:r>
            </a:p>
          </p:txBody>
        </p:sp>
        <p:sp>
          <p:nvSpPr>
            <p:cNvPr id="24586" name="AutoShape 10"/>
            <p:cNvSpPr>
              <a:spLocks noChangeArrowheads="1"/>
            </p:cNvSpPr>
            <p:nvPr/>
          </p:nvSpPr>
          <p:spPr bwMode="auto">
            <a:xfrm>
              <a:off x="3360" y="1248"/>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sz="1800">
                  <a:latin typeface="Arial" pitchFamily="-103" charset="0"/>
                </a:rPr>
                <a:t>Knowledge Uncertainty</a:t>
              </a:r>
            </a:p>
          </p:txBody>
        </p:sp>
        <p:sp>
          <p:nvSpPr>
            <p:cNvPr id="24587" name="AutoShape 11"/>
            <p:cNvSpPr>
              <a:spLocks noChangeArrowheads="1"/>
            </p:cNvSpPr>
            <p:nvPr/>
          </p:nvSpPr>
          <p:spPr bwMode="auto">
            <a:xfrm>
              <a:off x="3600" y="1872"/>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sz="1800">
                  <a:latin typeface="Arial" pitchFamily="-103" charset="0"/>
                </a:rPr>
                <a:t>Measurement Error</a:t>
              </a:r>
            </a:p>
          </p:txBody>
        </p:sp>
        <p:sp>
          <p:nvSpPr>
            <p:cNvPr id="24588" name="AutoShape 12"/>
            <p:cNvSpPr>
              <a:spLocks noChangeArrowheads="1"/>
            </p:cNvSpPr>
            <p:nvPr/>
          </p:nvSpPr>
          <p:spPr bwMode="auto">
            <a:xfrm>
              <a:off x="3600" y="2496"/>
              <a:ext cx="1680" cy="384"/>
            </a:xfrm>
            <a:prstGeom prst="flowChartProcess">
              <a:avLst/>
            </a:prstGeom>
            <a:noFill/>
            <a:ln w="9525">
              <a:solidFill>
                <a:schemeClr val="tx1"/>
              </a:solidFill>
              <a:miter lim="800000"/>
              <a:headEnd/>
              <a:tailEnd/>
            </a:ln>
          </p:spPr>
          <p:txBody>
            <a:bodyPr wrap="none" anchor="ctr">
              <a:prstTxWarp prst="textNoShape">
                <a:avLst/>
              </a:prstTxWarp>
            </a:bodyPr>
            <a:lstStyle/>
            <a:p>
              <a:pPr algn="ctr"/>
              <a:r>
                <a:rPr lang="en-US" sz="1800">
                  <a:latin typeface="Arial" pitchFamily="-103" charset="0"/>
                </a:rPr>
                <a:t>Model Error</a:t>
              </a:r>
            </a:p>
          </p:txBody>
        </p:sp>
        <p:cxnSp>
          <p:nvCxnSpPr>
            <p:cNvPr id="24589" name="AutoShape 13"/>
            <p:cNvCxnSpPr>
              <a:cxnSpLocks noChangeShapeType="1"/>
              <a:stCxn id="24583" idx="3"/>
              <a:endCxn id="24586" idx="1"/>
            </p:cNvCxnSpPr>
            <p:nvPr/>
          </p:nvCxnSpPr>
          <p:spPr bwMode="auto">
            <a:xfrm>
              <a:off x="2016" y="1440"/>
              <a:ext cx="1344" cy="1"/>
            </a:xfrm>
            <a:prstGeom prst="straightConnector1">
              <a:avLst/>
            </a:prstGeom>
            <a:noFill/>
            <a:ln w="9525">
              <a:solidFill>
                <a:schemeClr val="tx1"/>
              </a:solidFill>
              <a:round/>
              <a:headEnd/>
              <a:tailEnd/>
            </a:ln>
          </p:spPr>
        </p:cxnSp>
        <p:sp>
          <p:nvSpPr>
            <p:cNvPr id="24590" name="Line 16"/>
            <p:cNvSpPr>
              <a:spLocks noChangeShapeType="1"/>
            </p:cNvSpPr>
            <p:nvPr/>
          </p:nvSpPr>
          <p:spPr bwMode="auto">
            <a:xfrm flipV="1">
              <a:off x="384" y="1632"/>
              <a:ext cx="0" cy="1056"/>
            </a:xfrm>
            <a:prstGeom prst="line">
              <a:avLst/>
            </a:prstGeom>
            <a:noFill/>
            <a:ln w="9525">
              <a:solidFill>
                <a:schemeClr val="tx1"/>
              </a:solidFill>
              <a:round/>
              <a:headEnd/>
              <a:tailEnd/>
            </a:ln>
          </p:spPr>
          <p:txBody>
            <a:bodyPr>
              <a:prstTxWarp prst="textNoShape">
                <a:avLst/>
              </a:prstTxWarp>
            </a:bodyPr>
            <a:lstStyle/>
            <a:p>
              <a:endParaRPr lang="en-US"/>
            </a:p>
          </p:txBody>
        </p:sp>
        <p:sp>
          <p:nvSpPr>
            <p:cNvPr id="24591" name="Line 17"/>
            <p:cNvSpPr>
              <a:spLocks noChangeShapeType="1"/>
            </p:cNvSpPr>
            <p:nvPr/>
          </p:nvSpPr>
          <p:spPr bwMode="auto">
            <a:xfrm flipH="1">
              <a:off x="384" y="2064"/>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592" name="Line 18"/>
            <p:cNvSpPr>
              <a:spLocks noChangeShapeType="1"/>
            </p:cNvSpPr>
            <p:nvPr/>
          </p:nvSpPr>
          <p:spPr bwMode="auto">
            <a:xfrm>
              <a:off x="384" y="2688"/>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593" name="Line 19"/>
            <p:cNvSpPr>
              <a:spLocks noChangeShapeType="1"/>
            </p:cNvSpPr>
            <p:nvPr/>
          </p:nvSpPr>
          <p:spPr bwMode="auto">
            <a:xfrm>
              <a:off x="3456" y="1632"/>
              <a:ext cx="0" cy="1056"/>
            </a:xfrm>
            <a:prstGeom prst="line">
              <a:avLst/>
            </a:prstGeom>
            <a:noFill/>
            <a:ln w="9525">
              <a:solidFill>
                <a:schemeClr val="tx1"/>
              </a:solidFill>
              <a:round/>
              <a:headEnd/>
              <a:tailEnd/>
            </a:ln>
          </p:spPr>
          <p:txBody>
            <a:bodyPr>
              <a:prstTxWarp prst="textNoShape">
                <a:avLst/>
              </a:prstTxWarp>
            </a:bodyPr>
            <a:lstStyle/>
            <a:p>
              <a:endParaRPr lang="en-US"/>
            </a:p>
          </p:txBody>
        </p:sp>
        <p:sp>
          <p:nvSpPr>
            <p:cNvPr id="24594" name="Line 20"/>
            <p:cNvSpPr>
              <a:spLocks noChangeShapeType="1"/>
            </p:cNvSpPr>
            <p:nvPr/>
          </p:nvSpPr>
          <p:spPr bwMode="auto">
            <a:xfrm>
              <a:off x="3456" y="2064"/>
              <a:ext cx="144"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4595" name="Line 21"/>
            <p:cNvSpPr>
              <a:spLocks noChangeShapeType="1"/>
            </p:cNvSpPr>
            <p:nvPr/>
          </p:nvSpPr>
          <p:spPr bwMode="auto">
            <a:xfrm>
              <a:off x="3456" y="2688"/>
              <a:ext cx="144" cy="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24579" name="Text Box 4"/>
          <p:cNvSpPr txBox="1">
            <a:spLocks noChangeArrowheads="1"/>
          </p:cNvSpPr>
          <p:nvPr/>
        </p:nvSpPr>
        <p:spPr bwMode="auto">
          <a:xfrm>
            <a:off x="609600" y="381000"/>
            <a:ext cx="7848600" cy="1570038"/>
          </a:xfrm>
          <a:prstGeom prst="rect">
            <a:avLst/>
          </a:prstGeom>
          <a:noFill/>
          <a:ln w="9525">
            <a:noFill/>
            <a:miter lim="800000"/>
            <a:headEnd/>
            <a:tailEnd/>
          </a:ln>
        </p:spPr>
        <p:txBody>
          <a:bodyPr>
            <a:prstTxWarp prst="textNoShape">
              <a:avLst/>
            </a:prstTxWarp>
            <a:spAutoFit/>
          </a:bodyPr>
          <a:lstStyle/>
          <a:p>
            <a:pPr algn="ctr"/>
            <a:r>
              <a:rPr lang="en-US" sz="3200">
                <a:solidFill>
                  <a:srgbClr val="FFFFFF"/>
                </a:solidFill>
                <a:latin typeface="Arial" pitchFamily="-103" charset="0"/>
              </a:rPr>
              <a:t>Types of uncertainty commonly encountered in ecosystem studies</a:t>
            </a:r>
            <a:endParaRPr sz="3200" noProof="1">
              <a:solidFill>
                <a:srgbClr val="FFFFFF"/>
              </a:solidFill>
              <a:latin typeface="Arial" pitchFamily="-103" charset="0"/>
            </a:endParaRPr>
          </a:p>
          <a:p>
            <a:pPr algn="ctr"/>
            <a:r>
              <a:rPr lang="en-US" sz="3200"/>
              <a:t> </a:t>
            </a:r>
            <a:endParaRPr lang="en-US"/>
          </a:p>
        </p:txBody>
      </p:sp>
      <p:sp>
        <p:nvSpPr>
          <p:cNvPr id="24580" name="Text Box 3"/>
          <p:cNvSpPr txBox="1">
            <a:spLocks noChangeArrowheads="1"/>
          </p:cNvSpPr>
          <p:nvPr/>
        </p:nvSpPr>
        <p:spPr bwMode="auto">
          <a:xfrm>
            <a:off x="3581400" y="6308725"/>
            <a:ext cx="5181600" cy="400050"/>
          </a:xfrm>
          <a:prstGeom prst="rect">
            <a:avLst/>
          </a:prstGeom>
          <a:noFill/>
          <a:ln w="9525">
            <a:noFill/>
            <a:miter lim="800000"/>
            <a:headEnd/>
            <a:tailEnd/>
          </a:ln>
        </p:spPr>
        <p:txBody>
          <a:bodyPr>
            <a:prstTxWarp prst="textNoShape">
              <a:avLst/>
            </a:prstTxWarp>
            <a:spAutoFit/>
          </a:bodyPr>
          <a:lstStyle/>
          <a:p>
            <a:pPr>
              <a:spcBef>
                <a:spcPct val="50000"/>
              </a:spcBef>
            </a:pPr>
            <a:r>
              <a:rPr lang="en-US" sz="2000"/>
              <a:t>Adapted from Harmon et al. (2007)</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9183A"/>
        </a:solidFill>
        <a:effectLst/>
      </p:bgPr>
    </p:bg>
    <p:spTree>
      <p:nvGrpSpPr>
        <p:cNvPr id="1" name=""/>
        <p:cNvGrpSpPr/>
        <p:nvPr/>
      </p:nvGrpSpPr>
      <p:grpSpPr>
        <a:xfrm>
          <a:off x="0" y="0"/>
          <a:ext cx="0" cy="0"/>
          <a:chOff x="0" y="0"/>
          <a:chExt cx="0" cy="0"/>
        </a:xfrm>
      </p:grpSpPr>
      <p:graphicFrame>
        <p:nvGraphicFramePr>
          <p:cNvPr id="2" name="Chart 1"/>
          <p:cNvGraphicFramePr/>
          <p:nvPr/>
        </p:nvGraphicFramePr>
        <p:xfrm>
          <a:off x="359409" y="798644"/>
          <a:ext cx="8506047" cy="5906956"/>
        </p:xfrm>
        <a:graphic>
          <a:graphicData uri="http://schemas.openxmlformats.org/drawingml/2006/chart">
            <c:chart xmlns:c="http://schemas.openxmlformats.org/drawingml/2006/chart" xmlns:r="http://schemas.openxmlformats.org/officeDocument/2006/relationships" r:id="rId2"/>
          </a:graphicData>
        </a:graphic>
      </p:graphicFrame>
      <p:sp>
        <p:nvSpPr>
          <p:cNvPr id="63491" name="TextBox 4"/>
          <p:cNvSpPr txBox="1">
            <a:spLocks noChangeArrowheads="1"/>
          </p:cNvSpPr>
          <p:nvPr/>
        </p:nvSpPr>
        <p:spPr bwMode="auto">
          <a:xfrm>
            <a:off x="1204913" y="6034088"/>
            <a:ext cx="6565900" cy="239712"/>
          </a:xfrm>
          <a:prstGeom prst="rect">
            <a:avLst/>
          </a:prstGeom>
          <a:noFill/>
          <a:ln w="9525">
            <a:noFill/>
            <a:miter lim="800000"/>
            <a:headEnd/>
            <a:tailEnd/>
          </a:ln>
        </p:spPr>
        <p:txBody>
          <a:bodyPr>
            <a:prstTxWarp prst="textNoShape">
              <a:avLst/>
            </a:prstTxWarp>
          </a:bodyPr>
          <a:lstStyle/>
          <a:p>
            <a:r>
              <a:rPr lang="en-US" sz="1000">
                <a:solidFill>
                  <a:srgbClr val="FFFFFF"/>
                </a:solidFill>
                <a:latin typeface="Arial" pitchFamily="-103" charset="0"/>
                <a:ea typeface="Arial" pitchFamily="-103" charset="0"/>
                <a:cs typeface="Arial" pitchFamily="-103" charset="0"/>
              </a:rPr>
              <a:t>C1        C2         C3              C4         C5         C6      HB-Mid JB-Mid           C7         C8         C9     HB- Old  JB-Old</a:t>
            </a:r>
          </a:p>
        </p:txBody>
      </p:sp>
      <p:grpSp>
        <p:nvGrpSpPr>
          <p:cNvPr id="63492" name="Group 11"/>
          <p:cNvGrpSpPr>
            <a:grpSpLocks/>
          </p:cNvGrpSpPr>
          <p:nvPr/>
        </p:nvGrpSpPr>
        <p:grpSpPr bwMode="auto">
          <a:xfrm>
            <a:off x="1204913" y="28575"/>
            <a:ext cx="6565900" cy="4314825"/>
            <a:chOff x="1205525" y="29252"/>
            <a:chExt cx="6565230" cy="4314148"/>
          </a:xfrm>
        </p:grpSpPr>
        <p:sp>
          <p:nvSpPr>
            <p:cNvPr id="63494" name="TextBox 7"/>
            <p:cNvSpPr txBox="1">
              <a:spLocks noChangeArrowheads="1"/>
            </p:cNvSpPr>
            <p:nvPr/>
          </p:nvSpPr>
          <p:spPr bwMode="auto">
            <a:xfrm>
              <a:off x="1205525" y="4103767"/>
              <a:ext cx="1370250" cy="239633"/>
            </a:xfrm>
            <a:prstGeom prst="rect">
              <a:avLst/>
            </a:prstGeom>
            <a:noFill/>
            <a:ln w="9525">
              <a:noFill/>
              <a:miter lim="800000"/>
              <a:headEnd/>
              <a:tailEnd/>
            </a:ln>
          </p:spPr>
          <p:txBody>
            <a:bodyPr>
              <a:prstTxWarp prst="textNoShape">
                <a:avLst/>
              </a:prstTxWarp>
            </a:bodyPr>
            <a:lstStyle/>
            <a:p>
              <a:r>
                <a:rPr lang="en-US" sz="1400" b="1">
                  <a:latin typeface="Arial" pitchFamily="-103" charset="0"/>
                  <a:ea typeface="Arial" pitchFamily="-103" charset="0"/>
                  <a:cs typeface="Arial" pitchFamily="-103" charset="0"/>
                </a:rPr>
                <a:t>3%    7%    3%</a:t>
              </a:r>
            </a:p>
          </p:txBody>
        </p:sp>
        <p:sp>
          <p:nvSpPr>
            <p:cNvPr id="63495" name="TextBox 8"/>
            <p:cNvSpPr txBox="1">
              <a:spLocks noChangeArrowheads="1"/>
            </p:cNvSpPr>
            <p:nvPr/>
          </p:nvSpPr>
          <p:spPr bwMode="auto">
            <a:xfrm>
              <a:off x="2815381" y="3189367"/>
              <a:ext cx="2467952" cy="239633"/>
            </a:xfrm>
            <a:prstGeom prst="rect">
              <a:avLst/>
            </a:prstGeom>
            <a:noFill/>
            <a:ln w="9525">
              <a:noFill/>
              <a:miter lim="800000"/>
              <a:headEnd/>
              <a:tailEnd/>
            </a:ln>
          </p:spPr>
          <p:txBody>
            <a:bodyPr>
              <a:prstTxWarp prst="textNoShape">
                <a:avLst/>
              </a:prstTxWarp>
            </a:bodyPr>
            <a:lstStyle/>
            <a:p>
              <a:r>
                <a:rPr lang="en-US" sz="1400" b="1">
                  <a:latin typeface="Arial" pitchFamily="-103" charset="0"/>
                  <a:ea typeface="Arial" pitchFamily="-103" charset="0"/>
                  <a:cs typeface="Arial" pitchFamily="-103" charset="0"/>
                </a:rPr>
                <a:t>4%   4%    3%     3%     3%    </a:t>
              </a:r>
            </a:p>
          </p:txBody>
        </p:sp>
        <p:sp>
          <p:nvSpPr>
            <p:cNvPr id="63496" name="TextBox 9"/>
            <p:cNvSpPr txBox="1">
              <a:spLocks noChangeArrowheads="1"/>
            </p:cNvSpPr>
            <p:nvPr/>
          </p:nvSpPr>
          <p:spPr bwMode="auto">
            <a:xfrm>
              <a:off x="5271353" y="1208167"/>
              <a:ext cx="2467952" cy="239633"/>
            </a:xfrm>
            <a:prstGeom prst="rect">
              <a:avLst/>
            </a:prstGeom>
            <a:noFill/>
            <a:ln w="9525">
              <a:noFill/>
              <a:miter lim="800000"/>
              <a:headEnd/>
              <a:tailEnd/>
            </a:ln>
          </p:spPr>
          <p:txBody>
            <a:bodyPr>
              <a:prstTxWarp prst="textNoShape">
                <a:avLst/>
              </a:prstTxWarp>
            </a:bodyPr>
            <a:lstStyle/>
            <a:p>
              <a:r>
                <a:rPr lang="en-US" sz="1400" b="1">
                  <a:latin typeface="Arial" pitchFamily="-103" charset="0"/>
                  <a:ea typeface="Arial" pitchFamily="-103" charset="0"/>
                  <a:cs typeface="Arial" pitchFamily="-103" charset="0"/>
                </a:rPr>
                <a:t>3%   2%    4%     4%     5%    </a:t>
              </a:r>
            </a:p>
          </p:txBody>
        </p:sp>
        <p:sp>
          <p:nvSpPr>
            <p:cNvPr id="63497" name="TextBox 10"/>
            <p:cNvSpPr txBox="1">
              <a:spLocks noChangeArrowheads="1"/>
            </p:cNvSpPr>
            <p:nvPr/>
          </p:nvSpPr>
          <p:spPr bwMode="auto">
            <a:xfrm>
              <a:off x="1205525" y="29252"/>
              <a:ext cx="6565230" cy="239633"/>
            </a:xfrm>
            <a:prstGeom prst="rect">
              <a:avLst/>
            </a:prstGeom>
            <a:noFill/>
            <a:ln w="9525">
              <a:noFill/>
              <a:miter lim="800000"/>
              <a:headEnd/>
              <a:tailEnd/>
            </a:ln>
          </p:spPr>
          <p:txBody>
            <a:bodyPr>
              <a:prstTxWarp prst="textNoShape">
                <a:avLst/>
              </a:prstTxWarp>
            </a:bodyPr>
            <a:lstStyle/>
            <a:p>
              <a:pPr algn="ctr"/>
              <a:r>
                <a:rPr lang="en-US" sz="1800" b="1">
                  <a:solidFill>
                    <a:srgbClr val="FFE98D"/>
                  </a:solidFill>
                  <a:latin typeface="Arial" pitchFamily="-103" charset="0"/>
                  <a:ea typeface="Arial" pitchFamily="-103" charset="0"/>
                  <a:cs typeface="Arial" pitchFamily="-103" charset="0"/>
                </a:rPr>
                <a:t>Coefficient of variation (standard deviation / mean)</a:t>
              </a:r>
            </a:p>
            <a:p>
              <a:pPr algn="ctr"/>
              <a:r>
                <a:rPr lang="en-US" sz="1800" b="1">
                  <a:solidFill>
                    <a:srgbClr val="FFE98D"/>
                  </a:solidFill>
                  <a:latin typeface="Arial" pitchFamily="-103" charset="0"/>
                  <a:ea typeface="Arial" pitchFamily="-103" charset="0"/>
                  <a:cs typeface="Arial" pitchFamily="-103" charset="0"/>
                </a:rPr>
                <a:t>of error in allometric equations</a:t>
              </a:r>
            </a:p>
          </p:txBody>
        </p:sp>
      </p:grpSp>
      <p:sp>
        <p:nvSpPr>
          <p:cNvPr id="63493" name="TextBox 11"/>
          <p:cNvSpPr txBox="1">
            <a:spLocks noChangeArrowheads="1"/>
          </p:cNvSpPr>
          <p:nvPr/>
        </p:nvSpPr>
        <p:spPr bwMode="auto">
          <a:xfrm>
            <a:off x="1204913" y="6259513"/>
            <a:ext cx="6565900" cy="239712"/>
          </a:xfrm>
          <a:prstGeom prst="rect">
            <a:avLst/>
          </a:prstGeom>
          <a:noFill/>
          <a:ln w="9525">
            <a:noFill/>
            <a:miter lim="800000"/>
            <a:headEnd/>
            <a:tailEnd/>
          </a:ln>
        </p:spPr>
        <p:txBody>
          <a:bodyPr>
            <a:prstTxWarp prst="textNoShape">
              <a:avLst/>
            </a:prstTxWarp>
          </a:bodyPr>
          <a:lstStyle/>
          <a:p>
            <a:pPr algn="l"/>
            <a:r>
              <a:rPr lang="en-US" sz="1100" b="1">
                <a:solidFill>
                  <a:srgbClr val="FFFFFF"/>
                </a:solidFill>
                <a:latin typeface="Arial" pitchFamily="-103" charset="0"/>
                <a:ea typeface="Arial" pitchFamily="-103" charset="0"/>
                <a:cs typeface="Arial" pitchFamily="-103" charset="0"/>
              </a:rPr>
              <a:t>         Young		         Mid-Age			             Old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9183A"/>
        </a:solidFill>
        <a:effectLst/>
      </p:bgPr>
    </p:bg>
    <p:spTree>
      <p:nvGrpSpPr>
        <p:cNvPr id="1" name=""/>
        <p:cNvGrpSpPr/>
        <p:nvPr/>
      </p:nvGrpSpPr>
      <p:grpSpPr>
        <a:xfrm>
          <a:off x="0" y="0"/>
          <a:ext cx="0" cy="0"/>
          <a:chOff x="0" y="0"/>
          <a:chExt cx="0" cy="0"/>
        </a:xfrm>
      </p:grpSpPr>
      <p:graphicFrame>
        <p:nvGraphicFramePr>
          <p:cNvPr id="2" name="Chart 1"/>
          <p:cNvGraphicFramePr/>
          <p:nvPr/>
        </p:nvGraphicFramePr>
        <p:xfrm>
          <a:off x="359409" y="798644"/>
          <a:ext cx="8506047" cy="5906956"/>
        </p:xfrm>
        <a:graphic>
          <a:graphicData uri="http://schemas.openxmlformats.org/drawingml/2006/chart">
            <c:chart xmlns:c="http://schemas.openxmlformats.org/drawingml/2006/chart" xmlns:r="http://schemas.openxmlformats.org/officeDocument/2006/relationships" r:id="rId2"/>
          </a:graphicData>
        </a:graphic>
      </p:graphicFrame>
      <p:sp>
        <p:nvSpPr>
          <p:cNvPr id="64515" name="TextBox 2"/>
          <p:cNvSpPr txBox="1">
            <a:spLocks noChangeArrowheads="1"/>
          </p:cNvSpPr>
          <p:nvPr/>
        </p:nvSpPr>
        <p:spPr bwMode="auto">
          <a:xfrm>
            <a:off x="1204913" y="6034088"/>
            <a:ext cx="6565900" cy="239712"/>
          </a:xfrm>
          <a:prstGeom prst="rect">
            <a:avLst/>
          </a:prstGeom>
          <a:noFill/>
          <a:ln w="9525">
            <a:noFill/>
            <a:miter lim="800000"/>
            <a:headEnd/>
            <a:tailEnd/>
          </a:ln>
        </p:spPr>
        <p:txBody>
          <a:bodyPr>
            <a:prstTxWarp prst="textNoShape">
              <a:avLst/>
            </a:prstTxWarp>
          </a:bodyPr>
          <a:lstStyle/>
          <a:p>
            <a:r>
              <a:rPr lang="en-US" sz="1000">
                <a:solidFill>
                  <a:srgbClr val="FFFFFF"/>
                </a:solidFill>
                <a:latin typeface="Arial" pitchFamily="-103" charset="0"/>
                <a:ea typeface="Arial" pitchFamily="-103" charset="0"/>
                <a:cs typeface="Arial" pitchFamily="-103" charset="0"/>
              </a:rPr>
              <a:t>C1        C2         C3              C4         C5         C6      HB-Mid JB-Mid           C7         C8         C9     HB- Old  JB-Old</a:t>
            </a:r>
          </a:p>
        </p:txBody>
      </p:sp>
      <p:sp>
        <p:nvSpPr>
          <p:cNvPr id="64516" name="TextBox 3"/>
          <p:cNvSpPr txBox="1">
            <a:spLocks noChangeArrowheads="1"/>
          </p:cNvSpPr>
          <p:nvPr/>
        </p:nvSpPr>
        <p:spPr bwMode="auto">
          <a:xfrm>
            <a:off x="1204913" y="6259513"/>
            <a:ext cx="6565900" cy="239712"/>
          </a:xfrm>
          <a:prstGeom prst="rect">
            <a:avLst/>
          </a:prstGeom>
          <a:noFill/>
          <a:ln w="9525">
            <a:noFill/>
            <a:miter lim="800000"/>
            <a:headEnd/>
            <a:tailEnd/>
          </a:ln>
        </p:spPr>
        <p:txBody>
          <a:bodyPr>
            <a:prstTxWarp prst="textNoShape">
              <a:avLst/>
            </a:prstTxWarp>
          </a:bodyPr>
          <a:lstStyle/>
          <a:p>
            <a:pPr algn="l"/>
            <a:r>
              <a:rPr lang="en-US" sz="1100" b="1">
                <a:solidFill>
                  <a:srgbClr val="FFFFFF"/>
                </a:solidFill>
                <a:latin typeface="Arial" pitchFamily="-103" charset="0"/>
                <a:ea typeface="Arial" pitchFamily="-103" charset="0"/>
                <a:cs typeface="Arial" pitchFamily="-103" charset="0"/>
              </a:rPr>
              <a:t>         Young		         Mid-Age			             Old</a:t>
            </a:r>
          </a:p>
        </p:txBody>
      </p:sp>
      <p:grpSp>
        <p:nvGrpSpPr>
          <p:cNvPr id="64517" name="Group 4"/>
          <p:cNvGrpSpPr>
            <a:grpSpLocks/>
          </p:cNvGrpSpPr>
          <p:nvPr/>
        </p:nvGrpSpPr>
        <p:grpSpPr bwMode="auto">
          <a:xfrm>
            <a:off x="1204913" y="76200"/>
            <a:ext cx="6534150" cy="4267200"/>
            <a:chOff x="1205525" y="76200"/>
            <a:chExt cx="6533780" cy="4267200"/>
          </a:xfrm>
        </p:grpSpPr>
        <p:sp>
          <p:nvSpPr>
            <p:cNvPr id="64522" name="TextBox 5"/>
            <p:cNvSpPr txBox="1">
              <a:spLocks noChangeArrowheads="1"/>
            </p:cNvSpPr>
            <p:nvPr/>
          </p:nvSpPr>
          <p:spPr bwMode="auto">
            <a:xfrm>
              <a:off x="1205525" y="4103767"/>
              <a:ext cx="1370250" cy="239633"/>
            </a:xfrm>
            <a:prstGeom prst="rect">
              <a:avLst/>
            </a:prstGeom>
            <a:noFill/>
            <a:ln w="9525">
              <a:noFill/>
              <a:miter lim="800000"/>
              <a:headEnd/>
              <a:tailEnd/>
            </a:ln>
          </p:spPr>
          <p:txBody>
            <a:bodyPr>
              <a:prstTxWarp prst="textNoShape">
                <a:avLst/>
              </a:prstTxWarp>
            </a:bodyPr>
            <a:lstStyle/>
            <a:p>
              <a:r>
                <a:rPr lang="en-US" sz="1400" b="1">
                  <a:latin typeface="Arial" pitchFamily="-103" charset="0"/>
                  <a:ea typeface="Arial" pitchFamily="-103" charset="0"/>
                  <a:cs typeface="Arial" pitchFamily="-103" charset="0"/>
                </a:rPr>
                <a:t>3%    7%    3%</a:t>
              </a:r>
            </a:p>
          </p:txBody>
        </p:sp>
        <p:sp>
          <p:nvSpPr>
            <p:cNvPr id="64523" name="TextBox 6"/>
            <p:cNvSpPr txBox="1">
              <a:spLocks noChangeArrowheads="1"/>
            </p:cNvSpPr>
            <p:nvPr/>
          </p:nvSpPr>
          <p:spPr bwMode="auto">
            <a:xfrm>
              <a:off x="2815381" y="3189367"/>
              <a:ext cx="2467952" cy="239633"/>
            </a:xfrm>
            <a:prstGeom prst="rect">
              <a:avLst/>
            </a:prstGeom>
            <a:noFill/>
            <a:ln w="9525">
              <a:noFill/>
              <a:miter lim="800000"/>
              <a:headEnd/>
              <a:tailEnd/>
            </a:ln>
          </p:spPr>
          <p:txBody>
            <a:bodyPr>
              <a:prstTxWarp prst="textNoShape">
                <a:avLst/>
              </a:prstTxWarp>
            </a:bodyPr>
            <a:lstStyle/>
            <a:p>
              <a:r>
                <a:rPr lang="en-US" sz="1400" b="1">
                  <a:latin typeface="Arial" pitchFamily="-103" charset="0"/>
                  <a:ea typeface="Arial" pitchFamily="-103" charset="0"/>
                  <a:cs typeface="Arial" pitchFamily="-103" charset="0"/>
                </a:rPr>
                <a:t>4%   4%    3%     3%     3%    </a:t>
              </a:r>
            </a:p>
          </p:txBody>
        </p:sp>
        <p:sp>
          <p:nvSpPr>
            <p:cNvPr id="64524" name="TextBox 7"/>
            <p:cNvSpPr txBox="1">
              <a:spLocks noChangeArrowheads="1"/>
            </p:cNvSpPr>
            <p:nvPr/>
          </p:nvSpPr>
          <p:spPr bwMode="auto">
            <a:xfrm>
              <a:off x="5271353" y="1208167"/>
              <a:ext cx="2467952" cy="239633"/>
            </a:xfrm>
            <a:prstGeom prst="rect">
              <a:avLst/>
            </a:prstGeom>
            <a:noFill/>
            <a:ln w="9525">
              <a:noFill/>
              <a:miter lim="800000"/>
              <a:headEnd/>
              <a:tailEnd/>
            </a:ln>
          </p:spPr>
          <p:txBody>
            <a:bodyPr>
              <a:prstTxWarp prst="textNoShape">
                <a:avLst/>
              </a:prstTxWarp>
            </a:bodyPr>
            <a:lstStyle/>
            <a:p>
              <a:r>
                <a:rPr lang="en-US" sz="1400" b="1">
                  <a:latin typeface="Arial" pitchFamily="-103" charset="0"/>
                  <a:ea typeface="Arial" pitchFamily="-103" charset="0"/>
                  <a:cs typeface="Arial" pitchFamily="-103" charset="0"/>
                </a:rPr>
                <a:t>3%   2%    4%     4%     5%    </a:t>
              </a:r>
            </a:p>
          </p:txBody>
        </p:sp>
        <p:sp>
          <p:nvSpPr>
            <p:cNvPr id="64525" name="TextBox 8"/>
            <p:cNvSpPr txBox="1">
              <a:spLocks noChangeArrowheads="1"/>
            </p:cNvSpPr>
            <p:nvPr/>
          </p:nvSpPr>
          <p:spPr bwMode="auto">
            <a:xfrm>
              <a:off x="1752600" y="76200"/>
              <a:ext cx="5715000" cy="685800"/>
            </a:xfrm>
            <a:prstGeom prst="rect">
              <a:avLst/>
            </a:prstGeom>
            <a:noFill/>
            <a:ln w="9525">
              <a:noFill/>
              <a:miter lim="800000"/>
              <a:headEnd/>
              <a:tailEnd/>
            </a:ln>
          </p:spPr>
          <p:txBody>
            <a:bodyPr>
              <a:prstTxWarp prst="textNoShape">
                <a:avLst/>
              </a:prstTxWarp>
            </a:bodyPr>
            <a:lstStyle/>
            <a:p>
              <a:pPr algn="ctr"/>
              <a:r>
                <a:rPr lang="en-US" sz="1800" b="1" dirty="0">
                  <a:solidFill>
                    <a:srgbClr val="FFE98D"/>
                  </a:solidFill>
                  <a:latin typeface="Arial" pitchFamily="-103" charset="0"/>
                  <a:ea typeface="Arial" pitchFamily="-103" charset="0"/>
                  <a:cs typeface="Arial" pitchFamily="-103" charset="0"/>
                </a:rPr>
                <a:t>CV across plots within stands (spatial variation)</a:t>
              </a:r>
            </a:p>
            <a:p>
              <a:pPr algn="ctr"/>
              <a:r>
                <a:rPr lang="en-US" sz="1800" b="1" dirty="0">
                  <a:solidFill>
                    <a:srgbClr val="FFE98D"/>
                  </a:solidFill>
                  <a:latin typeface="Arial" pitchFamily="-103" charset="0"/>
                  <a:ea typeface="Arial" pitchFamily="-103" charset="0"/>
                  <a:cs typeface="Arial" pitchFamily="-103" charset="0"/>
                </a:rPr>
                <a:t>Is greater than the uncertainty in </a:t>
              </a:r>
              <a:r>
                <a:rPr lang="en-US" sz="1800" b="1">
                  <a:solidFill>
                    <a:srgbClr val="FFE98D"/>
                  </a:solidFill>
                  <a:latin typeface="Arial" pitchFamily="-103" charset="0"/>
                  <a:ea typeface="Arial" pitchFamily="-103" charset="0"/>
                  <a:cs typeface="Arial" pitchFamily="-103" charset="0"/>
                </a:rPr>
                <a:t>the </a:t>
              </a:r>
              <a:r>
                <a:rPr lang="en-US" sz="1800" b="1" smtClean="0">
                  <a:solidFill>
                    <a:srgbClr val="FFE98D"/>
                  </a:solidFill>
                  <a:latin typeface="Arial" pitchFamily="-103" charset="0"/>
                  <a:ea typeface="Arial" pitchFamily="-103" charset="0"/>
                  <a:cs typeface="Arial" pitchFamily="-103" charset="0"/>
                </a:rPr>
                <a:t>equations</a:t>
              </a:r>
              <a:endParaRPr lang="en-US" sz="1800" b="1" dirty="0">
                <a:solidFill>
                  <a:srgbClr val="FFE98D"/>
                </a:solidFill>
                <a:latin typeface="Arial" pitchFamily="-103" charset="0"/>
                <a:ea typeface="Arial" pitchFamily="-103" charset="0"/>
                <a:cs typeface="Arial" pitchFamily="-103" charset="0"/>
              </a:endParaRPr>
            </a:p>
          </p:txBody>
        </p:sp>
      </p:grpSp>
      <p:grpSp>
        <p:nvGrpSpPr>
          <p:cNvPr id="64518" name="Group 13"/>
          <p:cNvGrpSpPr>
            <a:grpSpLocks/>
          </p:cNvGrpSpPr>
          <p:nvPr/>
        </p:nvGrpSpPr>
        <p:grpSpPr bwMode="auto">
          <a:xfrm>
            <a:off x="1212850" y="925513"/>
            <a:ext cx="6450013" cy="3192462"/>
            <a:chOff x="1213015" y="618440"/>
            <a:chExt cx="6449920" cy="3192064"/>
          </a:xfrm>
        </p:grpSpPr>
        <p:sp>
          <p:nvSpPr>
            <p:cNvPr id="64519" name="TextBox 10"/>
            <p:cNvSpPr txBox="1">
              <a:spLocks noChangeArrowheads="1"/>
            </p:cNvSpPr>
            <p:nvPr/>
          </p:nvSpPr>
          <p:spPr bwMode="auto">
            <a:xfrm>
              <a:off x="1213015" y="3570871"/>
              <a:ext cx="1370250" cy="239633"/>
            </a:xfrm>
            <a:prstGeom prst="rect">
              <a:avLst/>
            </a:prstGeom>
            <a:noFill/>
            <a:ln w="9525">
              <a:noFill/>
              <a:miter lim="800000"/>
              <a:headEnd/>
              <a:tailEnd/>
            </a:ln>
          </p:spPr>
          <p:txBody>
            <a:bodyPr>
              <a:prstTxWarp prst="textNoShape">
                <a:avLst/>
              </a:prstTxWarp>
            </a:bodyPr>
            <a:lstStyle/>
            <a:p>
              <a:r>
                <a:rPr lang="en-US" sz="1400" b="1">
                  <a:solidFill>
                    <a:schemeClr val="accent2"/>
                  </a:solidFill>
                  <a:latin typeface="Arial" pitchFamily="-103" charset="0"/>
                  <a:ea typeface="Arial" pitchFamily="-103" charset="0"/>
                  <a:cs typeface="Arial" pitchFamily="-103" charset="0"/>
                </a:rPr>
                <a:t>6%  15%  11%</a:t>
              </a:r>
            </a:p>
          </p:txBody>
        </p:sp>
        <p:sp>
          <p:nvSpPr>
            <p:cNvPr id="64520" name="TextBox 11"/>
            <p:cNvSpPr txBox="1">
              <a:spLocks noChangeArrowheads="1"/>
            </p:cNvSpPr>
            <p:nvPr/>
          </p:nvSpPr>
          <p:spPr bwMode="auto">
            <a:xfrm>
              <a:off x="2750991" y="2612000"/>
              <a:ext cx="2467952" cy="239633"/>
            </a:xfrm>
            <a:prstGeom prst="rect">
              <a:avLst/>
            </a:prstGeom>
            <a:noFill/>
            <a:ln w="9525">
              <a:noFill/>
              <a:miter lim="800000"/>
              <a:headEnd/>
              <a:tailEnd/>
            </a:ln>
          </p:spPr>
          <p:txBody>
            <a:bodyPr>
              <a:prstTxWarp prst="textNoShape">
                <a:avLst/>
              </a:prstTxWarp>
            </a:bodyPr>
            <a:lstStyle/>
            <a:p>
              <a:r>
                <a:rPr lang="en-US" sz="1400" b="1">
                  <a:solidFill>
                    <a:schemeClr val="accent2"/>
                  </a:solidFill>
                  <a:latin typeface="Arial" pitchFamily="-103" charset="0"/>
                  <a:ea typeface="Arial" pitchFamily="-103" charset="0"/>
                  <a:cs typeface="Arial" pitchFamily="-103" charset="0"/>
                </a:rPr>
                <a:t>12%  12%  18%  13%   14%    </a:t>
              </a:r>
            </a:p>
          </p:txBody>
        </p:sp>
        <p:sp>
          <p:nvSpPr>
            <p:cNvPr id="64521" name="TextBox 12"/>
            <p:cNvSpPr txBox="1">
              <a:spLocks noChangeArrowheads="1"/>
            </p:cNvSpPr>
            <p:nvPr/>
          </p:nvSpPr>
          <p:spPr bwMode="auto">
            <a:xfrm>
              <a:off x="5194983" y="618440"/>
              <a:ext cx="2467952" cy="239633"/>
            </a:xfrm>
            <a:prstGeom prst="rect">
              <a:avLst/>
            </a:prstGeom>
            <a:noFill/>
            <a:ln w="9525">
              <a:noFill/>
              <a:miter lim="800000"/>
              <a:headEnd/>
              <a:tailEnd/>
            </a:ln>
          </p:spPr>
          <p:txBody>
            <a:bodyPr>
              <a:prstTxWarp prst="textNoShape">
                <a:avLst/>
              </a:prstTxWarp>
            </a:bodyPr>
            <a:lstStyle/>
            <a:p>
              <a:r>
                <a:rPr lang="en-US" sz="1400" b="1">
                  <a:solidFill>
                    <a:schemeClr val="accent2"/>
                  </a:solidFill>
                  <a:latin typeface="Arial" pitchFamily="-103" charset="0"/>
                  <a:ea typeface="Arial" pitchFamily="-103" charset="0"/>
                  <a:cs typeface="Arial" pitchFamily="-103" charset="0"/>
                </a:rPr>
                <a:t>16%  10%  19%    3%    11%    </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descr="Screen Shot 2013-05-11 at 11.58.25 PM.png"/>
          <p:cNvPicPr>
            <a:picLocks noChangeAspect="1"/>
          </p:cNvPicPr>
          <p:nvPr/>
        </p:nvPicPr>
        <p:blipFill>
          <a:blip r:embed="rId3" cstate="email"/>
          <a:srcRect/>
          <a:stretch>
            <a:fillRect/>
          </a:stretch>
        </p:blipFill>
        <p:spPr bwMode="auto">
          <a:xfrm>
            <a:off x="609600" y="304800"/>
            <a:ext cx="7924800" cy="586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027"/>
          <p:cNvSpPr txBox="1">
            <a:spLocks noChangeArrowheads="1"/>
          </p:cNvSpPr>
          <p:nvPr/>
        </p:nvSpPr>
        <p:spPr bwMode="auto">
          <a:xfrm>
            <a:off x="838200" y="715963"/>
            <a:ext cx="7239000" cy="1066800"/>
          </a:xfrm>
          <a:prstGeom prst="rect">
            <a:avLst/>
          </a:prstGeom>
          <a:noFill/>
          <a:ln w="9525">
            <a:noFill/>
            <a:miter lim="800000"/>
            <a:headEnd/>
            <a:tailEnd/>
          </a:ln>
        </p:spPr>
        <p:txBody>
          <a:bodyPr>
            <a:prstTxWarp prst="textNoShape">
              <a:avLst/>
            </a:prstTxWarp>
            <a:spAutoFit/>
          </a:bodyPr>
          <a:lstStyle/>
          <a:p>
            <a:pPr algn="ctr"/>
            <a:r>
              <a:rPr lang="en-US" sz="3200">
                <a:solidFill>
                  <a:schemeClr val="tx2"/>
                </a:solidFill>
                <a:latin typeface="Palatino" pitchFamily="-103" charset="0"/>
              </a:rPr>
              <a:t>“What is the greatest source of uncertainty in my answer?”</a:t>
            </a:r>
          </a:p>
        </p:txBody>
      </p:sp>
      <p:grpSp>
        <p:nvGrpSpPr>
          <p:cNvPr id="2" name="Group 1029"/>
          <p:cNvGrpSpPr>
            <a:grpSpLocks/>
          </p:cNvGrpSpPr>
          <p:nvPr/>
        </p:nvGrpSpPr>
        <p:grpSpPr bwMode="auto">
          <a:xfrm>
            <a:off x="990600" y="2133600"/>
            <a:ext cx="6934200" cy="4467225"/>
            <a:chOff x="624" y="1344"/>
            <a:chExt cx="4368" cy="2814"/>
          </a:xfrm>
        </p:grpSpPr>
        <p:sp>
          <p:nvSpPr>
            <p:cNvPr id="66564" name="Rectangle 1026"/>
            <p:cNvSpPr>
              <a:spLocks noChangeArrowheads="1"/>
            </p:cNvSpPr>
            <p:nvPr/>
          </p:nvSpPr>
          <p:spPr bwMode="auto">
            <a:xfrm>
              <a:off x="624" y="1344"/>
              <a:ext cx="4368" cy="979"/>
            </a:xfrm>
            <a:prstGeom prst="rect">
              <a:avLst/>
            </a:prstGeom>
            <a:noFill/>
            <a:ln w="9525">
              <a:noFill/>
              <a:miter lim="800000"/>
              <a:headEnd/>
              <a:tailEnd/>
            </a:ln>
          </p:spPr>
          <p:txBody>
            <a:bodyPr>
              <a:prstTxWarp prst="textNoShape">
                <a:avLst/>
              </a:prstTxWarp>
              <a:spAutoFit/>
            </a:bodyPr>
            <a:lstStyle/>
            <a:p>
              <a:pPr algn="l"/>
              <a:r>
                <a:rPr lang="en-US" sz="3200"/>
                <a:t>Better than the sensitivity estimates that vary everything by the same amount--they don’t all vary by the same amount!</a:t>
              </a:r>
            </a:p>
          </p:txBody>
        </p:sp>
        <p:pic>
          <p:nvPicPr>
            <p:cNvPr id="66565" name="Picture 1028" descr="&#10;Picture 3.png                                                  000ADDCBMacintosh HD                   C3F1092C:"/>
            <p:cNvPicPr>
              <a:picLocks noChangeAspect="1" noChangeArrowheads="1"/>
            </p:cNvPicPr>
            <p:nvPr/>
          </p:nvPicPr>
          <p:blipFill>
            <a:blip r:embed="rId3" cstate="email"/>
            <a:srcRect/>
            <a:stretch>
              <a:fillRect/>
            </a:stretch>
          </p:blipFill>
          <p:spPr bwMode="auto">
            <a:xfrm>
              <a:off x="1680" y="2352"/>
              <a:ext cx="2208" cy="180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990600" y="2133600"/>
            <a:ext cx="6934200" cy="3016250"/>
          </a:xfrm>
          <a:prstGeom prst="rect">
            <a:avLst/>
          </a:prstGeom>
          <a:noFill/>
          <a:ln w="9525">
            <a:noFill/>
            <a:miter lim="800000"/>
            <a:headEnd/>
            <a:tailEnd/>
          </a:ln>
        </p:spPr>
        <p:txBody>
          <a:bodyPr>
            <a:prstTxWarp prst="textNoShape">
              <a:avLst/>
            </a:prstTxWarp>
            <a:spAutoFit/>
          </a:bodyPr>
          <a:lstStyle/>
          <a:p>
            <a:pPr algn="l"/>
            <a:r>
              <a:rPr lang="en-US" sz="3200"/>
              <a:t>Better than the uncertainty in the parameter estimates--we can tolerate a large uncertainty in an unimportant parameter.</a:t>
            </a:r>
          </a:p>
          <a:p>
            <a:pPr algn="l"/>
            <a:endParaRPr lang="en-US" sz="3200"/>
          </a:p>
          <a:p>
            <a:pPr algn="l"/>
            <a:endParaRPr lang="en-US" sz="3200"/>
          </a:p>
        </p:txBody>
      </p:sp>
      <p:sp>
        <p:nvSpPr>
          <p:cNvPr id="67587" name="Text Box 3"/>
          <p:cNvSpPr txBox="1">
            <a:spLocks noChangeArrowheads="1"/>
          </p:cNvSpPr>
          <p:nvPr/>
        </p:nvSpPr>
        <p:spPr bwMode="auto">
          <a:xfrm>
            <a:off x="838200" y="715963"/>
            <a:ext cx="7239000" cy="1066800"/>
          </a:xfrm>
          <a:prstGeom prst="rect">
            <a:avLst/>
          </a:prstGeom>
          <a:noFill/>
          <a:ln w="9525">
            <a:noFill/>
            <a:miter lim="800000"/>
            <a:headEnd/>
            <a:tailEnd/>
          </a:ln>
        </p:spPr>
        <p:txBody>
          <a:bodyPr>
            <a:prstTxWarp prst="textNoShape">
              <a:avLst/>
            </a:prstTxWarp>
            <a:spAutoFit/>
          </a:bodyPr>
          <a:lstStyle/>
          <a:p>
            <a:pPr algn="ctr"/>
            <a:r>
              <a:rPr lang="en-US" sz="3200">
                <a:solidFill>
                  <a:schemeClr val="tx2"/>
                </a:solidFill>
                <a:latin typeface="Palatino" pitchFamily="-103" charset="0"/>
              </a:rPr>
              <a:t>“What is the greatest source of uncertainty to my answer?”</a:t>
            </a:r>
          </a:p>
        </p:txBody>
      </p:sp>
      <p:pic>
        <p:nvPicPr>
          <p:cNvPr id="67588" name="Picture 4" descr="&#10;Picture 1.png                                                  000ADDCBMacintosh HD                   C3F1092C:"/>
          <p:cNvPicPr>
            <a:picLocks noChangeAspect="1" noChangeArrowheads="1"/>
          </p:cNvPicPr>
          <p:nvPr/>
        </p:nvPicPr>
        <p:blipFill>
          <a:blip r:embed="rId3" cstate="email"/>
          <a:srcRect/>
          <a:stretch>
            <a:fillRect/>
          </a:stretch>
        </p:blipFill>
        <p:spPr bwMode="auto">
          <a:xfrm>
            <a:off x="1847850" y="4546600"/>
            <a:ext cx="5448300" cy="132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027"/>
          <p:cNvPicPr>
            <a:picLocks noChangeAspect="1" noChangeArrowheads="1"/>
          </p:cNvPicPr>
          <p:nvPr/>
        </p:nvPicPr>
        <p:blipFill>
          <a:blip r:embed="rId3" cstate="email"/>
          <a:srcRect/>
          <a:stretch>
            <a:fillRect/>
          </a:stretch>
        </p:blipFill>
        <p:spPr bwMode="auto">
          <a:xfrm>
            <a:off x="533400" y="361950"/>
            <a:ext cx="3740150" cy="6267450"/>
          </a:xfrm>
          <a:prstGeom prst="rect">
            <a:avLst/>
          </a:prstGeom>
          <a:noFill/>
          <a:ln w="9525">
            <a:noFill/>
            <a:miter lim="800000"/>
            <a:headEnd/>
            <a:tailEnd/>
          </a:ln>
        </p:spPr>
      </p:pic>
      <p:pic>
        <p:nvPicPr>
          <p:cNvPr id="277508" name="Picture 1028"/>
          <p:cNvPicPr>
            <a:picLocks noChangeAspect="1" noChangeArrowheads="1"/>
          </p:cNvPicPr>
          <p:nvPr/>
        </p:nvPicPr>
        <p:blipFill>
          <a:blip r:embed="rId4" cstate="email"/>
          <a:srcRect/>
          <a:stretch>
            <a:fillRect/>
          </a:stretch>
        </p:blipFill>
        <p:spPr bwMode="auto">
          <a:xfrm>
            <a:off x="4570413" y="381000"/>
            <a:ext cx="3817937" cy="6318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7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066800" y="2427288"/>
            <a:ext cx="7239000" cy="4278312"/>
          </a:xfrm>
          <a:prstGeom prst="rect">
            <a:avLst/>
          </a:prstGeom>
          <a:noFill/>
          <a:ln w="9525">
            <a:noFill/>
            <a:miter lim="800000"/>
            <a:headEnd/>
            <a:tailEnd/>
          </a:ln>
        </p:spPr>
        <p:txBody>
          <a:bodyPr>
            <a:prstTxWarp prst="textNoShape">
              <a:avLst/>
            </a:prstTxWarp>
            <a:spAutoFit/>
          </a:bodyPr>
          <a:lstStyle/>
          <a:p>
            <a:pPr lvl="2" algn="l"/>
            <a:endParaRPr lang="en-US"/>
          </a:p>
          <a:p>
            <a:pPr algn="l"/>
            <a:r>
              <a:rPr lang="en-US" sz="3200"/>
              <a:t>Net N gas exchange = sinks – sources =  </a:t>
            </a:r>
          </a:p>
          <a:p>
            <a:pPr algn="l">
              <a:buFontTx/>
              <a:buChar char="-"/>
            </a:pPr>
            <a:r>
              <a:rPr lang="en-US" sz="3200"/>
              <a:t>  precipitation N input </a:t>
            </a:r>
            <a:r>
              <a:rPr lang="en-US" sz="3200">
                <a:solidFill>
                  <a:srgbClr val="FFFF99"/>
                </a:solidFill>
              </a:rPr>
              <a:t>(± 1.3)</a:t>
            </a:r>
          </a:p>
          <a:p>
            <a:pPr algn="l"/>
            <a:r>
              <a:rPr lang="en-US" sz="3200"/>
              <a:t>+ hydrologic export </a:t>
            </a:r>
            <a:r>
              <a:rPr lang="en-US" sz="3200">
                <a:solidFill>
                  <a:srgbClr val="FFFF99"/>
                </a:solidFill>
              </a:rPr>
              <a:t>(± 0.5)</a:t>
            </a:r>
          </a:p>
          <a:p>
            <a:pPr algn="l"/>
            <a:r>
              <a:rPr lang="en-US" sz="3200"/>
              <a:t>+ N accretion in living biomass </a:t>
            </a:r>
            <a:r>
              <a:rPr lang="en-US" sz="3200">
                <a:solidFill>
                  <a:schemeClr val="tx2"/>
                </a:solidFill>
              </a:rPr>
              <a:t>(± 1)</a:t>
            </a:r>
          </a:p>
          <a:p>
            <a:pPr algn="l"/>
            <a:r>
              <a:rPr lang="en-US" sz="3200"/>
              <a:t>+ N accretion in the forest floor</a:t>
            </a:r>
          </a:p>
          <a:p>
            <a:pPr algn="l"/>
            <a:r>
              <a:rPr lang="en-US" sz="3200"/>
              <a:t>± gain or loss in soil N stores </a:t>
            </a:r>
          </a:p>
          <a:p>
            <a:pPr algn="l">
              <a:buFontTx/>
              <a:buChar char="-"/>
            </a:pPr>
            <a:endParaRPr lang="en-US" sz="3200"/>
          </a:p>
          <a:p>
            <a:pPr algn="l"/>
            <a:endParaRPr lang="en-US"/>
          </a:p>
        </p:txBody>
      </p:sp>
      <p:sp>
        <p:nvSpPr>
          <p:cNvPr id="69635" name="Text Box 4"/>
          <p:cNvSpPr txBox="1">
            <a:spLocks noChangeArrowheads="1"/>
          </p:cNvSpPr>
          <p:nvPr/>
        </p:nvSpPr>
        <p:spPr bwMode="auto">
          <a:xfrm>
            <a:off x="533400" y="228600"/>
            <a:ext cx="8153400" cy="1066800"/>
          </a:xfrm>
          <a:prstGeom prst="rect">
            <a:avLst/>
          </a:prstGeom>
          <a:noFill/>
          <a:ln w="9525">
            <a:noFill/>
            <a:miter lim="800000"/>
            <a:headEnd/>
            <a:tailEnd/>
          </a:ln>
        </p:spPr>
        <p:txBody>
          <a:bodyPr>
            <a:prstTxWarp prst="textNoShape">
              <a:avLst/>
            </a:prstTxWarp>
            <a:spAutoFit/>
          </a:bodyPr>
          <a:lstStyle/>
          <a:p>
            <a:pPr algn="ctr"/>
            <a:r>
              <a:rPr lang="en-US" sz="3200"/>
              <a:t>The N budget for Hubbard Brook published </a:t>
            </a:r>
          </a:p>
          <a:p>
            <a:pPr algn="ctr"/>
            <a:r>
              <a:rPr lang="en-US" sz="3200"/>
              <a:t>in 1977 was “missing” 14.2 kg/ha/yr</a:t>
            </a:r>
            <a:r>
              <a:rPr lang="en-US"/>
              <a:t> </a:t>
            </a:r>
          </a:p>
        </p:txBody>
      </p:sp>
      <p:sp>
        <p:nvSpPr>
          <p:cNvPr id="69636" name="Text Box 4"/>
          <p:cNvSpPr txBox="1">
            <a:spLocks noChangeArrowheads="1"/>
          </p:cNvSpPr>
          <p:nvPr/>
        </p:nvSpPr>
        <p:spPr bwMode="auto">
          <a:xfrm>
            <a:off x="533400" y="1778000"/>
            <a:ext cx="8153400" cy="584200"/>
          </a:xfrm>
          <a:prstGeom prst="rect">
            <a:avLst/>
          </a:prstGeom>
          <a:noFill/>
          <a:ln w="9525">
            <a:noFill/>
            <a:miter lim="800000"/>
            <a:headEnd/>
            <a:tailEnd/>
          </a:ln>
        </p:spPr>
        <p:txBody>
          <a:bodyPr>
            <a:prstTxWarp prst="textNoShape">
              <a:avLst/>
            </a:prstTxWarp>
            <a:spAutoFit/>
          </a:bodyPr>
          <a:lstStyle/>
          <a:p>
            <a:pPr algn="ctr"/>
            <a:r>
              <a:rPr lang="en-US" sz="3200"/>
              <a:t>14.2 ± </a:t>
            </a:r>
            <a:r>
              <a:rPr lang="en-US" sz="3200">
                <a:solidFill>
                  <a:srgbClr val="FFFF99"/>
                </a:solidFill>
              </a:rPr>
              <a:t>?? </a:t>
            </a:r>
            <a:r>
              <a:rPr lang="en-US" sz="3200"/>
              <a:t>kg/ha/yr</a:t>
            </a:r>
            <a:r>
              <a:rPr lang="en-US"/>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1066800" y="2427288"/>
            <a:ext cx="7239000" cy="4278312"/>
          </a:xfrm>
          <a:prstGeom prst="rect">
            <a:avLst/>
          </a:prstGeom>
          <a:noFill/>
          <a:ln w="9525">
            <a:noFill/>
            <a:miter lim="800000"/>
            <a:headEnd/>
            <a:tailEnd/>
          </a:ln>
        </p:spPr>
        <p:txBody>
          <a:bodyPr>
            <a:prstTxWarp prst="textNoShape">
              <a:avLst/>
            </a:prstTxWarp>
            <a:spAutoFit/>
          </a:bodyPr>
          <a:lstStyle/>
          <a:p>
            <a:pPr lvl="2" algn="l"/>
            <a:endParaRPr lang="en-US"/>
          </a:p>
          <a:p>
            <a:pPr algn="l"/>
            <a:r>
              <a:rPr lang="en-US" sz="3200"/>
              <a:t>Net N gas exchange = sinks – sources =  </a:t>
            </a:r>
          </a:p>
          <a:p>
            <a:pPr algn="l">
              <a:buFontTx/>
              <a:buChar char="-"/>
            </a:pPr>
            <a:r>
              <a:rPr lang="en-US" sz="3200"/>
              <a:t>  precipitation N input </a:t>
            </a:r>
            <a:r>
              <a:rPr lang="en-US" sz="3200">
                <a:solidFill>
                  <a:srgbClr val="FFFF99"/>
                </a:solidFill>
              </a:rPr>
              <a:t>(± 1.3)</a:t>
            </a:r>
          </a:p>
          <a:p>
            <a:pPr algn="l"/>
            <a:r>
              <a:rPr lang="en-US" sz="3200"/>
              <a:t>+ hydrologic export </a:t>
            </a:r>
            <a:r>
              <a:rPr lang="en-US" sz="3200">
                <a:solidFill>
                  <a:srgbClr val="FFFF99"/>
                </a:solidFill>
              </a:rPr>
              <a:t>(± 0.5)</a:t>
            </a:r>
          </a:p>
          <a:p>
            <a:pPr algn="l"/>
            <a:r>
              <a:rPr lang="en-US" sz="3200"/>
              <a:t>+ N accretion in living biomass </a:t>
            </a:r>
            <a:r>
              <a:rPr lang="en-US" sz="3200">
                <a:solidFill>
                  <a:schemeClr val="tx2"/>
                </a:solidFill>
              </a:rPr>
              <a:t>(± 1)</a:t>
            </a:r>
          </a:p>
          <a:p>
            <a:pPr algn="l"/>
            <a:r>
              <a:rPr lang="en-US" sz="3200">
                <a:solidFill>
                  <a:srgbClr val="FFFF00"/>
                </a:solidFill>
              </a:rPr>
              <a:t>+ N accretion in the forest floor</a:t>
            </a:r>
            <a:endParaRPr lang="en-US" sz="3200"/>
          </a:p>
          <a:p>
            <a:pPr algn="l"/>
            <a:r>
              <a:rPr lang="en-US" sz="3200"/>
              <a:t>± gain or loss in soil N stores </a:t>
            </a:r>
          </a:p>
          <a:p>
            <a:pPr algn="l">
              <a:buFontTx/>
              <a:buChar char="-"/>
            </a:pPr>
            <a:endParaRPr lang="en-US" sz="3200"/>
          </a:p>
          <a:p>
            <a:pPr algn="l"/>
            <a:endParaRPr lang="en-US"/>
          </a:p>
        </p:txBody>
      </p:sp>
      <p:sp>
        <p:nvSpPr>
          <p:cNvPr id="71683" name="Text Box 4"/>
          <p:cNvSpPr txBox="1">
            <a:spLocks noChangeArrowheads="1"/>
          </p:cNvSpPr>
          <p:nvPr/>
        </p:nvSpPr>
        <p:spPr bwMode="auto">
          <a:xfrm>
            <a:off x="533400" y="228600"/>
            <a:ext cx="8153400" cy="1066800"/>
          </a:xfrm>
          <a:prstGeom prst="rect">
            <a:avLst/>
          </a:prstGeom>
          <a:noFill/>
          <a:ln w="9525">
            <a:noFill/>
            <a:miter lim="800000"/>
            <a:headEnd/>
            <a:tailEnd/>
          </a:ln>
        </p:spPr>
        <p:txBody>
          <a:bodyPr>
            <a:prstTxWarp prst="textNoShape">
              <a:avLst/>
            </a:prstTxWarp>
            <a:spAutoFit/>
          </a:bodyPr>
          <a:lstStyle/>
          <a:p>
            <a:pPr algn="ctr"/>
            <a:r>
              <a:rPr lang="en-US" sz="3200"/>
              <a:t>The N budget for Hubbard Brook published </a:t>
            </a:r>
          </a:p>
          <a:p>
            <a:pPr algn="ctr"/>
            <a:r>
              <a:rPr lang="en-US" sz="3200"/>
              <a:t>in 1977 was “missing” 14.2 kg/ha/yr</a:t>
            </a:r>
            <a:r>
              <a:rPr lang="en-US"/>
              <a:t> </a:t>
            </a:r>
          </a:p>
        </p:txBody>
      </p:sp>
      <p:sp>
        <p:nvSpPr>
          <p:cNvPr id="71684" name="Text Box 4"/>
          <p:cNvSpPr txBox="1">
            <a:spLocks noChangeArrowheads="1"/>
          </p:cNvSpPr>
          <p:nvPr/>
        </p:nvSpPr>
        <p:spPr bwMode="auto">
          <a:xfrm>
            <a:off x="533400" y="1778000"/>
            <a:ext cx="8153400" cy="584200"/>
          </a:xfrm>
          <a:prstGeom prst="rect">
            <a:avLst/>
          </a:prstGeom>
          <a:noFill/>
          <a:ln w="9525">
            <a:noFill/>
            <a:miter lim="800000"/>
            <a:headEnd/>
            <a:tailEnd/>
          </a:ln>
        </p:spPr>
        <p:txBody>
          <a:bodyPr>
            <a:prstTxWarp prst="textNoShape">
              <a:avLst/>
            </a:prstTxWarp>
            <a:spAutoFit/>
          </a:bodyPr>
          <a:lstStyle/>
          <a:p>
            <a:pPr algn="ctr"/>
            <a:r>
              <a:rPr lang="en-US" sz="3200"/>
              <a:t>14.2 ± </a:t>
            </a:r>
            <a:r>
              <a:rPr lang="en-US" sz="3200">
                <a:solidFill>
                  <a:srgbClr val="FFFF99"/>
                </a:solidFill>
              </a:rPr>
              <a:t>?? </a:t>
            </a:r>
            <a:r>
              <a:rPr lang="en-US" sz="3200"/>
              <a:t>kg/ha/yr</a:t>
            </a:r>
            <a:r>
              <a:rPr lang="en-US"/>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3"/>
          <p:cNvSpPr>
            <a:spLocks noChangeArrowheads="1"/>
          </p:cNvSpPr>
          <p:nvPr/>
        </p:nvSpPr>
        <p:spPr bwMode="auto">
          <a:xfrm>
            <a:off x="0" y="0"/>
            <a:ext cx="9144000" cy="6858000"/>
          </a:xfrm>
          <a:prstGeom prst="rect">
            <a:avLst/>
          </a:prstGeom>
          <a:solidFill>
            <a:srgbClr val="000000"/>
          </a:solidFill>
          <a:ln w="9525">
            <a:noFill/>
            <a:miter lim="800000"/>
            <a:headEnd/>
            <a:tailEnd/>
          </a:ln>
        </p:spPr>
        <p:txBody>
          <a:bodyPr wrap="none" anchor="ctr">
            <a:prstTxWarp prst="textNoShape">
              <a:avLst/>
            </a:prstTxWarp>
          </a:bodyPr>
          <a:lstStyle/>
          <a:p>
            <a:pPr algn="ctr"/>
            <a:endParaRPr lang="en-US"/>
          </a:p>
        </p:txBody>
      </p:sp>
      <p:pic>
        <p:nvPicPr>
          <p:cNvPr id="73733" name="Picture 2"/>
          <p:cNvPicPr>
            <a:picLocks noChangeAspect="1" noChangeArrowheads="1"/>
          </p:cNvPicPr>
          <p:nvPr/>
        </p:nvPicPr>
        <p:blipFill>
          <a:blip r:embed="rId3" cstate="email"/>
          <a:srcRect/>
          <a:stretch>
            <a:fillRect/>
          </a:stretch>
        </p:blipFill>
        <p:spPr bwMode="auto">
          <a:xfrm>
            <a:off x="914400" y="0"/>
            <a:ext cx="4806950" cy="6858000"/>
          </a:xfrm>
          <a:prstGeom prst="rect">
            <a:avLst/>
          </a:prstGeom>
          <a:noFill/>
          <a:ln w="9525">
            <a:noFill/>
            <a:miter lim="800000"/>
            <a:headEnd/>
            <a:tailEnd/>
          </a:ln>
        </p:spPr>
      </p:pic>
      <p:grpSp>
        <p:nvGrpSpPr>
          <p:cNvPr id="73734" name="Group 11"/>
          <p:cNvGrpSpPr>
            <a:grpSpLocks/>
          </p:cNvGrpSpPr>
          <p:nvPr/>
        </p:nvGrpSpPr>
        <p:grpSpPr bwMode="auto">
          <a:xfrm>
            <a:off x="6096000" y="304800"/>
            <a:ext cx="541338" cy="5791200"/>
            <a:chOff x="4719" y="144"/>
            <a:chExt cx="341" cy="3648"/>
          </a:xfrm>
        </p:grpSpPr>
        <p:sp>
          <p:nvSpPr>
            <p:cNvPr id="73737" name="Text Box 5"/>
            <p:cNvSpPr txBox="1">
              <a:spLocks noChangeArrowheads="1"/>
            </p:cNvSpPr>
            <p:nvPr/>
          </p:nvSpPr>
          <p:spPr bwMode="auto">
            <a:xfrm>
              <a:off x="4735" y="144"/>
              <a:ext cx="308" cy="288"/>
            </a:xfrm>
            <a:prstGeom prst="rect">
              <a:avLst/>
            </a:prstGeom>
            <a:noFill/>
            <a:ln w="9525">
              <a:noFill/>
              <a:miter lim="800000"/>
              <a:headEnd/>
              <a:tailEnd/>
            </a:ln>
          </p:spPr>
          <p:txBody>
            <a:bodyPr wrap="none">
              <a:prstTxWarp prst="textNoShape">
                <a:avLst/>
              </a:prstTxWarp>
              <a:spAutoFit/>
            </a:bodyPr>
            <a:lstStyle/>
            <a:p>
              <a:pPr algn="ctr"/>
              <a:r>
                <a:rPr lang="en-US"/>
                <a:t>Oi</a:t>
              </a:r>
            </a:p>
          </p:txBody>
        </p:sp>
        <p:sp>
          <p:nvSpPr>
            <p:cNvPr id="73738" name="Text Box 6"/>
            <p:cNvSpPr txBox="1">
              <a:spLocks noChangeArrowheads="1"/>
            </p:cNvSpPr>
            <p:nvPr/>
          </p:nvSpPr>
          <p:spPr bwMode="auto">
            <a:xfrm>
              <a:off x="4720" y="624"/>
              <a:ext cx="340" cy="288"/>
            </a:xfrm>
            <a:prstGeom prst="rect">
              <a:avLst/>
            </a:prstGeom>
            <a:noFill/>
            <a:ln w="9525">
              <a:noFill/>
              <a:miter lim="800000"/>
              <a:headEnd/>
              <a:tailEnd/>
            </a:ln>
          </p:spPr>
          <p:txBody>
            <a:bodyPr wrap="none">
              <a:prstTxWarp prst="textNoShape">
                <a:avLst/>
              </a:prstTxWarp>
              <a:spAutoFit/>
            </a:bodyPr>
            <a:lstStyle/>
            <a:p>
              <a:pPr algn="ctr"/>
              <a:r>
                <a:rPr lang="en-US"/>
                <a:t>Oe</a:t>
              </a:r>
            </a:p>
          </p:txBody>
        </p:sp>
        <p:sp>
          <p:nvSpPr>
            <p:cNvPr id="73739" name="Text Box 7"/>
            <p:cNvSpPr txBox="1">
              <a:spLocks noChangeArrowheads="1"/>
            </p:cNvSpPr>
            <p:nvPr/>
          </p:nvSpPr>
          <p:spPr bwMode="auto">
            <a:xfrm>
              <a:off x="4720" y="1440"/>
              <a:ext cx="340" cy="288"/>
            </a:xfrm>
            <a:prstGeom prst="rect">
              <a:avLst/>
            </a:prstGeom>
            <a:noFill/>
            <a:ln w="9525">
              <a:noFill/>
              <a:miter lim="800000"/>
              <a:headEnd/>
              <a:tailEnd/>
            </a:ln>
          </p:spPr>
          <p:txBody>
            <a:bodyPr wrap="none">
              <a:prstTxWarp prst="textNoShape">
                <a:avLst/>
              </a:prstTxWarp>
              <a:spAutoFit/>
            </a:bodyPr>
            <a:lstStyle/>
            <a:p>
              <a:pPr algn="ctr"/>
              <a:r>
                <a:rPr lang="en-US"/>
                <a:t>Oa</a:t>
              </a:r>
            </a:p>
          </p:txBody>
        </p:sp>
        <p:sp>
          <p:nvSpPr>
            <p:cNvPr id="73740" name="Text Box 8"/>
            <p:cNvSpPr txBox="1">
              <a:spLocks noChangeArrowheads="1"/>
            </p:cNvSpPr>
            <p:nvPr/>
          </p:nvSpPr>
          <p:spPr bwMode="auto">
            <a:xfrm>
              <a:off x="4773" y="2304"/>
              <a:ext cx="233" cy="288"/>
            </a:xfrm>
            <a:prstGeom prst="rect">
              <a:avLst/>
            </a:prstGeom>
            <a:noFill/>
            <a:ln w="9525">
              <a:noFill/>
              <a:miter lim="800000"/>
              <a:headEnd/>
              <a:tailEnd/>
            </a:ln>
          </p:spPr>
          <p:txBody>
            <a:bodyPr wrap="none">
              <a:prstTxWarp prst="textNoShape">
                <a:avLst/>
              </a:prstTxWarp>
              <a:spAutoFit/>
            </a:bodyPr>
            <a:lstStyle/>
            <a:p>
              <a:pPr algn="ctr"/>
              <a:r>
                <a:rPr lang="en-US"/>
                <a:t>E</a:t>
              </a:r>
            </a:p>
          </p:txBody>
        </p:sp>
        <p:sp>
          <p:nvSpPr>
            <p:cNvPr id="73741" name="Text Box 9"/>
            <p:cNvSpPr txBox="1">
              <a:spLocks noChangeArrowheads="1"/>
            </p:cNvSpPr>
            <p:nvPr/>
          </p:nvSpPr>
          <p:spPr bwMode="auto">
            <a:xfrm>
              <a:off x="4719" y="2736"/>
              <a:ext cx="340" cy="288"/>
            </a:xfrm>
            <a:prstGeom prst="rect">
              <a:avLst/>
            </a:prstGeom>
            <a:noFill/>
            <a:ln w="9525">
              <a:noFill/>
              <a:miter lim="800000"/>
              <a:headEnd/>
              <a:tailEnd/>
            </a:ln>
          </p:spPr>
          <p:txBody>
            <a:bodyPr wrap="none">
              <a:prstTxWarp prst="textNoShape">
                <a:avLst/>
              </a:prstTxWarp>
              <a:spAutoFit/>
            </a:bodyPr>
            <a:lstStyle/>
            <a:p>
              <a:pPr algn="ctr"/>
              <a:r>
                <a:rPr lang="en-US"/>
                <a:t>Bh</a:t>
              </a:r>
            </a:p>
          </p:txBody>
        </p:sp>
        <p:sp>
          <p:nvSpPr>
            <p:cNvPr id="73742" name="Text Box 10"/>
            <p:cNvSpPr txBox="1">
              <a:spLocks noChangeArrowheads="1"/>
            </p:cNvSpPr>
            <p:nvPr/>
          </p:nvSpPr>
          <p:spPr bwMode="auto">
            <a:xfrm>
              <a:off x="4730" y="3504"/>
              <a:ext cx="319" cy="288"/>
            </a:xfrm>
            <a:prstGeom prst="rect">
              <a:avLst/>
            </a:prstGeom>
            <a:noFill/>
            <a:ln w="9525">
              <a:noFill/>
              <a:miter lim="800000"/>
              <a:headEnd/>
              <a:tailEnd/>
            </a:ln>
          </p:spPr>
          <p:txBody>
            <a:bodyPr wrap="none">
              <a:prstTxWarp prst="textNoShape">
                <a:avLst/>
              </a:prstTxWarp>
              <a:spAutoFit/>
            </a:bodyPr>
            <a:lstStyle/>
            <a:p>
              <a:pPr algn="ctr"/>
              <a:r>
                <a:rPr lang="en-US"/>
                <a:t>Bs</a:t>
              </a:r>
            </a:p>
          </p:txBody>
        </p:sp>
      </p:grpSp>
      <p:sp>
        <p:nvSpPr>
          <p:cNvPr id="73735" name="Text Box 12"/>
          <p:cNvSpPr txBox="1">
            <a:spLocks noChangeArrowheads="1"/>
          </p:cNvSpPr>
          <p:nvPr/>
        </p:nvSpPr>
        <p:spPr bwMode="auto">
          <a:xfrm>
            <a:off x="7162800" y="1447800"/>
            <a:ext cx="946150" cy="822325"/>
          </a:xfrm>
          <a:prstGeom prst="rect">
            <a:avLst/>
          </a:prstGeom>
          <a:noFill/>
          <a:ln w="9525">
            <a:noFill/>
            <a:miter lim="800000"/>
            <a:headEnd/>
            <a:tailEnd/>
          </a:ln>
        </p:spPr>
        <p:txBody>
          <a:bodyPr wrap="none">
            <a:prstTxWarp prst="textNoShape">
              <a:avLst/>
            </a:prstTxWarp>
            <a:spAutoFit/>
          </a:bodyPr>
          <a:lstStyle/>
          <a:p>
            <a:pPr algn="ctr"/>
            <a:r>
              <a:rPr lang="en-US"/>
              <a:t>Forest</a:t>
            </a:r>
          </a:p>
          <a:p>
            <a:pPr algn="ctr"/>
            <a:r>
              <a:rPr lang="en-US"/>
              <a:t>Floor</a:t>
            </a:r>
          </a:p>
        </p:txBody>
      </p:sp>
      <p:sp>
        <p:nvSpPr>
          <p:cNvPr id="73736" name="Text Box 13"/>
          <p:cNvSpPr txBox="1">
            <a:spLocks noChangeArrowheads="1"/>
          </p:cNvSpPr>
          <p:nvPr/>
        </p:nvSpPr>
        <p:spPr bwMode="auto">
          <a:xfrm>
            <a:off x="7086600" y="4724400"/>
            <a:ext cx="1147763" cy="822325"/>
          </a:xfrm>
          <a:prstGeom prst="rect">
            <a:avLst/>
          </a:prstGeom>
          <a:noFill/>
          <a:ln w="9525">
            <a:noFill/>
            <a:miter lim="800000"/>
            <a:headEnd/>
            <a:tailEnd/>
          </a:ln>
        </p:spPr>
        <p:txBody>
          <a:bodyPr wrap="none">
            <a:prstTxWarp prst="textNoShape">
              <a:avLst/>
            </a:prstTxWarp>
            <a:spAutoFit/>
          </a:bodyPr>
          <a:lstStyle/>
          <a:p>
            <a:pPr algn="ctr"/>
            <a:r>
              <a:rPr lang="en-US"/>
              <a:t>Mineral</a:t>
            </a:r>
          </a:p>
          <a:p>
            <a:pPr algn="ctr"/>
            <a:r>
              <a:rPr lang="en-US"/>
              <a:t>Soil</a:t>
            </a:r>
          </a:p>
        </p:txBody>
      </p:sp>
      <p:pic>
        <p:nvPicPr>
          <p:cNvPr id="73730" name="Picture 2"/>
          <p:cNvPicPr>
            <a:picLocks noChangeAspect="1" noChangeArrowheads="1"/>
          </p:cNvPicPr>
          <p:nvPr/>
        </p:nvPicPr>
        <p:blipFill>
          <a:blip r:embed="rId4" cstate="email"/>
          <a:srcRect/>
          <a:stretch>
            <a:fillRect/>
          </a:stretch>
        </p:blipFill>
        <p:spPr bwMode="auto">
          <a:xfrm>
            <a:off x="6705600" y="0"/>
            <a:ext cx="5630863" cy="4495800"/>
          </a:xfrm>
          <a:prstGeom prst="rect">
            <a:avLst/>
          </a:prstGeom>
          <a:noFill/>
          <a:ln w="9525">
            <a:miter lim="800000"/>
            <a:headEnd/>
            <a:tailEnd/>
          </a:ln>
          <a:effectLst/>
        </p:spPr>
      </p:pic>
      <p:pic>
        <p:nvPicPr>
          <p:cNvPr id="73731" name="Picture 3"/>
          <p:cNvPicPr>
            <a:picLocks noChangeAspect="1" noChangeArrowheads="1"/>
          </p:cNvPicPr>
          <p:nvPr/>
        </p:nvPicPr>
        <p:blipFill>
          <a:blip r:embed="rId4" cstate="email"/>
          <a:srcRect/>
          <a:stretch>
            <a:fillRect/>
          </a:stretch>
        </p:blipFill>
        <p:spPr bwMode="auto">
          <a:xfrm>
            <a:off x="6705600" y="2971800"/>
            <a:ext cx="5630863" cy="5257800"/>
          </a:xfrm>
          <a:prstGeom prst="rect">
            <a:avLst/>
          </a:prstGeom>
          <a:noFill/>
          <a:ln w="9525">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FF6"/>
          <p:cNvPicPr>
            <a:picLocks noChangeAspect="1" noChangeArrowheads="1"/>
          </p:cNvPicPr>
          <p:nvPr/>
        </p:nvPicPr>
        <p:blipFill>
          <a:blip r:embed="rId2" cstate="email"/>
          <a:srcRect/>
          <a:stretch>
            <a:fillRect/>
          </a:stretch>
        </p:blipFill>
        <p:spPr bwMode="auto">
          <a:xfrm>
            <a:off x="0" y="0"/>
            <a:ext cx="9448800" cy="6911975"/>
          </a:xfrm>
          <a:prstGeom prst="rect">
            <a:avLst/>
          </a:prstGeom>
          <a:noFill/>
          <a:ln w="9525">
            <a:noFill/>
            <a:miter lim="800000"/>
            <a:headEnd/>
            <a:tailEnd/>
          </a:ln>
        </p:spPr>
      </p:pic>
      <p:sp>
        <p:nvSpPr>
          <p:cNvPr id="74755" name="Rectangle 3"/>
          <p:cNvSpPr>
            <a:spLocks noChangeArrowheads="1"/>
          </p:cNvSpPr>
          <p:nvPr/>
        </p:nvSpPr>
        <p:spPr bwMode="auto">
          <a:xfrm>
            <a:off x="0" y="6400800"/>
            <a:ext cx="6553200" cy="609600"/>
          </a:xfrm>
          <a:prstGeom prst="rect">
            <a:avLst/>
          </a:prstGeom>
          <a:solidFill>
            <a:schemeClr val="bg1">
              <a:alpha val="50195"/>
            </a:schemeClr>
          </a:solidFill>
          <a:ln w="9525">
            <a:noFill/>
            <a:miter lim="800000"/>
            <a:headEnd/>
            <a:tailEnd/>
          </a:ln>
        </p:spPr>
        <p:txBody>
          <a:bodyPr>
            <a:prstTxWarp prst="textNoShape">
              <a:avLst/>
            </a:prstTxWarp>
          </a:bodyPr>
          <a:lstStyle/>
          <a:p>
            <a:pPr marL="342900" indent="-342900" algn="l">
              <a:spcBef>
                <a:spcPct val="20000"/>
              </a:spcBef>
            </a:pPr>
            <a:r>
              <a:rPr lang="en-US" sz="2000"/>
              <a:t>10 points are sampled along each of 5 transects in 13 stands.</a:t>
            </a:r>
          </a:p>
          <a:p>
            <a:pPr marL="342900" indent="-342900" algn="l">
              <a:spcBef>
                <a:spcPct val="20000"/>
              </a:spcBef>
            </a:pPr>
            <a:endParaRPr lang="en-US"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type="body" idx="1"/>
          </p:nvPr>
        </p:nvPicPr>
        <p:blipFill>
          <a:blip r:embed="rId3" cstate="email"/>
          <a:srcRect/>
          <a:stretch>
            <a:fillRect/>
          </a:stretch>
        </p:blipFill>
        <p:spPr>
          <a:xfrm>
            <a:off x="533400" y="1371600"/>
            <a:ext cx="8077200" cy="4778375"/>
          </a:xfrm>
        </p:spPr>
      </p:pic>
      <p:sp>
        <p:nvSpPr>
          <p:cNvPr id="25603" name="Text Box 3"/>
          <p:cNvSpPr txBox="1">
            <a:spLocks noChangeArrowheads="1"/>
          </p:cNvSpPr>
          <p:nvPr/>
        </p:nvSpPr>
        <p:spPr bwMode="auto">
          <a:xfrm>
            <a:off x="3581400" y="6308725"/>
            <a:ext cx="5181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Bormann et al. (1977) Science</a:t>
            </a:r>
          </a:p>
        </p:txBody>
      </p:sp>
      <p:sp>
        <p:nvSpPr>
          <p:cNvPr id="25604" name="Text Box 4"/>
          <p:cNvSpPr txBox="1">
            <a:spLocks noChangeArrowheads="1"/>
          </p:cNvSpPr>
          <p:nvPr/>
        </p:nvSpPr>
        <p:spPr bwMode="auto">
          <a:xfrm>
            <a:off x="533400" y="228600"/>
            <a:ext cx="8153400" cy="1077913"/>
          </a:xfrm>
          <a:prstGeom prst="rect">
            <a:avLst/>
          </a:prstGeom>
          <a:noFill/>
          <a:ln w="9525">
            <a:noFill/>
            <a:miter lim="800000"/>
            <a:headEnd/>
            <a:tailEnd/>
          </a:ln>
        </p:spPr>
        <p:txBody>
          <a:bodyPr>
            <a:prstTxWarp prst="textNoShape">
              <a:avLst/>
            </a:prstTxWarp>
            <a:spAutoFit/>
          </a:bodyPr>
          <a:lstStyle/>
          <a:p>
            <a:pPr algn="ctr"/>
            <a:r>
              <a:rPr lang="en-US" sz="3200"/>
              <a:t>How can we assign confidence in ecosystem nutrient fluxes?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0" y="5638800"/>
            <a:ext cx="4572000" cy="838200"/>
          </a:xfrm>
          <a:solidFill>
            <a:schemeClr val="folHlink">
              <a:alpha val="50195"/>
            </a:schemeClr>
          </a:solidFill>
        </p:spPr>
        <p:txBody>
          <a:bodyPr/>
          <a:lstStyle/>
          <a:p>
            <a:r>
              <a:rPr lang="en-US" sz="3200">
                <a:solidFill>
                  <a:schemeClr val="bg1"/>
                </a:solidFill>
                <a:latin typeface="Baskerville Old Face" pitchFamily="-103" charset="0"/>
                <a:ea typeface="ＭＳ Ｐゴシック" pitchFamily="-103" charset="-128"/>
                <a:cs typeface="ＭＳ Ｐゴシック" pitchFamily="-103" charset="-128"/>
              </a:rPr>
              <a:t>Excavation of a forest floor block (10 x 10 cm)</a:t>
            </a:r>
            <a:endParaRPr lang="en-US" sz="4800">
              <a:solidFill>
                <a:schemeClr val="bg1"/>
              </a:solidFill>
              <a:latin typeface="Baskerville Old Face" pitchFamily="-103" charset="0"/>
              <a:ea typeface="ＭＳ Ｐゴシック" pitchFamily="-103" charset="-128"/>
              <a:cs typeface="ＭＳ Ｐゴシック" pitchFamily="-103"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p:cNvGraphicFramePr>
            <a:graphicFrameLocks noChangeAspect="1"/>
          </p:cNvGraphicFramePr>
          <p:nvPr>
            <p:ph sz="quarter" idx="4294967295"/>
          </p:nvPr>
        </p:nvGraphicFramePr>
        <p:xfrm>
          <a:off x="0" y="0"/>
          <a:ext cx="9144000" cy="6858000"/>
        </p:xfrm>
        <a:graphic>
          <a:graphicData uri="http://schemas.openxmlformats.org/presentationml/2006/ole">
            <p:oleObj spid="_x0000_s76802" name="Clip" r:id="rId3" imgW="7621064" imgH="5714286" progId="">
              <p:embed/>
            </p:oleObj>
          </a:graphicData>
        </a:graphic>
      </p:graphicFrame>
      <p:sp>
        <p:nvSpPr>
          <p:cNvPr id="76803" name="Rectangle 3"/>
          <p:cNvSpPr>
            <a:spLocks noGrp="1" noChangeArrowheads="1"/>
          </p:cNvSpPr>
          <p:nvPr>
            <p:ph type="body" sz="half" idx="4294967295"/>
          </p:nvPr>
        </p:nvSpPr>
        <p:spPr>
          <a:xfrm>
            <a:off x="762000" y="304800"/>
            <a:ext cx="7620000" cy="457200"/>
          </a:xfrm>
          <a:solidFill>
            <a:schemeClr val="bg1">
              <a:alpha val="50195"/>
            </a:schemeClr>
          </a:solidFill>
        </p:spPr>
        <p:txBody>
          <a:bodyPr/>
          <a:lstStyle/>
          <a:p>
            <a:pPr>
              <a:lnSpc>
                <a:spcPct val="90000"/>
              </a:lnSpc>
            </a:pPr>
            <a:r>
              <a:rPr lang="en-US" sz="2400">
                <a:ea typeface="ＭＳ Ｐゴシック" pitchFamily="-103" charset="-128"/>
                <a:cs typeface="ＭＳ Ｐゴシック" pitchFamily="-103" charset="-128"/>
              </a:rPr>
              <a:t>Pin block is trimmed to size.  Horizons are easy to see.</a:t>
            </a:r>
          </a:p>
          <a:p>
            <a:pPr>
              <a:lnSpc>
                <a:spcPct val="90000"/>
              </a:lnSpc>
              <a:buFontTx/>
              <a:buNone/>
            </a:pPr>
            <a:endParaRPr lang="en-US" sz="2000">
              <a:ea typeface="ＭＳ Ｐゴシック" pitchFamily="-103" charset="-128"/>
              <a:cs typeface="ＭＳ Ｐゴシック" pitchFamily="-103"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2362200" y="5334000"/>
            <a:ext cx="6781800" cy="1524000"/>
          </a:xfrm>
          <a:solidFill>
            <a:schemeClr val="bg1">
              <a:alpha val="50195"/>
            </a:schemeClr>
          </a:solidFill>
        </p:spPr>
        <p:txBody>
          <a:bodyPr/>
          <a:lstStyle/>
          <a:p>
            <a:r>
              <a:rPr lang="en-US" sz="2000">
                <a:ea typeface="ＭＳ Ｐゴシック" pitchFamily="-103" charset="-128"/>
                <a:cs typeface="ＭＳ Ｐゴシック" pitchFamily="-103" charset="-128"/>
              </a:rPr>
              <a:t>Horizon depths are measured on four faces</a:t>
            </a:r>
          </a:p>
          <a:p>
            <a:r>
              <a:rPr lang="en-US" sz="2000">
                <a:ea typeface="ＭＳ Ｐゴシック" pitchFamily="-103" charset="-128"/>
                <a:cs typeface="ＭＳ Ｐゴシック" pitchFamily="-103" charset="-128"/>
              </a:rPr>
              <a:t>Oe, Oi, Oa and A (if present) horizons are bagged separately</a:t>
            </a:r>
          </a:p>
          <a:p>
            <a:r>
              <a:rPr lang="en-US" sz="2000">
                <a:ea typeface="ＭＳ Ｐゴシック" pitchFamily="-103" charset="-128"/>
                <a:cs typeface="ＭＳ Ｐゴシック" pitchFamily="-103" charset="-128"/>
              </a:rPr>
              <a:t>In the lab, samples are dried, sieved, and a subsample oven-dried for mass and chemical analysis.</a:t>
            </a:r>
          </a:p>
        </p:txBody>
      </p:sp>
      <p:sp>
        <p:nvSpPr>
          <p:cNvPr id="77827" name="Text Box 3"/>
          <p:cNvSpPr txBox="1">
            <a:spLocks noChangeArrowheads="1"/>
          </p:cNvSpPr>
          <p:nvPr/>
        </p:nvSpPr>
        <p:spPr bwMode="auto">
          <a:xfrm>
            <a:off x="3108325" y="269875"/>
            <a:ext cx="1997075" cy="457200"/>
          </a:xfrm>
          <a:prstGeom prst="rect">
            <a:avLst/>
          </a:prstGeom>
          <a:noFill/>
          <a:ln w="9525">
            <a:noFill/>
            <a:miter lim="800000"/>
            <a:headEnd/>
            <a:tailEnd/>
          </a:ln>
        </p:spPr>
        <p:txBody>
          <a:bodyPr>
            <a:prstTxWarp prst="textNoShape">
              <a:avLst/>
            </a:prstTxWarp>
            <a:spAutoFit/>
          </a:bodyPr>
          <a:lstStyle/>
          <a:p>
            <a:pPr algn="l" eaLnBrk="1" hangingPunct="1"/>
            <a:endParaRPr lang="en-US">
              <a:solidFill>
                <a:srgbClr val="FFFFFF"/>
              </a:solidFill>
              <a:latin typeface="Times New Roman" pitchFamily="-103"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6"/>
          <p:cNvSpPr txBox="1">
            <a:spLocks noChangeArrowheads="1"/>
          </p:cNvSpPr>
          <p:nvPr/>
        </p:nvSpPr>
        <p:spPr bwMode="auto">
          <a:xfrm>
            <a:off x="2133600" y="533400"/>
            <a:ext cx="4876800" cy="822325"/>
          </a:xfrm>
          <a:prstGeom prst="rect">
            <a:avLst/>
          </a:prstGeom>
          <a:noFill/>
          <a:ln w="9525">
            <a:noFill/>
            <a:miter lim="800000"/>
            <a:headEnd/>
            <a:tailEnd/>
          </a:ln>
        </p:spPr>
        <p:txBody>
          <a:bodyPr>
            <a:prstTxWarp prst="textNoShape">
              <a:avLst/>
            </a:prstTxWarp>
            <a:spAutoFit/>
          </a:bodyPr>
          <a:lstStyle/>
          <a:p>
            <a:pPr algn="ctr"/>
            <a:r>
              <a:rPr lang="en-US"/>
              <a:t>Nitrogen in the Forest Floor</a:t>
            </a:r>
          </a:p>
          <a:p>
            <a:pPr algn="ctr"/>
            <a:r>
              <a:rPr lang="en-US"/>
              <a:t>Hubbard Brook Experimental Forest</a:t>
            </a:r>
          </a:p>
        </p:txBody>
      </p:sp>
      <p:pic>
        <p:nvPicPr>
          <p:cNvPr id="78851" name="Picture 7"/>
          <p:cNvPicPr>
            <a:picLocks noChangeAspect="1" noChangeArrowheads="1"/>
          </p:cNvPicPr>
          <p:nvPr/>
        </p:nvPicPr>
        <p:blipFill>
          <a:blip r:embed="rId2" cstate="email"/>
          <a:srcRect/>
          <a:stretch>
            <a:fillRect/>
          </a:stretch>
        </p:blipFill>
        <p:spPr bwMode="auto">
          <a:xfrm>
            <a:off x="1038225" y="1427163"/>
            <a:ext cx="7067550" cy="4002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6"/>
          <p:cNvSpPr txBox="1">
            <a:spLocks noChangeArrowheads="1"/>
          </p:cNvSpPr>
          <p:nvPr/>
        </p:nvSpPr>
        <p:spPr bwMode="auto">
          <a:xfrm>
            <a:off x="2133600" y="533400"/>
            <a:ext cx="4876800" cy="822325"/>
          </a:xfrm>
          <a:prstGeom prst="rect">
            <a:avLst/>
          </a:prstGeom>
          <a:noFill/>
          <a:ln w="9525">
            <a:noFill/>
            <a:miter lim="800000"/>
            <a:headEnd/>
            <a:tailEnd/>
          </a:ln>
        </p:spPr>
        <p:txBody>
          <a:bodyPr>
            <a:prstTxWarp prst="textNoShape">
              <a:avLst/>
            </a:prstTxWarp>
            <a:spAutoFit/>
          </a:bodyPr>
          <a:lstStyle/>
          <a:p>
            <a:pPr algn="ctr"/>
            <a:r>
              <a:rPr lang="en-US"/>
              <a:t>Nitrogen in the Forest Floor</a:t>
            </a:r>
          </a:p>
          <a:p>
            <a:pPr algn="ctr"/>
            <a:r>
              <a:rPr lang="en-US"/>
              <a:t>Hubbard Brook Experimental Forest</a:t>
            </a:r>
          </a:p>
        </p:txBody>
      </p:sp>
      <p:pic>
        <p:nvPicPr>
          <p:cNvPr id="79875" name="Picture 7"/>
          <p:cNvPicPr>
            <a:picLocks noChangeAspect="1" noChangeArrowheads="1"/>
          </p:cNvPicPr>
          <p:nvPr/>
        </p:nvPicPr>
        <p:blipFill>
          <a:blip r:embed="rId3" cstate="email"/>
          <a:srcRect/>
          <a:stretch>
            <a:fillRect/>
          </a:stretch>
        </p:blipFill>
        <p:spPr bwMode="auto">
          <a:xfrm>
            <a:off x="1038225" y="1427163"/>
            <a:ext cx="7067550" cy="4002087"/>
          </a:xfrm>
          <a:prstGeom prst="rect">
            <a:avLst/>
          </a:prstGeom>
          <a:noFill/>
          <a:ln w="9525">
            <a:noFill/>
            <a:miter lim="800000"/>
            <a:headEnd/>
            <a:tailEnd/>
          </a:ln>
        </p:spPr>
      </p:pic>
      <p:sp>
        <p:nvSpPr>
          <p:cNvPr id="79876" name="Text Box 8"/>
          <p:cNvSpPr txBox="1">
            <a:spLocks noChangeArrowheads="1"/>
          </p:cNvSpPr>
          <p:nvPr/>
        </p:nvSpPr>
        <p:spPr bwMode="auto">
          <a:xfrm>
            <a:off x="1295400" y="5638800"/>
            <a:ext cx="6324600" cy="830263"/>
          </a:xfrm>
          <a:prstGeom prst="rect">
            <a:avLst/>
          </a:prstGeom>
          <a:noFill/>
          <a:ln w="9525">
            <a:noFill/>
            <a:miter lim="800000"/>
            <a:headEnd/>
            <a:tailEnd/>
          </a:ln>
        </p:spPr>
        <p:txBody>
          <a:bodyPr>
            <a:prstTxWarp prst="textNoShape">
              <a:avLst/>
            </a:prstTxWarp>
            <a:spAutoFit/>
          </a:bodyPr>
          <a:lstStyle/>
          <a:p>
            <a:pPr algn="ctr"/>
            <a:r>
              <a:rPr lang="en-US"/>
              <a:t>The change is insignificant (P = 0.84).</a:t>
            </a:r>
          </a:p>
          <a:p>
            <a:pPr algn="ctr"/>
            <a:r>
              <a:rPr lang="en-US"/>
              <a:t>The uncertainty in the slope is ± 22 kg/ha/yr.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066800" y="2427288"/>
            <a:ext cx="7239000" cy="4278312"/>
          </a:xfrm>
          <a:prstGeom prst="rect">
            <a:avLst/>
          </a:prstGeom>
          <a:noFill/>
          <a:ln w="9525">
            <a:noFill/>
            <a:miter lim="800000"/>
            <a:headEnd/>
            <a:tailEnd/>
          </a:ln>
        </p:spPr>
        <p:txBody>
          <a:bodyPr>
            <a:prstTxWarp prst="textNoShape">
              <a:avLst/>
            </a:prstTxWarp>
            <a:spAutoFit/>
          </a:bodyPr>
          <a:lstStyle/>
          <a:p>
            <a:pPr lvl="2" algn="l"/>
            <a:endParaRPr lang="en-US"/>
          </a:p>
          <a:p>
            <a:pPr algn="l"/>
            <a:r>
              <a:rPr lang="en-US" sz="3200"/>
              <a:t>Net N gas exchange = sinks – sources =  </a:t>
            </a:r>
          </a:p>
          <a:p>
            <a:pPr algn="l">
              <a:buFontTx/>
              <a:buChar char="-"/>
            </a:pPr>
            <a:r>
              <a:rPr lang="en-US" sz="3200"/>
              <a:t>  precipitation N input </a:t>
            </a:r>
            <a:r>
              <a:rPr lang="en-US" sz="3200">
                <a:solidFill>
                  <a:srgbClr val="FFFF99"/>
                </a:solidFill>
              </a:rPr>
              <a:t>(± 1.3)</a:t>
            </a:r>
          </a:p>
          <a:p>
            <a:pPr algn="l"/>
            <a:r>
              <a:rPr lang="en-US" sz="3200"/>
              <a:t>+ hydrologic export </a:t>
            </a:r>
            <a:r>
              <a:rPr lang="en-US" sz="3200">
                <a:solidFill>
                  <a:srgbClr val="FFFF99"/>
                </a:solidFill>
              </a:rPr>
              <a:t>(± 0.5)</a:t>
            </a:r>
          </a:p>
          <a:p>
            <a:pPr algn="l"/>
            <a:r>
              <a:rPr lang="en-US" sz="3200"/>
              <a:t>+ N accretion in living biomass </a:t>
            </a:r>
            <a:r>
              <a:rPr lang="en-US" sz="3200">
                <a:solidFill>
                  <a:schemeClr val="tx2"/>
                </a:solidFill>
              </a:rPr>
              <a:t>(± 1)</a:t>
            </a:r>
          </a:p>
          <a:p>
            <a:pPr algn="l"/>
            <a:r>
              <a:rPr lang="en-US" sz="3200">
                <a:solidFill>
                  <a:srgbClr val="FFFFFF"/>
                </a:solidFill>
              </a:rPr>
              <a:t>+ N accretion in the forest floor </a:t>
            </a:r>
            <a:r>
              <a:rPr lang="en-US" sz="3200">
                <a:solidFill>
                  <a:schemeClr val="tx2"/>
                </a:solidFill>
              </a:rPr>
              <a:t>(± 22)</a:t>
            </a:r>
          </a:p>
          <a:p>
            <a:pPr algn="l"/>
            <a:r>
              <a:rPr lang="en-US" sz="3200"/>
              <a:t>± gain or loss in soil N stores </a:t>
            </a:r>
          </a:p>
          <a:p>
            <a:pPr algn="l">
              <a:buFontTx/>
              <a:buChar char="-"/>
            </a:pPr>
            <a:endParaRPr lang="en-US" sz="3200"/>
          </a:p>
          <a:p>
            <a:pPr algn="l"/>
            <a:endParaRPr lang="en-US"/>
          </a:p>
        </p:txBody>
      </p:sp>
      <p:sp>
        <p:nvSpPr>
          <p:cNvPr id="80899" name="Text Box 4"/>
          <p:cNvSpPr txBox="1">
            <a:spLocks noChangeArrowheads="1"/>
          </p:cNvSpPr>
          <p:nvPr/>
        </p:nvSpPr>
        <p:spPr bwMode="auto">
          <a:xfrm>
            <a:off x="533400" y="228600"/>
            <a:ext cx="8153400" cy="1066800"/>
          </a:xfrm>
          <a:prstGeom prst="rect">
            <a:avLst/>
          </a:prstGeom>
          <a:noFill/>
          <a:ln w="9525">
            <a:noFill/>
            <a:miter lim="800000"/>
            <a:headEnd/>
            <a:tailEnd/>
          </a:ln>
        </p:spPr>
        <p:txBody>
          <a:bodyPr>
            <a:prstTxWarp prst="textNoShape">
              <a:avLst/>
            </a:prstTxWarp>
            <a:spAutoFit/>
          </a:bodyPr>
          <a:lstStyle/>
          <a:p>
            <a:pPr algn="ctr"/>
            <a:r>
              <a:rPr lang="en-US" sz="3200"/>
              <a:t>The N budget for Hubbard Brook published </a:t>
            </a:r>
          </a:p>
          <a:p>
            <a:pPr algn="ctr"/>
            <a:r>
              <a:rPr lang="en-US" sz="3200"/>
              <a:t>in 1977 was “missing” 14.2 kg/ha/yr</a:t>
            </a:r>
            <a:r>
              <a:rPr lang="en-US"/>
              <a:t> </a:t>
            </a:r>
          </a:p>
        </p:txBody>
      </p:sp>
      <p:sp>
        <p:nvSpPr>
          <p:cNvPr id="80900" name="Text Box 4"/>
          <p:cNvSpPr txBox="1">
            <a:spLocks noChangeArrowheads="1"/>
          </p:cNvSpPr>
          <p:nvPr/>
        </p:nvSpPr>
        <p:spPr bwMode="auto">
          <a:xfrm>
            <a:off x="533400" y="1778000"/>
            <a:ext cx="8153400" cy="584200"/>
          </a:xfrm>
          <a:prstGeom prst="rect">
            <a:avLst/>
          </a:prstGeom>
          <a:noFill/>
          <a:ln w="9525">
            <a:noFill/>
            <a:miter lim="800000"/>
            <a:headEnd/>
            <a:tailEnd/>
          </a:ln>
        </p:spPr>
        <p:txBody>
          <a:bodyPr>
            <a:prstTxWarp prst="textNoShape">
              <a:avLst/>
            </a:prstTxWarp>
            <a:spAutoFit/>
          </a:bodyPr>
          <a:lstStyle/>
          <a:p>
            <a:pPr algn="ctr"/>
            <a:r>
              <a:rPr lang="en-US" sz="3200"/>
              <a:t>14.2 ± </a:t>
            </a:r>
            <a:r>
              <a:rPr lang="en-US" sz="3200">
                <a:solidFill>
                  <a:srgbClr val="FFFF99"/>
                </a:solidFill>
              </a:rPr>
              <a:t>?? </a:t>
            </a:r>
            <a:r>
              <a:rPr lang="en-US" sz="3200"/>
              <a:t>kg/ha/yr</a:t>
            </a:r>
            <a:r>
              <a:rPr lang="en-US"/>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8"/>
          <p:cNvSpPr txBox="1">
            <a:spLocks noChangeArrowheads="1"/>
          </p:cNvSpPr>
          <p:nvPr/>
        </p:nvSpPr>
        <p:spPr bwMode="auto">
          <a:xfrm>
            <a:off x="457200" y="304800"/>
            <a:ext cx="8153400" cy="830263"/>
          </a:xfrm>
          <a:prstGeom prst="rect">
            <a:avLst/>
          </a:prstGeom>
          <a:noFill/>
          <a:ln w="9525">
            <a:noFill/>
            <a:miter lim="800000"/>
            <a:headEnd/>
            <a:tailEnd/>
          </a:ln>
        </p:spPr>
        <p:txBody>
          <a:bodyPr>
            <a:prstTxWarp prst="textNoShape">
              <a:avLst/>
            </a:prstTxWarp>
            <a:spAutoFit/>
          </a:bodyPr>
          <a:lstStyle/>
          <a:p>
            <a:pPr algn="ctr"/>
            <a:r>
              <a:rPr lang="en-US"/>
              <a:t>Studies of soil change over time often fail to detect a difference.</a:t>
            </a:r>
          </a:p>
          <a:p>
            <a:pPr algn="ctr"/>
            <a:r>
              <a:rPr lang="en-US"/>
              <a:t>We should always report how large a difference is detectable.</a:t>
            </a:r>
          </a:p>
        </p:txBody>
      </p:sp>
      <p:grpSp>
        <p:nvGrpSpPr>
          <p:cNvPr id="2" name="Group 5"/>
          <p:cNvGrpSpPr>
            <a:grpSpLocks/>
          </p:cNvGrpSpPr>
          <p:nvPr/>
        </p:nvGrpSpPr>
        <p:grpSpPr bwMode="auto">
          <a:xfrm>
            <a:off x="0" y="1600200"/>
            <a:ext cx="9144000" cy="5137150"/>
            <a:chOff x="0" y="1600200"/>
            <a:chExt cx="9144000" cy="5137924"/>
          </a:xfrm>
        </p:grpSpPr>
        <p:pic>
          <p:nvPicPr>
            <p:cNvPr id="99332" name="Picture 1" descr="Screen Shot 2013-05-13 at 1.12.18 AM.png"/>
            <p:cNvPicPr>
              <a:picLocks noChangeAspect="1"/>
            </p:cNvPicPr>
            <p:nvPr/>
          </p:nvPicPr>
          <p:blipFill>
            <a:blip r:embed="rId2" cstate="email"/>
            <a:srcRect/>
            <a:stretch>
              <a:fillRect/>
            </a:stretch>
          </p:blipFill>
          <p:spPr bwMode="auto">
            <a:xfrm>
              <a:off x="0" y="1600200"/>
              <a:ext cx="9144000" cy="4507184"/>
            </a:xfrm>
            <a:prstGeom prst="rect">
              <a:avLst/>
            </a:prstGeom>
            <a:noFill/>
            <a:ln w="9525">
              <a:noFill/>
              <a:miter lim="800000"/>
              <a:headEnd/>
              <a:tailEnd/>
            </a:ln>
          </p:spPr>
        </p:pic>
        <p:sp>
          <p:nvSpPr>
            <p:cNvPr id="99333" name="Text Box 3"/>
            <p:cNvSpPr txBox="1">
              <a:spLocks noChangeArrowheads="1"/>
            </p:cNvSpPr>
            <p:nvPr/>
          </p:nvSpPr>
          <p:spPr bwMode="auto">
            <a:xfrm>
              <a:off x="3962400" y="6461125"/>
              <a:ext cx="5181600" cy="276999"/>
            </a:xfrm>
            <a:prstGeom prst="rect">
              <a:avLst/>
            </a:prstGeom>
            <a:noFill/>
            <a:ln w="9525">
              <a:noFill/>
              <a:miter lim="800000"/>
              <a:headEnd/>
              <a:tailEnd/>
            </a:ln>
          </p:spPr>
          <p:txBody>
            <a:bodyPr>
              <a:prstTxWarp prst="textNoShape">
                <a:avLst/>
              </a:prstTxWarp>
              <a:spAutoFit/>
            </a:bodyPr>
            <a:lstStyle/>
            <a:p>
              <a:pPr>
                <a:spcBef>
                  <a:spcPct val="50000"/>
                </a:spcBef>
              </a:pPr>
              <a:r>
                <a:rPr lang="en-US" sz="1200">
                  <a:latin typeface="Tahoma" pitchFamily="-103" charset="0"/>
                </a:rPr>
                <a:t>Yanai et al. (2003) SSSAJ</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1" descr="Screen Shot 2013-05-13 at 1.09.08 AM.png"/>
          <p:cNvPicPr>
            <a:picLocks noChangeAspect="1"/>
          </p:cNvPicPr>
          <p:nvPr/>
        </p:nvPicPr>
        <p:blipFill>
          <a:blip r:embed="rId3" cstate="email"/>
          <a:srcRect/>
          <a:stretch>
            <a:fillRect/>
          </a:stretch>
        </p:blipFill>
        <p:spPr bwMode="auto">
          <a:xfrm>
            <a:off x="973138" y="1341438"/>
            <a:ext cx="7256462" cy="5135562"/>
          </a:xfrm>
          <a:prstGeom prst="rect">
            <a:avLst/>
          </a:prstGeom>
          <a:noFill/>
          <a:ln w="9525">
            <a:noFill/>
            <a:miter lim="800000"/>
            <a:headEnd/>
            <a:tailEnd/>
          </a:ln>
        </p:spPr>
      </p:pic>
      <p:sp>
        <p:nvSpPr>
          <p:cNvPr id="100355" name="Text Box 8"/>
          <p:cNvSpPr txBox="1">
            <a:spLocks noChangeArrowheads="1"/>
          </p:cNvSpPr>
          <p:nvPr/>
        </p:nvSpPr>
        <p:spPr bwMode="auto">
          <a:xfrm>
            <a:off x="1447800" y="304800"/>
            <a:ext cx="6324600" cy="830263"/>
          </a:xfrm>
          <a:prstGeom prst="rect">
            <a:avLst/>
          </a:prstGeom>
          <a:noFill/>
          <a:ln w="9525">
            <a:noFill/>
            <a:miter lim="800000"/>
            <a:headEnd/>
            <a:tailEnd/>
          </a:ln>
        </p:spPr>
        <p:txBody>
          <a:bodyPr>
            <a:prstTxWarp prst="textNoShape">
              <a:avLst/>
            </a:prstTxWarp>
            <a:spAutoFit/>
          </a:bodyPr>
          <a:lstStyle/>
          <a:p>
            <a:pPr algn="ctr"/>
            <a:r>
              <a:rPr lang="en-US"/>
              <a:t>Power analysis can be used to determine the difference detectable with known confidence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 descr="Screen Shot 2013-05-13 at 1.10.30 AM.png"/>
          <p:cNvPicPr>
            <a:picLocks noChangeAspect="1"/>
          </p:cNvPicPr>
          <p:nvPr/>
        </p:nvPicPr>
        <p:blipFill>
          <a:blip r:embed="rId3" cstate="email"/>
          <a:srcRect/>
          <a:stretch>
            <a:fillRect/>
          </a:stretch>
        </p:blipFill>
        <p:spPr bwMode="auto">
          <a:xfrm>
            <a:off x="1189038" y="442913"/>
            <a:ext cx="6765925" cy="4891087"/>
          </a:xfrm>
          <a:prstGeom prst="rect">
            <a:avLst/>
          </a:prstGeom>
          <a:noFill/>
          <a:ln w="9525">
            <a:noFill/>
            <a:miter lim="800000"/>
            <a:headEnd/>
            <a:tailEnd/>
          </a:ln>
        </p:spPr>
      </p:pic>
      <p:sp>
        <p:nvSpPr>
          <p:cNvPr id="102403" name="Text Box 8"/>
          <p:cNvSpPr txBox="1">
            <a:spLocks noChangeArrowheads="1"/>
          </p:cNvSpPr>
          <p:nvPr/>
        </p:nvSpPr>
        <p:spPr bwMode="auto">
          <a:xfrm>
            <a:off x="1295400" y="5715000"/>
            <a:ext cx="6324600" cy="830263"/>
          </a:xfrm>
          <a:prstGeom prst="rect">
            <a:avLst/>
          </a:prstGeom>
          <a:noFill/>
          <a:ln w="9525">
            <a:noFill/>
            <a:miter lim="800000"/>
            <a:headEnd/>
            <a:tailEnd/>
          </a:ln>
        </p:spPr>
        <p:txBody>
          <a:bodyPr>
            <a:prstTxWarp prst="textNoShape">
              <a:avLst/>
            </a:prstTxWarp>
            <a:spAutoFit/>
          </a:bodyPr>
          <a:lstStyle/>
          <a:p>
            <a:pPr algn="ctr"/>
            <a:r>
              <a:rPr lang="en-US"/>
              <a:t>Sampling the same experimental units over time permits detection of smaller changes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 descr="Screen Shot 2013-05-13 at 1.10.42 AM.png"/>
          <p:cNvPicPr>
            <a:picLocks noChangeAspect="1"/>
          </p:cNvPicPr>
          <p:nvPr/>
        </p:nvPicPr>
        <p:blipFill>
          <a:blip r:embed="rId3" cstate="email"/>
          <a:srcRect/>
          <a:stretch>
            <a:fillRect/>
          </a:stretch>
        </p:blipFill>
        <p:spPr bwMode="auto">
          <a:xfrm>
            <a:off x="552450" y="0"/>
            <a:ext cx="8039100" cy="5470525"/>
          </a:xfrm>
          <a:prstGeom prst="rect">
            <a:avLst/>
          </a:prstGeom>
          <a:noFill/>
          <a:ln w="9525">
            <a:noFill/>
            <a:miter lim="800000"/>
            <a:headEnd/>
            <a:tailEnd/>
          </a:ln>
        </p:spPr>
      </p:pic>
      <p:sp>
        <p:nvSpPr>
          <p:cNvPr id="104451" name="Text Box 8"/>
          <p:cNvSpPr txBox="1">
            <a:spLocks noChangeArrowheads="1"/>
          </p:cNvSpPr>
          <p:nvPr/>
        </p:nvSpPr>
        <p:spPr bwMode="auto">
          <a:xfrm>
            <a:off x="1295400" y="5715000"/>
            <a:ext cx="6324600" cy="830263"/>
          </a:xfrm>
          <a:prstGeom prst="rect">
            <a:avLst/>
          </a:prstGeom>
          <a:noFill/>
          <a:ln w="9525">
            <a:noFill/>
            <a:miter lim="800000"/>
            <a:headEnd/>
            <a:tailEnd/>
          </a:ln>
        </p:spPr>
        <p:txBody>
          <a:bodyPr>
            <a:prstTxWarp prst="textNoShape">
              <a:avLst/>
            </a:prstTxWarp>
            <a:spAutoFit/>
          </a:bodyPr>
          <a:lstStyle/>
          <a:p>
            <a:pPr algn="ctr"/>
            <a:r>
              <a:rPr lang="en-US"/>
              <a:t>In this analysis of forest floor studies, </a:t>
            </a:r>
          </a:p>
          <a:p>
            <a:pPr algn="ctr"/>
            <a:r>
              <a:rPr lang="en-US"/>
              <a:t>few could detect small changes</a:t>
            </a:r>
          </a:p>
        </p:txBody>
      </p:sp>
      <p:sp>
        <p:nvSpPr>
          <p:cNvPr id="104452" name="Text Box 3"/>
          <p:cNvSpPr txBox="1">
            <a:spLocks noChangeArrowheads="1"/>
          </p:cNvSpPr>
          <p:nvPr/>
        </p:nvSpPr>
        <p:spPr bwMode="auto">
          <a:xfrm>
            <a:off x="3962400" y="6461125"/>
            <a:ext cx="51816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sz="1200">
                <a:latin typeface="Tahoma" pitchFamily="-103" charset="0"/>
              </a:rPr>
              <a:t>Yanai et al. (2003) SSSAJ</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type="body" idx="1"/>
          </p:nvPr>
        </p:nvPicPr>
        <p:blipFill>
          <a:blip r:embed="rId3" cstate="email"/>
          <a:srcRect/>
          <a:stretch>
            <a:fillRect/>
          </a:stretch>
        </p:blipFill>
        <p:spPr>
          <a:xfrm>
            <a:off x="533400" y="1371600"/>
            <a:ext cx="8077200" cy="4778375"/>
          </a:xfrm>
        </p:spPr>
      </p:pic>
      <p:sp>
        <p:nvSpPr>
          <p:cNvPr id="27651" name="Text Box 3"/>
          <p:cNvSpPr txBox="1">
            <a:spLocks noChangeArrowheads="1"/>
          </p:cNvSpPr>
          <p:nvPr/>
        </p:nvSpPr>
        <p:spPr bwMode="auto">
          <a:xfrm>
            <a:off x="3581400" y="6308725"/>
            <a:ext cx="5181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t>Bormann et al. (1977) Science</a:t>
            </a:r>
          </a:p>
        </p:txBody>
      </p:sp>
      <p:sp>
        <p:nvSpPr>
          <p:cNvPr id="27652" name="Text Box 4"/>
          <p:cNvSpPr txBox="1">
            <a:spLocks noChangeArrowheads="1"/>
          </p:cNvSpPr>
          <p:nvPr/>
        </p:nvSpPr>
        <p:spPr bwMode="auto">
          <a:xfrm>
            <a:off x="533400" y="228600"/>
            <a:ext cx="8153400" cy="1066800"/>
          </a:xfrm>
          <a:prstGeom prst="rect">
            <a:avLst/>
          </a:prstGeom>
          <a:noFill/>
          <a:ln w="9525">
            <a:noFill/>
            <a:miter lim="800000"/>
            <a:headEnd/>
            <a:tailEnd/>
          </a:ln>
        </p:spPr>
        <p:txBody>
          <a:bodyPr>
            <a:prstTxWarp prst="textNoShape">
              <a:avLst/>
            </a:prstTxWarp>
            <a:spAutoFit/>
          </a:bodyPr>
          <a:lstStyle/>
          <a:p>
            <a:pPr algn="ctr"/>
            <a:r>
              <a:rPr lang="en-US" sz="3200"/>
              <a:t>The N budget for Hubbard Brook published </a:t>
            </a:r>
          </a:p>
          <a:p>
            <a:pPr algn="ctr"/>
            <a:r>
              <a:rPr lang="en-US" sz="3200"/>
              <a:t>in 1977 was “missing” 14.2 kg/ha/yr</a:t>
            </a:r>
            <a:r>
              <a:rPr lang="en-US"/>
              <a:t> </a:t>
            </a:r>
          </a:p>
        </p:txBody>
      </p:sp>
      <p:sp>
        <p:nvSpPr>
          <p:cNvPr id="27653" name="Oval 24"/>
          <p:cNvSpPr>
            <a:spLocks noChangeArrowheads="1"/>
          </p:cNvSpPr>
          <p:nvPr/>
        </p:nvSpPr>
        <p:spPr bwMode="auto">
          <a:xfrm>
            <a:off x="7239000" y="2895600"/>
            <a:ext cx="457200" cy="30480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1066800" y="2427288"/>
            <a:ext cx="7239000" cy="4278312"/>
          </a:xfrm>
          <a:prstGeom prst="rect">
            <a:avLst/>
          </a:prstGeom>
          <a:noFill/>
          <a:ln w="9525">
            <a:noFill/>
            <a:miter lim="800000"/>
            <a:headEnd/>
            <a:tailEnd/>
          </a:ln>
        </p:spPr>
        <p:txBody>
          <a:bodyPr>
            <a:prstTxWarp prst="textNoShape">
              <a:avLst/>
            </a:prstTxWarp>
            <a:spAutoFit/>
          </a:bodyPr>
          <a:lstStyle/>
          <a:p>
            <a:pPr lvl="2" algn="l"/>
            <a:endParaRPr lang="en-US"/>
          </a:p>
          <a:p>
            <a:pPr algn="l"/>
            <a:r>
              <a:rPr lang="en-US" sz="3200"/>
              <a:t>Net N gas exchange = sinks – sources =  </a:t>
            </a:r>
          </a:p>
          <a:p>
            <a:pPr algn="l">
              <a:buFontTx/>
              <a:buChar char="-"/>
            </a:pPr>
            <a:r>
              <a:rPr lang="en-US" sz="3200"/>
              <a:t>  precipitation N input </a:t>
            </a:r>
            <a:r>
              <a:rPr lang="en-US" sz="3200">
                <a:solidFill>
                  <a:srgbClr val="FFFF99"/>
                </a:solidFill>
              </a:rPr>
              <a:t>(± 1.3)</a:t>
            </a:r>
          </a:p>
          <a:p>
            <a:pPr algn="l"/>
            <a:r>
              <a:rPr lang="en-US" sz="3200"/>
              <a:t>+ hydrologic export </a:t>
            </a:r>
            <a:r>
              <a:rPr lang="en-US" sz="3200">
                <a:solidFill>
                  <a:srgbClr val="FFFF99"/>
                </a:solidFill>
              </a:rPr>
              <a:t>(± 0.5)</a:t>
            </a:r>
          </a:p>
          <a:p>
            <a:pPr algn="l"/>
            <a:r>
              <a:rPr lang="en-US" sz="3200"/>
              <a:t>+ N accretion in living biomass </a:t>
            </a:r>
            <a:r>
              <a:rPr lang="en-US" sz="3200">
                <a:solidFill>
                  <a:schemeClr val="tx2"/>
                </a:solidFill>
              </a:rPr>
              <a:t>(± 1)</a:t>
            </a:r>
          </a:p>
          <a:p>
            <a:pPr algn="l"/>
            <a:r>
              <a:rPr lang="en-US" sz="3200">
                <a:solidFill>
                  <a:srgbClr val="FFFFFF"/>
                </a:solidFill>
              </a:rPr>
              <a:t>+ N accretion in the forest floor </a:t>
            </a:r>
            <a:r>
              <a:rPr lang="en-US" sz="3200">
                <a:solidFill>
                  <a:schemeClr val="tx2"/>
                </a:solidFill>
              </a:rPr>
              <a:t>(± 22)</a:t>
            </a:r>
          </a:p>
          <a:p>
            <a:pPr algn="l"/>
            <a:r>
              <a:rPr lang="en-US" sz="3200"/>
              <a:t>± </a:t>
            </a:r>
            <a:r>
              <a:rPr lang="en-US" sz="3200">
                <a:solidFill>
                  <a:srgbClr val="FFFF00"/>
                </a:solidFill>
              </a:rPr>
              <a:t>gain or loss in soil N stores </a:t>
            </a:r>
          </a:p>
          <a:p>
            <a:pPr algn="l">
              <a:buFontTx/>
              <a:buChar char="-"/>
            </a:pPr>
            <a:endParaRPr lang="en-US" sz="3200"/>
          </a:p>
          <a:p>
            <a:pPr algn="l"/>
            <a:endParaRPr lang="en-US"/>
          </a:p>
        </p:txBody>
      </p:sp>
      <p:sp>
        <p:nvSpPr>
          <p:cNvPr id="82947" name="Text Box 4"/>
          <p:cNvSpPr txBox="1">
            <a:spLocks noChangeArrowheads="1"/>
          </p:cNvSpPr>
          <p:nvPr/>
        </p:nvSpPr>
        <p:spPr bwMode="auto">
          <a:xfrm>
            <a:off x="533400" y="228600"/>
            <a:ext cx="8153400" cy="1066800"/>
          </a:xfrm>
          <a:prstGeom prst="rect">
            <a:avLst/>
          </a:prstGeom>
          <a:noFill/>
          <a:ln w="9525">
            <a:noFill/>
            <a:miter lim="800000"/>
            <a:headEnd/>
            <a:tailEnd/>
          </a:ln>
        </p:spPr>
        <p:txBody>
          <a:bodyPr>
            <a:prstTxWarp prst="textNoShape">
              <a:avLst/>
            </a:prstTxWarp>
            <a:spAutoFit/>
          </a:bodyPr>
          <a:lstStyle/>
          <a:p>
            <a:pPr algn="ctr"/>
            <a:r>
              <a:rPr lang="en-US" sz="3200"/>
              <a:t>The N budget for Hubbard Brook published </a:t>
            </a:r>
          </a:p>
          <a:p>
            <a:pPr algn="ctr"/>
            <a:r>
              <a:rPr lang="en-US" sz="3200"/>
              <a:t>in 1977 was “missing” 14.2 kg/ha/yr</a:t>
            </a:r>
            <a:r>
              <a:rPr lang="en-US"/>
              <a:t> </a:t>
            </a:r>
          </a:p>
        </p:txBody>
      </p:sp>
      <p:sp>
        <p:nvSpPr>
          <p:cNvPr id="82948" name="Text Box 4"/>
          <p:cNvSpPr txBox="1">
            <a:spLocks noChangeArrowheads="1"/>
          </p:cNvSpPr>
          <p:nvPr/>
        </p:nvSpPr>
        <p:spPr bwMode="auto">
          <a:xfrm>
            <a:off x="533400" y="1778000"/>
            <a:ext cx="8153400" cy="584200"/>
          </a:xfrm>
          <a:prstGeom prst="rect">
            <a:avLst/>
          </a:prstGeom>
          <a:noFill/>
          <a:ln w="9525">
            <a:noFill/>
            <a:miter lim="800000"/>
            <a:headEnd/>
            <a:tailEnd/>
          </a:ln>
        </p:spPr>
        <p:txBody>
          <a:bodyPr>
            <a:prstTxWarp prst="textNoShape">
              <a:avLst/>
            </a:prstTxWarp>
            <a:spAutoFit/>
          </a:bodyPr>
          <a:lstStyle/>
          <a:p>
            <a:pPr algn="ctr"/>
            <a:r>
              <a:rPr lang="en-US" sz="3200"/>
              <a:t>14.2 ± </a:t>
            </a:r>
            <a:r>
              <a:rPr lang="en-US" sz="3200">
                <a:solidFill>
                  <a:srgbClr val="FFFF99"/>
                </a:solidFill>
              </a:rPr>
              <a:t>?? </a:t>
            </a:r>
            <a:r>
              <a:rPr lang="en-US" sz="3200"/>
              <a:t>kg/ha/yr</a:t>
            </a:r>
            <a:r>
              <a:rPr lang="en-US"/>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133600" y="533400"/>
            <a:ext cx="4876800" cy="822325"/>
          </a:xfrm>
          <a:prstGeom prst="rect">
            <a:avLst/>
          </a:prstGeom>
          <a:noFill/>
          <a:ln w="9525">
            <a:noFill/>
            <a:miter lim="800000"/>
            <a:headEnd/>
            <a:tailEnd/>
          </a:ln>
        </p:spPr>
        <p:txBody>
          <a:bodyPr>
            <a:prstTxWarp prst="textNoShape">
              <a:avLst/>
            </a:prstTxWarp>
            <a:spAutoFit/>
          </a:bodyPr>
          <a:lstStyle/>
          <a:p>
            <a:pPr algn="ctr"/>
            <a:r>
              <a:rPr lang="en-US"/>
              <a:t>Nitrogen Pools (kg/ha)</a:t>
            </a:r>
          </a:p>
          <a:p>
            <a:pPr algn="ctr"/>
            <a:r>
              <a:rPr lang="en-US"/>
              <a:t>Hubbard Brook Experimental Forest</a:t>
            </a:r>
          </a:p>
        </p:txBody>
      </p:sp>
      <p:pic>
        <p:nvPicPr>
          <p:cNvPr id="84995" name="Picture 6"/>
          <p:cNvPicPr>
            <a:picLocks noChangeAspect="1" noChangeArrowheads="1"/>
          </p:cNvPicPr>
          <p:nvPr/>
        </p:nvPicPr>
        <p:blipFill>
          <a:blip r:embed="rId2" cstate="email"/>
          <a:srcRect/>
          <a:stretch>
            <a:fillRect/>
          </a:stretch>
        </p:blipFill>
        <p:spPr bwMode="auto">
          <a:xfrm>
            <a:off x="862013" y="1778000"/>
            <a:ext cx="7443787" cy="4611688"/>
          </a:xfrm>
          <a:prstGeom prst="rect">
            <a:avLst/>
          </a:prstGeom>
          <a:noFill/>
          <a:ln w="9525">
            <a:noFill/>
            <a:miter lim="800000"/>
            <a:headEnd/>
            <a:tailEnd/>
          </a:ln>
        </p:spPr>
      </p:pic>
      <p:grpSp>
        <p:nvGrpSpPr>
          <p:cNvPr id="84996" name="Group 25"/>
          <p:cNvGrpSpPr>
            <a:grpSpLocks/>
          </p:cNvGrpSpPr>
          <p:nvPr/>
        </p:nvGrpSpPr>
        <p:grpSpPr bwMode="auto">
          <a:xfrm>
            <a:off x="5384800" y="2590800"/>
            <a:ext cx="1400175" cy="385763"/>
            <a:chOff x="3533" y="1745"/>
            <a:chExt cx="882" cy="243"/>
          </a:xfrm>
        </p:grpSpPr>
        <p:sp>
          <p:nvSpPr>
            <p:cNvPr id="85012" name="Rectangle 8"/>
            <p:cNvSpPr>
              <a:spLocks noChangeArrowheads="1"/>
            </p:cNvSpPr>
            <p:nvPr/>
          </p:nvSpPr>
          <p:spPr bwMode="auto">
            <a:xfrm>
              <a:off x="3533" y="1745"/>
              <a:ext cx="864" cy="24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85013" name="Text Box 7"/>
            <p:cNvSpPr txBox="1">
              <a:spLocks noChangeArrowheads="1"/>
            </p:cNvSpPr>
            <p:nvPr/>
          </p:nvSpPr>
          <p:spPr bwMode="auto">
            <a:xfrm>
              <a:off x="3552" y="1776"/>
              <a:ext cx="863" cy="212"/>
            </a:xfrm>
            <a:prstGeom prst="rect">
              <a:avLst/>
            </a:prstGeom>
            <a:noFill/>
            <a:ln w="9525">
              <a:noFill/>
              <a:miter lim="800000"/>
              <a:headEnd/>
              <a:tailEnd/>
            </a:ln>
          </p:spPr>
          <p:txBody>
            <a:bodyPr wrap="none">
              <a:prstTxWarp prst="textNoShape">
                <a:avLst/>
              </a:prstTxWarp>
              <a:spAutoFit/>
            </a:bodyPr>
            <a:lstStyle/>
            <a:p>
              <a:r>
                <a:rPr lang="en-US" sz="1600" b="1">
                  <a:solidFill>
                    <a:srgbClr val="000000"/>
                  </a:solidFill>
                  <a:latin typeface="Arial" pitchFamily="-103" charset="0"/>
                </a:rPr>
                <a:t>Forest Floor</a:t>
              </a:r>
              <a:endParaRPr lang="en-US">
                <a:solidFill>
                  <a:srgbClr val="000000"/>
                </a:solidFill>
              </a:endParaRPr>
            </a:p>
          </p:txBody>
        </p:sp>
      </p:grpSp>
      <p:grpSp>
        <p:nvGrpSpPr>
          <p:cNvPr id="84997" name="Group 26"/>
          <p:cNvGrpSpPr>
            <a:grpSpLocks/>
          </p:cNvGrpSpPr>
          <p:nvPr/>
        </p:nvGrpSpPr>
        <p:grpSpPr bwMode="auto">
          <a:xfrm>
            <a:off x="5567363" y="4186238"/>
            <a:ext cx="1722437" cy="385762"/>
            <a:chOff x="3648" y="2801"/>
            <a:chExt cx="1085" cy="243"/>
          </a:xfrm>
        </p:grpSpPr>
        <p:sp>
          <p:nvSpPr>
            <p:cNvPr id="85010" name="Rectangle 11"/>
            <p:cNvSpPr>
              <a:spLocks noChangeArrowheads="1"/>
            </p:cNvSpPr>
            <p:nvPr/>
          </p:nvSpPr>
          <p:spPr bwMode="auto">
            <a:xfrm>
              <a:off x="3648" y="2801"/>
              <a:ext cx="1085" cy="24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85011" name="Text Box 12"/>
            <p:cNvSpPr txBox="1">
              <a:spLocks noChangeArrowheads="1"/>
            </p:cNvSpPr>
            <p:nvPr/>
          </p:nvSpPr>
          <p:spPr bwMode="auto">
            <a:xfrm>
              <a:off x="3648" y="2832"/>
              <a:ext cx="1062" cy="212"/>
            </a:xfrm>
            <a:prstGeom prst="rect">
              <a:avLst/>
            </a:prstGeom>
            <a:noFill/>
            <a:ln w="9525">
              <a:noFill/>
              <a:miter lim="800000"/>
              <a:headEnd/>
              <a:tailEnd/>
            </a:ln>
          </p:spPr>
          <p:txBody>
            <a:bodyPr wrap="none">
              <a:prstTxWarp prst="textNoShape">
                <a:avLst/>
              </a:prstTxWarp>
              <a:spAutoFit/>
            </a:bodyPr>
            <a:lstStyle/>
            <a:p>
              <a:r>
                <a:rPr lang="en-US" sz="1600" b="1">
                  <a:solidFill>
                    <a:srgbClr val="000000"/>
                  </a:solidFill>
                  <a:latin typeface="Arial" pitchFamily="-103" charset="0"/>
                </a:rPr>
                <a:t>Live Vegetation</a:t>
              </a:r>
              <a:endParaRPr lang="en-US">
                <a:solidFill>
                  <a:srgbClr val="000000"/>
                </a:solidFill>
              </a:endParaRPr>
            </a:p>
          </p:txBody>
        </p:sp>
      </p:grpSp>
      <p:grpSp>
        <p:nvGrpSpPr>
          <p:cNvPr id="84998" name="Group 28"/>
          <p:cNvGrpSpPr>
            <a:grpSpLocks/>
          </p:cNvGrpSpPr>
          <p:nvPr/>
        </p:nvGrpSpPr>
        <p:grpSpPr bwMode="auto">
          <a:xfrm>
            <a:off x="5948363" y="5513388"/>
            <a:ext cx="2293937" cy="385762"/>
            <a:chOff x="3888" y="3473"/>
            <a:chExt cx="1445" cy="243"/>
          </a:xfrm>
        </p:grpSpPr>
        <p:sp>
          <p:nvSpPr>
            <p:cNvPr id="85008" name="Rectangle 13"/>
            <p:cNvSpPr>
              <a:spLocks noChangeArrowheads="1"/>
            </p:cNvSpPr>
            <p:nvPr/>
          </p:nvSpPr>
          <p:spPr bwMode="auto">
            <a:xfrm>
              <a:off x="3917" y="3473"/>
              <a:ext cx="1363" cy="24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85009" name="Text Box 14"/>
            <p:cNvSpPr txBox="1">
              <a:spLocks noChangeArrowheads="1"/>
            </p:cNvSpPr>
            <p:nvPr/>
          </p:nvSpPr>
          <p:spPr bwMode="auto">
            <a:xfrm>
              <a:off x="3888" y="3504"/>
              <a:ext cx="1445" cy="212"/>
            </a:xfrm>
            <a:prstGeom prst="rect">
              <a:avLst/>
            </a:prstGeom>
            <a:noFill/>
            <a:ln w="9525">
              <a:noFill/>
              <a:miter lim="800000"/>
              <a:headEnd/>
              <a:tailEnd/>
            </a:ln>
          </p:spPr>
          <p:txBody>
            <a:bodyPr wrap="none">
              <a:prstTxWarp prst="textNoShape">
                <a:avLst/>
              </a:prstTxWarp>
              <a:spAutoFit/>
            </a:bodyPr>
            <a:lstStyle/>
            <a:p>
              <a:r>
                <a:rPr lang="en-US" sz="1600" b="1">
                  <a:solidFill>
                    <a:srgbClr val="000000"/>
                  </a:solidFill>
                  <a:latin typeface="Arial" pitchFamily="-103" charset="0"/>
                </a:rPr>
                <a:t>Coarse Woody Debris</a:t>
              </a:r>
              <a:endParaRPr lang="en-US">
                <a:solidFill>
                  <a:srgbClr val="000000"/>
                </a:solidFill>
              </a:endParaRPr>
            </a:p>
          </p:txBody>
        </p:sp>
      </p:grpSp>
      <p:grpSp>
        <p:nvGrpSpPr>
          <p:cNvPr id="84999" name="Group 23"/>
          <p:cNvGrpSpPr>
            <a:grpSpLocks/>
          </p:cNvGrpSpPr>
          <p:nvPr/>
        </p:nvGrpSpPr>
        <p:grpSpPr bwMode="auto">
          <a:xfrm>
            <a:off x="1223963" y="2590800"/>
            <a:ext cx="1341437" cy="658813"/>
            <a:chOff x="1008" y="1697"/>
            <a:chExt cx="845" cy="415"/>
          </a:xfrm>
        </p:grpSpPr>
        <p:sp>
          <p:nvSpPr>
            <p:cNvPr id="85006" name="Rectangle 17"/>
            <p:cNvSpPr>
              <a:spLocks noChangeArrowheads="1"/>
            </p:cNvSpPr>
            <p:nvPr/>
          </p:nvSpPr>
          <p:spPr bwMode="auto">
            <a:xfrm>
              <a:off x="1008" y="1697"/>
              <a:ext cx="845" cy="415"/>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85007" name="Text Box 18"/>
            <p:cNvSpPr txBox="1">
              <a:spLocks noChangeArrowheads="1"/>
            </p:cNvSpPr>
            <p:nvPr/>
          </p:nvSpPr>
          <p:spPr bwMode="auto">
            <a:xfrm>
              <a:off x="1008" y="1728"/>
              <a:ext cx="836" cy="366"/>
            </a:xfrm>
            <a:prstGeom prst="rect">
              <a:avLst/>
            </a:prstGeom>
            <a:noFill/>
            <a:ln w="9525">
              <a:noFill/>
              <a:miter lim="800000"/>
              <a:headEnd/>
              <a:tailEnd/>
            </a:ln>
          </p:spPr>
          <p:txBody>
            <a:bodyPr wrap="none">
              <a:prstTxWarp prst="textNoShape">
                <a:avLst/>
              </a:prstTxWarp>
              <a:spAutoFit/>
            </a:bodyPr>
            <a:lstStyle/>
            <a:p>
              <a:r>
                <a:rPr lang="en-US" sz="1600" b="1">
                  <a:solidFill>
                    <a:srgbClr val="000000"/>
                  </a:solidFill>
                  <a:latin typeface="Arial" pitchFamily="-103" charset="0"/>
                </a:rPr>
                <a:t>Mineral Soil</a:t>
              </a:r>
            </a:p>
            <a:p>
              <a:r>
                <a:rPr lang="en-US" sz="1600" b="1">
                  <a:solidFill>
                    <a:srgbClr val="000000"/>
                  </a:solidFill>
                  <a:latin typeface="Arial" pitchFamily="-103" charset="0"/>
                </a:rPr>
                <a:t>10 cm-C</a:t>
              </a:r>
              <a:endParaRPr lang="en-US">
                <a:solidFill>
                  <a:srgbClr val="000000"/>
                </a:solidFill>
              </a:endParaRPr>
            </a:p>
          </p:txBody>
        </p:sp>
      </p:grpSp>
      <p:grpSp>
        <p:nvGrpSpPr>
          <p:cNvPr id="85000" name="Group 27"/>
          <p:cNvGrpSpPr>
            <a:grpSpLocks/>
          </p:cNvGrpSpPr>
          <p:nvPr/>
        </p:nvGrpSpPr>
        <p:grpSpPr bwMode="auto">
          <a:xfrm>
            <a:off x="5948363" y="5105400"/>
            <a:ext cx="1874837" cy="385763"/>
            <a:chOff x="3888" y="3185"/>
            <a:chExt cx="1181" cy="243"/>
          </a:xfrm>
        </p:grpSpPr>
        <p:sp>
          <p:nvSpPr>
            <p:cNvPr id="85004" name="Rectangle 19"/>
            <p:cNvSpPr>
              <a:spLocks noChangeArrowheads="1"/>
            </p:cNvSpPr>
            <p:nvPr/>
          </p:nvSpPr>
          <p:spPr bwMode="auto">
            <a:xfrm>
              <a:off x="3888" y="3185"/>
              <a:ext cx="1181" cy="24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85005" name="Text Box 20"/>
            <p:cNvSpPr txBox="1">
              <a:spLocks noChangeArrowheads="1"/>
            </p:cNvSpPr>
            <p:nvPr/>
          </p:nvSpPr>
          <p:spPr bwMode="auto">
            <a:xfrm>
              <a:off x="3928" y="3216"/>
              <a:ext cx="1118" cy="212"/>
            </a:xfrm>
            <a:prstGeom prst="rect">
              <a:avLst/>
            </a:prstGeom>
            <a:noFill/>
            <a:ln w="9525">
              <a:noFill/>
              <a:miter lim="800000"/>
              <a:headEnd/>
              <a:tailEnd/>
            </a:ln>
          </p:spPr>
          <p:txBody>
            <a:bodyPr wrap="none">
              <a:prstTxWarp prst="textNoShape">
                <a:avLst/>
              </a:prstTxWarp>
              <a:spAutoFit/>
            </a:bodyPr>
            <a:lstStyle/>
            <a:p>
              <a:r>
                <a:rPr lang="en-US" sz="1600" b="1">
                  <a:solidFill>
                    <a:srgbClr val="000000"/>
                  </a:solidFill>
                  <a:latin typeface="Arial" pitchFamily="-103" charset="0"/>
                </a:rPr>
                <a:t>Dead Vegetation</a:t>
              </a:r>
              <a:endParaRPr lang="en-US">
                <a:solidFill>
                  <a:srgbClr val="000000"/>
                </a:solidFill>
              </a:endParaRPr>
            </a:p>
          </p:txBody>
        </p:sp>
      </p:grpSp>
      <p:grpSp>
        <p:nvGrpSpPr>
          <p:cNvPr id="85001" name="Group 29"/>
          <p:cNvGrpSpPr>
            <a:grpSpLocks/>
          </p:cNvGrpSpPr>
          <p:nvPr/>
        </p:nvGrpSpPr>
        <p:grpSpPr bwMode="auto">
          <a:xfrm>
            <a:off x="2854325" y="5589588"/>
            <a:ext cx="1341438" cy="658812"/>
            <a:chOff x="2304" y="3089"/>
            <a:chExt cx="845" cy="415"/>
          </a:xfrm>
        </p:grpSpPr>
        <p:sp>
          <p:nvSpPr>
            <p:cNvPr id="85002" name="Rectangle 21"/>
            <p:cNvSpPr>
              <a:spLocks noChangeArrowheads="1"/>
            </p:cNvSpPr>
            <p:nvPr/>
          </p:nvSpPr>
          <p:spPr bwMode="auto">
            <a:xfrm>
              <a:off x="2304" y="3089"/>
              <a:ext cx="845" cy="415"/>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85003" name="Text Box 22"/>
            <p:cNvSpPr txBox="1">
              <a:spLocks noChangeArrowheads="1"/>
            </p:cNvSpPr>
            <p:nvPr/>
          </p:nvSpPr>
          <p:spPr bwMode="auto">
            <a:xfrm>
              <a:off x="2304" y="3120"/>
              <a:ext cx="836" cy="366"/>
            </a:xfrm>
            <a:prstGeom prst="rect">
              <a:avLst/>
            </a:prstGeom>
            <a:noFill/>
            <a:ln w="9525">
              <a:noFill/>
              <a:miter lim="800000"/>
              <a:headEnd/>
              <a:tailEnd/>
            </a:ln>
          </p:spPr>
          <p:txBody>
            <a:bodyPr wrap="none">
              <a:prstTxWarp prst="textNoShape">
                <a:avLst/>
              </a:prstTxWarp>
              <a:spAutoFit/>
            </a:bodyPr>
            <a:lstStyle/>
            <a:p>
              <a:r>
                <a:rPr lang="en-US" sz="1600" b="1">
                  <a:solidFill>
                    <a:srgbClr val="000000"/>
                  </a:solidFill>
                  <a:latin typeface="Arial" pitchFamily="-103" charset="0"/>
                </a:rPr>
                <a:t>Mineral Soil</a:t>
              </a:r>
            </a:p>
            <a:p>
              <a:r>
                <a:rPr lang="en-US" sz="1600" b="1">
                  <a:solidFill>
                    <a:srgbClr val="000000"/>
                  </a:solidFill>
                  <a:latin typeface="Arial" pitchFamily="-103" charset="0"/>
                </a:rPr>
                <a:t>0-10 cm</a:t>
              </a:r>
              <a:endParaRPr lang="en-US">
                <a:solidFill>
                  <a:srgbClr val="000000"/>
                </a:solidFill>
              </a:endParaRP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E:\Amanda's Camera\Field Photos 6.10 Soils\H1_2_frame.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86019" name="Rectangle 4"/>
          <p:cNvSpPr>
            <a:spLocks noChangeArrowheads="1"/>
          </p:cNvSpPr>
          <p:nvPr/>
        </p:nvSpPr>
        <p:spPr bwMode="auto">
          <a:xfrm>
            <a:off x="304800" y="304800"/>
            <a:ext cx="2286000" cy="838200"/>
          </a:xfrm>
          <a:prstGeom prst="rect">
            <a:avLst/>
          </a:prstGeom>
          <a:solidFill>
            <a:schemeClr val="bg1">
              <a:alpha val="50195"/>
            </a:schemeClr>
          </a:solidFill>
          <a:ln w="9525">
            <a:noFill/>
            <a:miter lim="800000"/>
            <a:headEnd/>
            <a:tailEnd/>
          </a:ln>
        </p:spPr>
        <p:txBody>
          <a:bodyPr>
            <a:prstTxWarp prst="textNoShape">
              <a:avLst/>
            </a:prstTxWarp>
          </a:bodyPr>
          <a:lstStyle/>
          <a:p>
            <a:pPr marL="342900" indent="-342900" algn="l">
              <a:spcBef>
                <a:spcPct val="20000"/>
              </a:spcBef>
            </a:pPr>
            <a:r>
              <a:rPr lang="en-US" sz="1800"/>
              <a:t>Quantitative Soil Pits</a:t>
            </a:r>
          </a:p>
          <a:p>
            <a:pPr marL="342900" indent="-342900" algn="l">
              <a:spcBef>
                <a:spcPct val="20000"/>
              </a:spcBef>
            </a:pPr>
            <a:r>
              <a:rPr lang="en-US" sz="1800"/>
              <a:t>0.5 m</a:t>
            </a:r>
            <a:r>
              <a:rPr lang="en-US" sz="1800" baseline="30000"/>
              <a:t>2</a:t>
            </a:r>
            <a:r>
              <a:rPr lang="en-US" sz="1800"/>
              <a:t> frame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a:off x="762000" y="1828800"/>
            <a:ext cx="0" cy="9906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43" name="Line 3"/>
          <p:cNvSpPr>
            <a:spLocks noChangeShapeType="1"/>
          </p:cNvSpPr>
          <p:nvPr/>
        </p:nvSpPr>
        <p:spPr bwMode="auto">
          <a:xfrm>
            <a:off x="8534400" y="1828800"/>
            <a:ext cx="0" cy="9906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44" name="Line 4"/>
          <p:cNvSpPr>
            <a:spLocks noChangeShapeType="1"/>
          </p:cNvSpPr>
          <p:nvPr/>
        </p:nvSpPr>
        <p:spPr bwMode="auto">
          <a:xfrm>
            <a:off x="762000" y="3511550"/>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45" name="Line 5"/>
          <p:cNvSpPr>
            <a:spLocks noChangeShapeType="1"/>
          </p:cNvSpPr>
          <p:nvPr/>
        </p:nvSpPr>
        <p:spPr bwMode="auto">
          <a:xfrm>
            <a:off x="8534400" y="3511550"/>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46" name="Line 6"/>
          <p:cNvSpPr>
            <a:spLocks noChangeShapeType="1"/>
          </p:cNvSpPr>
          <p:nvPr/>
        </p:nvSpPr>
        <p:spPr bwMode="auto">
          <a:xfrm>
            <a:off x="762000" y="4203700"/>
            <a:ext cx="0" cy="8255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47" name="Line 7"/>
          <p:cNvSpPr>
            <a:spLocks noChangeShapeType="1"/>
          </p:cNvSpPr>
          <p:nvPr/>
        </p:nvSpPr>
        <p:spPr bwMode="auto">
          <a:xfrm>
            <a:off x="8534400" y="4203700"/>
            <a:ext cx="0" cy="8255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48" name="Line 8"/>
          <p:cNvSpPr>
            <a:spLocks noChangeShapeType="1"/>
          </p:cNvSpPr>
          <p:nvPr/>
        </p:nvSpPr>
        <p:spPr bwMode="auto">
          <a:xfrm>
            <a:off x="762000" y="2819400"/>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49" name="Line 9"/>
          <p:cNvSpPr>
            <a:spLocks noChangeShapeType="1"/>
          </p:cNvSpPr>
          <p:nvPr/>
        </p:nvSpPr>
        <p:spPr bwMode="auto">
          <a:xfrm>
            <a:off x="8534400" y="2819400"/>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50" name="Line 10"/>
          <p:cNvSpPr>
            <a:spLocks noChangeShapeType="1"/>
          </p:cNvSpPr>
          <p:nvPr/>
        </p:nvSpPr>
        <p:spPr bwMode="auto">
          <a:xfrm>
            <a:off x="685800" y="1851025"/>
            <a:ext cx="0" cy="7620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51" name="Line 11"/>
          <p:cNvSpPr>
            <a:spLocks noChangeShapeType="1"/>
          </p:cNvSpPr>
          <p:nvPr/>
        </p:nvSpPr>
        <p:spPr bwMode="auto">
          <a:xfrm>
            <a:off x="8458200" y="1851025"/>
            <a:ext cx="0" cy="7620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52" name="Line 12"/>
          <p:cNvSpPr>
            <a:spLocks noChangeShapeType="1"/>
          </p:cNvSpPr>
          <p:nvPr/>
        </p:nvSpPr>
        <p:spPr bwMode="auto">
          <a:xfrm>
            <a:off x="685800" y="2613025"/>
            <a:ext cx="0" cy="6096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53" name="Line 13"/>
          <p:cNvSpPr>
            <a:spLocks noChangeShapeType="1"/>
          </p:cNvSpPr>
          <p:nvPr/>
        </p:nvSpPr>
        <p:spPr bwMode="auto">
          <a:xfrm>
            <a:off x="8458200" y="2613025"/>
            <a:ext cx="0" cy="6096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54" name="Line 14"/>
          <p:cNvSpPr>
            <a:spLocks noChangeShapeType="1"/>
          </p:cNvSpPr>
          <p:nvPr/>
        </p:nvSpPr>
        <p:spPr bwMode="auto">
          <a:xfrm>
            <a:off x="685800" y="3222625"/>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55" name="Line 15"/>
          <p:cNvSpPr>
            <a:spLocks noChangeShapeType="1"/>
          </p:cNvSpPr>
          <p:nvPr/>
        </p:nvSpPr>
        <p:spPr bwMode="auto">
          <a:xfrm>
            <a:off x="8458200" y="3222625"/>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56" name="Line 16"/>
          <p:cNvSpPr>
            <a:spLocks noChangeShapeType="1"/>
          </p:cNvSpPr>
          <p:nvPr/>
        </p:nvSpPr>
        <p:spPr bwMode="auto">
          <a:xfrm>
            <a:off x="685800" y="3914775"/>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57" name="Line 17"/>
          <p:cNvSpPr>
            <a:spLocks noChangeShapeType="1"/>
          </p:cNvSpPr>
          <p:nvPr/>
        </p:nvSpPr>
        <p:spPr bwMode="auto">
          <a:xfrm>
            <a:off x="8458200" y="3914775"/>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58" name="Line 18"/>
          <p:cNvSpPr>
            <a:spLocks noChangeShapeType="1"/>
          </p:cNvSpPr>
          <p:nvPr/>
        </p:nvSpPr>
        <p:spPr bwMode="auto">
          <a:xfrm>
            <a:off x="685800" y="4606925"/>
            <a:ext cx="0" cy="574675"/>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7059" name="Rectangle 19"/>
          <p:cNvSpPr>
            <a:spLocks noChangeArrowheads="1"/>
          </p:cNvSpPr>
          <p:nvPr/>
        </p:nvSpPr>
        <p:spPr bwMode="auto">
          <a:xfrm>
            <a:off x="1600200" y="1757363"/>
            <a:ext cx="9144000" cy="0"/>
          </a:xfrm>
          <a:prstGeom prst="rect">
            <a:avLst/>
          </a:prstGeom>
          <a:noFill/>
          <a:ln w="9525">
            <a:noFill/>
            <a:miter lim="800000"/>
            <a:headEnd/>
            <a:tailEnd/>
          </a:ln>
        </p:spPr>
        <p:txBody>
          <a:bodyPr>
            <a:prstTxWarp prst="textNoShape">
              <a:avLst/>
            </a:prstTxWarp>
            <a:spAutoFit/>
          </a:bodyPr>
          <a:lstStyle/>
          <a:p>
            <a:endParaRPr lang="en-US"/>
          </a:p>
        </p:txBody>
      </p:sp>
      <p:pic>
        <p:nvPicPr>
          <p:cNvPr id="87060" name="Picture 20" descr="&#10;Picture 1.pdf                                                  00044D31Macintosh HD                   BE11568B:"/>
          <p:cNvPicPr>
            <a:picLocks noChangeAspect="1" noChangeArrowheads="1"/>
          </p:cNvPicPr>
          <p:nvPr/>
        </p:nvPicPr>
        <p:blipFill>
          <a:blip r:embed="rId3" cstate="email"/>
          <a:srcRect/>
          <a:stretch>
            <a:fillRect/>
          </a:stretch>
        </p:blipFill>
        <p:spPr bwMode="auto">
          <a:xfrm>
            <a:off x="0" y="0"/>
            <a:ext cx="9144000" cy="7324725"/>
          </a:xfrm>
          <a:prstGeom prst="rect">
            <a:avLst/>
          </a:prstGeom>
          <a:noFill/>
          <a:ln w="9525">
            <a:noFill/>
            <a:miter lim="800000"/>
            <a:headEnd/>
            <a:tailEnd/>
          </a:ln>
        </p:spPr>
      </p:pic>
      <p:sp>
        <p:nvSpPr>
          <p:cNvPr id="87061" name="Rectangle 21"/>
          <p:cNvSpPr>
            <a:spLocks noChangeArrowheads="1"/>
          </p:cNvSpPr>
          <p:nvPr/>
        </p:nvSpPr>
        <p:spPr bwMode="auto">
          <a:xfrm>
            <a:off x="152400" y="228600"/>
            <a:ext cx="3505200" cy="762000"/>
          </a:xfrm>
          <a:prstGeom prst="rect">
            <a:avLst/>
          </a:prstGeom>
          <a:solidFill>
            <a:schemeClr val="bg1">
              <a:alpha val="50195"/>
            </a:schemeClr>
          </a:solidFill>
          <a:ln w="9525">
            <a:noFill/>
            <a:miter lim="800000"/>
            <a:headEnd/>
            <a:tailEnd/>
          </a:ln>
        </p:spPr>
        <p:txBody>
          <a:bodyPr>
            <a:prstTxWarp prst="textNoShape">
              <a:avLst/>
            </a:prstTxWarp>
          </a:bodyPr>
          <a:lstStyle/>
          <a:p>
            <a:pPr marL="342900" indent="-342900" algn="l">
              <a:spcBef>
                <a:spcPct val="20000"/>
              </a:spcBef>
            </a:pPr>
            <a:r>
              <a:rPr lang="en-US" sz="1800"/>
              <a:t>Excavate Forest Floor by horizon</a:t>
            </a:r>
          </a:p>
          <a:p>
            <a:pPr marL="342900" indent="-342900" algn="l">
              <a:spcBef>
                <a:spcPct val="20000"/>
              </a:spcBef>
            </a:pPr>
            <a:r>
              <a:rPr lang="en-US" sz="1800"/>
              <a:t>Mineral Soil by depth increment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Line 2"/>
          <p:cNvSpPr>
            <a:spLocks noChangeShapeType="1"/>
          </p:cNvSpPr>
          <p:nvPr/>
        </p:nvSpPr>
        <p:spPr bwMode="auto">
          <a:xfrm>
            <a:off x="762000" y="1828800"/>
            <a:ext cx="0" cy="9906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091" name="Line 3"/>
          <p:cNvSpPr>
            <a:spLocks noChangeShapeType="1"/>
          </p:cNvSpPr>
          <p:nvPr/>
        </p:nvSpPr>
        <p:spPr bwMode="auto">
          <a:xfrm>
            <a:off x="8534400" y="1828800"/>
            <a:ext cx="0" cy="9906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092" name="Line 4"/>
          <p:cNvSpPr>
            <a:spLocks noChangeShapeType="1"/>
          </p:cNvSpPr>
          <p:nvPr/>
        </p:nvSpPr>
        <p:spPr bwMode="auto">
          <a:xfrm>
            <a:off x="762000" y="3511550"/>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093" name="Line 5"/>
          <p:cNvSpPr>
            <a:spLocks noChangeShapeType="1"/>
          </p:cNvSpPr>
          <p:nvPr/>
        </p:nvSpPr>
        <p:spPr bwMode="auto">
          <a:xfrm>
            <a:off x="8534400" y="3511550"/>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094" name="Line 6"/>
          <p:cNvSpPr>
            <a:spLocks noChangeShapeType="1"/>
          </p:cNvSpPr>
          <p:nvPr/>
        </p:nvSpPr>
        <p:spPr bwMode="auto">
          <a:xfrm>
            <a:off x="762000" y="4203700"/>
            <a:ext cx="0" cy="8255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095" name="Line 7"/>
          <p:cNvSpPr>
            <a:spLocks noChangeShapeType="1"/>
          </p:cNvSpPr>
          <p:nvPr/>
        </p:nvSpPr>
        <p:spPr bwMode="auto">
          <a:xfrm>
            <a:off x="762000" y="2819400"/>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096" name="Line 8"/>
          <p:cNvSpPr>
            <a:spLocks noChangeShapeType="1"/>
          </p:cNvSpPr>
          <p:nvPr/>
        </p:nvSpPr>
        <p:spPr bwMode="auto">
          <a:xfrm>
            <a:off x="8534400" y="2819400"/>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097" name="Line 9"/>
          <p:cNvSpPr>
            <a:spLocks noChangeShapeType="1"/>
          </p:cNvSpPr>
          <p:nvPr/>
        </p:nvSpPr>
        <p:spPr bwMode="auto">
          <a:xfrm>
            <a:off x="685800" y="1851025"/>
            <a:ext cx="0" cy="7620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098" name="Line 10"/>
          <p:cNvSpPr>
            <a:spLocks noChangeShapeType="1"/>
          </p:cNvSpPr>
          <p:nvPr/>
        </p:nvSpPr>
        <p:spPr bwMode="auto">
          <a:xfrm>
            <a:off x="685800" y="2613025"/>
            <a:ext cx="0" cy="6096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099" name="Line 11"/>
          <p:cNvSpPr>
            <a:spLocks noChangeShapeType="1"/>
          </p:cNvSpPr>
          <p:nvPr/>
        </p:nvSpPr>
        <p:spPr bwMode="auto">
          <a:xfrm>
            <a:off x="8458200" y="2613025"/>
            <a:ext cx="0" cy="60960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100" name="Line 12"/>
          <p:cNvSpPr>
            <a:spLocks noChangeShapeType="1"/>
          </p:cNvSpPr>
          <p:nvPr/>
        </p:nvSpPr>
        <p:spPr bwMode="auto">
          <a:xfrm>
            <a:off x="685800" y="3222625"/>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101" name="Line 13"/>
          <p:cNvSpPr>
            <a:spLocks noChangeShapeType="1"/>
          </p:cNvSpPr>
          <p:nvPr/>
        </p:nvSpPr>
        <p:spPr bwMode="auto">
          <a:xfrm>
            <a:off x="8458200" y="3222625"/>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102" name="Line 14"/>
          <p:cNvSpPr>
            <a:spLocks noChangeShapeType="1"/>
          </p:cNvSpPr>
          <p:nvPr/>
        </p:nvSpPr>
        <p:spPr bwMode="auto">
          <a:xfrm>
            <a:off x="685800" y="3914775"/>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103" name="Line 15"/>
          <p:cNvSpPr>
            <a:spLocks noChangeShapeType="1"/>
          </p:cNvSpPr>
          <p:nvPr/>
        </p:nvSpPr>
        <p:spPr bwMode="auto">
          <a:xfrm>
            <a:off x="8458200" y="3914775"/>
            <a:ext cx="0" cy="692150"/>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104" name="Line 16"/>
          <p:cNvSpPr>
            <a:spLocks noChangeShapeType="1"/>
          </p:cNvSpPr>
          <p:nvPr/>
        </p:nvSpPr>
        <p:spPr bwMode="auto">
          <a:xfrm>
            <a:off x="685800" y="4606925"/>
            <a:ext cx="0" cy="574675"/>
          </a:xfrm>
          <a:prstGeom prst="line">
            <a:avLst/>
          </a:prstGeom>
          <a:noFill/>
          <a:ln w="28575" cap="sq">
            <a:noFill/>
            <a:round/>
            <a:headEnd/>
            <a:tailEnd/>
          </a:ln>
        </p:spPr>
        <p:txBody>
          <a:bodyPr tIns="0" rIns="0" bIns="0" anchor="ctr">
            <a:prstTxWarp prst="textNoShape">
              <a:avLst/>
            </a:prstTxWarp>
          </a:bodyPr>
          <a:lstStyle/>
          <a:p>
            <a:endParaRPr lang="en-US"/>
          </a:p>
        </p:txBody>
      </p:sp>
      <p:sp>
        <p:nvSpPr>
          <p:cNvPr id="89105" name="Line 17"/>
          <p:cNvSpPr>
            <a:spLocks noChangeShapeType="1"/>
          </p:cNvSpPr>
          <p:nvPr/>
        </p:nvSpPr>
        <p:spPr bwMode="auto">
          <a:xfrm>
            <a:off x="8458200" y="1851025"/>
            <a:ext cx="0" cy="762000"/>
          </a:xfrm>
          <a:prstGeom prst="line">
            <a:avLst/>
          </a:prstGeom>
          <a:noFill/>
          <a:ln w="28575" cap="sq">
            <a:noFill/>
            <a:round/>
            <a:headEnd/>
            <a:tailEnd/>
          </a:ln>
        </p:spPr>
        <p:txBody>
          <a:bodyPr tIns="0" rIns="0" bIns="0" anchor="ctr">
            <a:prstTxWarp prst="textNoShape">
              <a:avLst/>
            </a:prstTxWarp>
          </a:bodyPr>
          <a:lstStyle/>
          <a:p>
            <a:endParaRPr lang="en-US"/>
          </a:p>
        </p:txBody>
      </p:sp>
      <p:pic>
        <p:nvPicPr>
          <p:cNvPr id="89106" name="Picture 18" descr="C:\Documents and Settings\Byung Bae Park\My Documents\Root Projects\Quantitative Pits Study\Quantitative 2004\Pictures of CORE, CORING, AND PIT\Picture 053.jpg"/>
          <p:cNvPicPr>
            <a:picLocks noChangeAspect="1" noChangeArrowheads="1"/>
          </p:cNvPicPr>
          <p:nvPr/>
        </p:nvPicPr>
        <p:blipFill>
          <a:blip r:embed="rId3" cstate="email"/>
          <a:srcRect/>
          <a:stretch>
            <a:fillRect/>
          </a:stretch>
        </p:blipFill>
        <p:spPr bwMode="auto">
          <a:xfrm>
            <a:off x="-762000" y="-573088"/>
            <a:ext cx="9906000" cy="7431088"/>
          </a:xfrm>
          <a:prstGeom prst="rect">
            <a:avLst/>
          </a:prstGeom>
          <a:noFill/>
          <a:ln w="9525">
            <a:noFill/>
            <a:miter lim="800000"/>
            <a:headEnd/>
            <a:tailEnd/>
          </a:ln>
        </p:spPr>
      </p:pic>
      <p:sp>
        <p:nvSpPr>
          <p:cNvPr id="89107" name="Rectangle 19"/>
          <p:cNvSpPr>
            <a:spLocks noChangeArrowheads="1"/>
          </p:cNvSpPr>
          <p:nvPr/>
        </p:nvSpPr>
        <p:spPr bwMode="auto">
          <a:xfrm>
            <a:off x="228600" y="228600"/>
            <a:ext cx="3505200" cy="838200"/>
          </a:xfrm>
          <a:prstGeom prst="rect">
            <a:avLst/>
          </a:prstGeom>
          <a:solidFill>
            <a:schemeClr val="bg1">
              <a:alpha val="50195"/>
            </a:schemeClr>
          </a:solidFill>
          <a:ln w="9525">
            <a:noFill/>
            <a:miter lim="800000"/>
            <a:headEnd/>
            <a:tailEnd/>
          </a:ln>
        </p:spPr>
        <p:txBody>
          <a:bodyPr>
            <a:prstTxWarp prst="textNoShape">
              <a:avLst/>
            </a:prstTxWarp>
          </a:bodyPr>
          <a:lstStyle/>
          <a:p>
            <a:pPr marL="342900" indent="-342900" algn="l">
              <a:spcBef>
                <a:spcPct val="20000"/>
              </a:spcBef>
            </a:pPr>
            <a:r>
              <a:rPr lang="en-US" sz="1800"/>
              <a:t>Sieve and weigh in the field</a:t>
            </a:r>
          </a:p>
          <a:p>
            <a:pPr marL="342900" indent="-342900" algn="l">
              <a:spcBef>
                <a:spcPct val="20000"/>
              </a:spcBef>
            </a:pPr>
            <a:r>
              <a:rPr lang="en-US" sz="1800"/>
              <a:t>Subsample for laboratory analysis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WINDOWS\Desktop\paulpit.JPG"/>
          <p:cNvPicPr>
            <a:picLocks noChangeAspect="1" noChangeArrowheads="1"/>
          </p:cNvPicPr>
          <p:nvPr/>
        </p:nvPicPr>
        <p:blipFill>
          <a:blip r:embed="rId2" cstate="email"/>
          <a:srcRect/>
          <a:stretch>
            <a:fillRect/>
          </a:stretch>
        </p:blipFill>
        <p:spPr bwMode="auto">
          <a:xfrm>
            <a:off x="0" y="0"/>
            <a:ext cx="9144000" cy="7035800"/>
          </a:xfrm>
          <a:prstGeom prst="rect">
            <a:avLst/>
          </a:prstGeom>
          <a:noFill/>
          <a:ln w="9525">
            <a:noFill/>
            <a:miter lim="800000"/>
            <a:headEnd/>
            <a:tailEnd/>
          </a:ln>
        </p:spPr>
      </p:pic>
      <p:sp>
        <p:nvSpPr>
          <p:cNvPr id="91139" name="Rectangle 3"/>
          <p:cNvSpPr>
            <a:spLocks noChangeArrowheads="1"/>
          </p:cNvSpPr>
          <p:nvPr/>
        </p:nvSpPr>
        <p:spPr bwMode="auto">
          <a:xfrm>
            <a:off x="228600" y="228600"/>
            <a:ext cx="3505200" cy="838200"/>
          </a:xfrm>
          <a:prstGeom prst="rect">
            <a:avLst/>
          </a:prstGeom>
          <a:solidFill>
            <a:schemeClr val="bg1">
              <a:alpha val="50195"/>
            </a:schemeClr>
          </a:solidFill>
          <a:ln w="9525">
            <a:noFill/>
            <a:miter lim="800000"/>
            <a:headEnd/>
            <a:tailEnd/>
          </a:ln>
        </p:spPr>
        <p:txBody>
          <a:bodyPr>
            <a:prstTxWarp prst="textNoShape">
              <a:avLst/>
            </a:prstTxWarp>
          </a:bodyPr>
          <a:lstStyle/>
          <a:p>
            <a:pPr marL="342900" indent="-342900" algn="l">
              <a:spcBef>
                <a:spcPct val="20000"/>
              </a:spcBef>
            </a:pPr>
            <a:r>
              <a:rPr lang="en-US" sz="1800"/>
              <a:t>In some studies, we excavate in the C horizon!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Documents and Settings\Meg and Liz\Desktop\soil N pool.bmp"/>
          <p:cNvPicPr>
            <a:picLocks noChangeAspect="1" noChangeArrowheads="1"/>
          </p:cNvPicPr>
          <p:nvPr/>
        </p:nvPicPr>
        <p:blipFill>
          <a:blip r:embed="rId3" cstate="email"/>
          <a:srcRect/>
          <a:stretch>
            <a:fillRect/>
          </a:stretch>
        </p:blipFill>
        <p:spPr bwMode="auto">
          <a:xfrm>
            <a:off x="1905000" y="684213"/>
            <a:ext cx="5562600" cy="5259387"/>
          </a:xfrm>
          <a:prstGeom prst="rect">
            <a:avLst/>
          </a:prstGeom>
          <a:noFill/>
          <a:ln w="9525">
            <a:noFill/>
            <a:miter lim="800000"/>
            <a:headEnd/>
            <a:tailEnd/>
          </a:ln>
        </p:spPr>
      </p:pic>
      <p:sp>
        <p:nvSpPr>
          <p:cNvPr id="92163" name="Rectangle 3"/>
          <p:cNvSpPr>
            <a:spLocks noChangeArrowheads="1"/>
          </p:cNvSpPr>
          <p:nvPr/>
        </p:nvSpPr>
        <p:spPr bwMode="auto">
          <a:xfrm>
            <a:off x="482600" y="76200"/>
            <a:ext cx="7934325" cy="461963"/>
          </a:xfrm>
          <a:prstGeom prst="rect">
            <a:avLst/>
          </a:prstGeom>
          <a:noFill/>
          <a:ln w="9525">
            <a:noFill/>
            <a:miter lim="800000"/>
            <a:headEnd/>
            <a:tailEnd/>
          </a:ln>
        </p:spPr>
        <p:txBody>
          <a:bodyPr wrap="none">
            <a:prstTxWarp prst="textNoShape">
              <a:avLst/>
            </a:prstTxWarp>
            <a:spAutoFit/>
          </a:bodyPr>
          <a:lstStyle/>
          <a:p>
            <a:r>
              <a:rPr lang="en-US"/>
              <a:t>We can’t detect a difference of 730 kg N/ha in the mineral soil.</a:t>
            </a:r>
          </a:p>
        </p:txBody>
      </p:sp>
      <p:sp>
        <p:nvSpPr>
          <p:cNvPr id="92164" name="Rectangle 3"/>
          <p:cNvSpPr>
            <a:spLocks noChangeArrowheads="1"/>
          </p:cNvSpPr>
          <p:nvPr/>
        </p:nvSpPr>
        <p:spPr bwMode="auto">
          <a:xfrm>
            <a:off x="762000" y="5943600"/>
            <a:ext cx="7929563" cy="838200"/>
          </a:xfrm>
          <a:prstGeom prst="rect">
            <a:avLst/>
          </a:prstGeom>
          <a:noFill/>
          <a:ln w="9525">
            <a:noFill/>
            <a:miter lim="800000"/>
            <a:headEnd/>
            <a:tailEnd/>
          </a:ln>
        </p:spPr>
        <p:txBody>
          <a:bodyPr>
            <a:prstTxWarp prst="textNoShape">
              <a:avLst/>
            </a:prstTxWarp>
            <a:spAutoFit/>
          </a:bodyPr>
          <a:lstStyle/>
          <a:p>
            <a:pPr algn="ctr"/>
            <a:r>
              <a:rPr lang="en-US"/>
              <a:t>From 1983 to 1998, 15 years post-harvest, there was an insignificant decline of 54 ±  53 kg N ha</a:t>
            </a:r>
            <a:r>
              <a:rPr lang="en-US" baseline="30000"/>
              <a:t>-1 </a:t>
            </a:r>
            <a:r>
              <a:rPr lang="en-US"/>
              <a:t>y</a:t>
            </a:r>
            <a:r>
              <a:rPr lang="en-US" baseline="30000"/>
              <a:t>-1</a:t>
            </a:r>
            <a:r>
              <a:rPr lang="en-US"/>
              <a:t> </a:t>
            </a:r>
          </a:p>
        </p:txBody>
      </p:sp>
      <p:sp>
        <p:nvSpPr>
          <p:cNvPr id="92165" name="Text Box 3"/>
          <p:cNvSpPr txBox="1">
            <a:spLocks noChangeArrowheads="1"/>
          </p:cNvSpPr>
          <p:nvPr/>
        </p:nvSpPr>
        <p:spPr bwMode="auto">
          <a:xfrm>
            <a:off x="2286000" y="5638800"/>
            <a:ext cx="5181600" cy="246063"/>
          </a:xfrm>
          <a:prstGeom prst="rect">
            <a:avLst/>
          </a:prstGeom>
          <a:noFill/>
          <a:ln w="9525">
            <a:noFill/>
            <a:miter lim="800000"/>
            <a:headEnd/>
            <a:tailEnd/>
          </a:ln>
        </p:spPr>
        <p:txBody>
          <a:bodyPr>
            <a:prstTxWarp prst="textNoShape">
              <a:avLst/>
            </a:prstTxWarp>
            <a:spAutoFit/>
          </a:bodyPr>
          <a:lstStyle/>
          <a:p>
            <a:pPr>
              <a:spcBef>
                <a:spcPct val="50000"/>
              </a:spcBef>
            </a:pPr>
            <a:r>
              <a:rPr lang="en-US" sz="1000">
                <a:solidFill>
                  <a:srgbClr val="210C3A"/>
                </a:solidFill>
              </a:rPr>
              <a:t>Huntington et al. (1988)</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066800" y="2427288"/>
            <a:ext cx="7239000" cy="4278312"/>
          </a:xfrm>
          <a:prstGeom prst="rect">
            <a:avLst/>
          </a:prstGeom>
          <a:noFill/>
          <a:ln w="9525">
            <a:noFill/>
            <a:miter lim="800000"/>
            <a:headEnd/>
            <a:tailEnd/>
          </a:ln>
        </p:spPr>
        <p:txBody>
          <a:bodyPr>
            <a:prstTxWarp prst="textNoShape">
              <a:avLst/>
            </a:prstTxWarp>
            <a:spAutoFit/>
          </a:bodyPr>
          <a:lstStyle/>
          <a:p>
            <a:pPr lvl="2" algn="l"/>
            <a:endParaRPr lang="en-US"/>
          </a:p>
          <a:p>
            <a:pPr algn="l"/>
            <a:r>
              <a:rPr lang="en-US" sz="3200"/>
              <a:t>Net N gas exchange = sinks – sources =  </a:t>
            </a:r>
          </a:p>
          <a:p>
            <a:pPr algn="l">
              <a:buFontTx/>
              <a:buChar char="-"/>
            </a:pPr>
            <a:r>
              <a:rPr lang="en-US" sz="3200"/>
              <a:t>  precipitation N input </a:t>
            </a:r>
            <a:r>
              <a:rPr lang="en-US" sz="3200">
                <a:solidFill>
                  <a:srgbClr val="FFFF99"/>
                </a:solidFill>
              </a:rPr>
              <a:t>(± 1.3)</a:t>
            </a:r>
          </a:p>
          <a:p>
            <a:pPr algn="l"/>
            <a:r>
              <a:rPr lang="en-US" sz="3200"/>
              <a:t>+ hydrologic export </a:t>
            </a:r>
            <a:r>
              <a:rPr lang="en-US" sz="3200">
                <a:solidFill>
                  <a:srgbClr val="FFFF99"/>
                </a:solidFill>
              </a:rPr>
              <a:t>(± 0.5)</a:t>
            </a:r>
          </a:p>
          <a:p>
            <a:pPr algn="l"/>
            <a:r>
              <a:rPr lang="en-US" sz="3200"/>
              <a:t>+ N accretion in living biomass </a:t>
            </a:r>
            <a:r>
              <a:rPr lang="en-US" sz="3200">
                <a:solidFill>
                  <a:schemeClr val="tx2"/>
                </a:solidFill>
              </a:rPr>
              <a:t>(± 1)</a:t>
            </a:r>
          </a:p>
          <a:p>
            <a:pPr algn="l"/>
            <a:r>
              <a:rPr lang="en-US" sz="3200">
                <a:solidFill>
                  <a:srgbClr val="FFFFFF"/>
                </a:solidFill>
              </a:rPr>
              <a:t>+ N accretion in the forest floor </a:t>
            </a:r>
            <a:r>
              <a:rPr lang="en-US" sz="3200">
                <a:solidFill>
                  <a:schemeClr val="tx2"/>
                </a:solidFill>
              </a:rPr>
              <a:t>(± 22)</a:t>
            </a:r>
          </a:p>
          <a:p>
            <a:pPr algn="l"/>
            <a:r>
              <a:rPr lang="en-US" sz="3200"/>
              <a:t>± gain or loss in soil N stores </a:t>
            </a:r>
            <a:r>
              <a:rPr lang="en-US" sz="3200">
                <a:solidFill>
                  <a:srgbClr val="FFFF00"/>
                </a:solidFill>
              </a:rPr>
              <a:t>(± 53)</a:t>
            </a:r>
          </a:p>
          <a:p>
            <a:pPr algn="l">
              <a:buFontTx/>
              <a:buChar char="-"/>
            </a:pPr>
            <a:endParaRPr lang="en-US" sz="3200"/>
          </a:p>
          <a:p>
            <a:pPr algn="l"/>
            <a:endParaRPr lang="en-US"/>
          </a:p>
        </p:txBody>
      </p:sp>
      <p:sp>
        <p:nvSpPr>
          <p:cNvPr id="94211" name="Text Box 4"/>
          <p:cNvSpPr txBox="1">
            <a:spLocks noChangeArrowheads="1"/>
          </p:cNvSpPr>
          <p:nvPr/>
        </p:nvSpPr>
        <p:spPr bwMode="auto">
          <a:xfrm>
            <a:off x="533400" y="228600"/>
            <a:ext cx="8153400" cy="1066800"/>
          </a:xfrm>
          <a:prstGeom prst="rect">
            <a:avLst/>
          </a:prstGeom>
          <a:noFill/>
          <a:ln w="9525">
            <a:noFill/>
            <a:miter lim="800000"/>
            <a:headEnd/>
            <a:tailEnd/>
          </a:ln>
        </p:spPr>
        <p:txBody>
          <a:bodyPr>
            <a:prstTxWarp prst="textNoShape">
              <a:avLst/>
            </a:prstTxWarp>
            <a:spAutoFit/>
          </a:bodyPr>
          <a:lstStyle/>
          <a:p>
            <a:pPr algn="ctr"/>
            <a:r>
              <a:rPr lang="en-US" sz="3200"/>
              <a:t>The N budget for Hubbard Brook published </a:t>
            </a:r>
          </a:p>
          <a:p>
            <a:pPr algn="ctr"/>
            <a:r>
              <a:rPr lang="en-US" sz="3200"/>
              <a:t>in 1977 was “missing” 14.2 kg/ha/yr</a:t>
            </a:r>
            <a:r>
              <a:rPr lang="en-US"/>
              <a:t> </a:t>
            </a:r>
          </a:p>
        </p:txBody>
      </p:sp>
      <p:sp>
        <p:nvSpPr>
          <p:cNvPr id="94212" name="Text Box 4"/>
          <p:cNvSpPr txBox="1">
            <a:spLocks noChangeArrowheads="1"/>
          </p:cNvSpPr>
          <p:nvPr/>
        </p:nvSpPr>
        <p:spPr bwMode="auto">
          <a:xfrm>
            <a:off x="533400" y="1778000"/>
            <a:ext cx="8153400" cy="584200"/>
          </a:xfrm>
          <a:prstGeom prst="rect">
            <a:avLst/>
          </a:prstGeom>
          <a:noFill/>
          <a:ln w="9525">
            <a:noFill/>
            <a:miter lim="800000"/>
            <a:headEnd/>
            <a:tailEnd/>
          </a:ln>
        </p:spPr>
        <p:txBody>
          <a:bodyPr>
            <a:prstTxWarp prst="textNoShape">
              <a:avLst/>
            </a:prstTxWarp>
            <a:spAutoFit/>
          </a:bodyPr>
          <a:lstStyle/>
          <a:p>
            <a:pPr algn="ctr"/>
            <a:r>
              <a:rPr lang="en-US" sz="3200"/>
              <a:t>14.2 ± </a:t>
            </a:r>
            <a:r>
              <a:rPr lang="en-US" sz="3200">
                <a:solidFill>
                  <a:srgbClr val="FFFF99"/>
                </a:solidFill>
              </a:rPr>
              <a:t>?? </a:t>
            </a:r>
            <a:r>
              <a:rPr lang="en-US" sz="3200"/>
              <a:t>kg/ha/yr</a:t>
            </a:r>
            <a:r>
              <a:rPr lang="en-US"/>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066800" y="2427288"/>
            <a:ext cx="7239000" cy="4278312"/>
          </a:xfrm>
          <a:prstGeom prst="rect">
            <a:avLst/>
          </a:prstGeom>
          <a:noFill/>
          <a:ln w="9525">
            <a:noFill/>
            <a:miter lim="800000"/>
            <a:headEnd/>
            <a:tailEnd/>
          </a:ln>
        </p:spPr>
        <p:txBody>
          <a:bodyPr>
            <a:prstTxWarp prst="textNoShape">
              <a:avLst/>
            </a:prstTxWarp>
            <a:spAutoFit/>
          </a:bodyPr>
          <a:lstStyle/>
          <a:p>
            <a:pPr lvl="2" algn="l"/>
            <a:endParaRPr lang="en-US"/>
          </a:p>
          <a:p>
            <a:pPr algn="l"/>
            <a:r>
              <a:rPr lang="en-US" sz="3200"/>
              <a:t>Net N gas exchange = sinks – sources =  </a:t>
            </a:r>
          </a:p>
          <a:p>
            <a:pPr algn="l">
              <a:buFontTx/>
              <a:buChar char="-"/>
            </a:pPr>
            <a:r>
              <a:rPr lang="en-US" sz="3200"/>
              <a:t>  precipitation N input (± 1.3)</a:t>
            </a:r>
          </a:p>
          <a:p>
            <a:pPr algn="l"/>
            <a:r>
              <a:rPr lang="en-US" sz="3200"/>
              <a:t>+ hydrologic export (± 0.5)</a:t>
            </a:r>
          </a:p>
          <a:p>
            <a:pPr algn="l"/>
            <a:r>
              <a:rPr lang="en-US" sz="3200"/>
              <a:t>+ N accretion in living biomass (± 1)</a:t>
            </a:r>
          </a:p>
          <a:p>
            <a:pPr algn="l"/>
            <a:r>
              <a:rPr lang="en-US" sz="3200"/>
              <a:t>+ N accretion in the forest floor (± 22)</a:t>
            </a:r>
          </a:p>
          <a:p>
            <a:pPr algn="l"/>
            <a:r>
              <a:rPr lang="en-US" sz="3200"/>
              <a:t>± gain or loss in soil N stores (± 53)</a:t>
            </a:r>
          </a:p>
          <a:p>
            <a:pPr algn="l">
              <a:buFontTx/>
              <a:buChar char="-"/>
            </a:pPr>
            <a:endParaRPr lang="en-US" sz="3200"/>
          </a:p>
          <a:p>
            <a:pPr algn="l"/>
            <a:endParaRPr lang="en-US"/>
          </a:p>
        </p:txBody>
      </p:sp>
      <p:sp>
        <p:nvSpPr>
          <p:cNvPr id="96259" name="Text Box 4"/>
          <p:cNvSpPr txBox="1">
            <a:spLocks noChangeArrowheads="1"/>
          </p:cNvSpPr>
          <p:nvPr/>
        </p:nvSpPr>
        <p:spPr bwMode="auto">
          <a:xfrm>
            <a:off x="533400" y="228600"/>
            <a:ext cx="8153400" cy="1066800"/>
          </a:xfrm>
          <a:prstGeom prst="rect">
            <a:avLst/>
          </a:prstGeom>
          <a:noFill/>
          <a:ln w="9525">
            <a:noFill/>
            <a:miter lim="800000"/>
            <a:headEnd/>
            <a:tailEnd/>
          </a:ln>
        </p:spPr>
        <p:txBody>
          <a:bodyPr>
            <a:prstTxWarp prst="textNoShape">
              <a:avLst/>
            </a:prstTxWarp>
            <a:spAutoFit/>
          </a:bodyPr>
          <a:lstStyle/>
          <a:p>
            <a:pPr algn="ctr"/>
            <a:r>
              <a:rPr lang="en-US" sz="3200"/>
              <a:t>The N budget for Hubbard Brook published </a:t>
            </a:r>
          </a:p>
          <a:p>
            <a:pPr algn="ctr"/>
            <a:r>
              <a:rPr lang="en-US" sz="3200"/>
              <a:t>in 1977 was “missing” 14.2 kg/ha/yr</a:t>
            </a:r>
            <a:r>
              <a:rPr lang="en-US"/>
              <a:t> </a:t>
            </a:r>
          </a:p>
        </p:txBody>
      </p:sp>
      <p:sp>
        <p:nvSpPr>
          <p:cNvPr id="96260" name="Text Box 4"/>
          <p:cNvSpPr txBox="1">
            <a:spLocks noChangeArrowheads="1"/>
          </p:cNvSpPr>
          <p:nvPr/>
        </p:nvSpPr>
        <p:spPr bwMode="auto">
          <a:xfrm>
            <a:off x="533400" y="1778000"/>
            <a:ext cx="8153400" cy="584200"/>
          </a:xfrm>
          <a:prstGeom prst="rect">
            <a:avLst/>
          </a:prstGeom>
          <a:noFill/>
          <a:ln w="9525">
            <a:noFill/>
            <a:miter lim="800000"/>
            <a:headEnd/>
            <a:tailEnd/>
          </a:ln>
        </p:spPr>
        <p:txBody>
          <a:bodyPr>
            <a:prstTxWarp prst="textNoShape">
              <a:avLst/>
            </a:prstTxWarp>
            <a:spAutoFit/>
          </a:bodyPr>
          <a:lstStyle/>
          <a:p>
            <a:pPr algn="ctr"/>
            <a:r>
              <a:rPr lang="en-US" sz="3200">
                <a:solidFill>
                  <a:srgbClr val="FFFF00"/>
                </a:solidFill>
              </a:rPr>
              <a:t>14.2 ± 57 kg/ha/yr</a:t>
            </a:r>
            <a:r>
              <a:rPr lang="en-US">
                <a:solidFill>
                  <a:srgbClr val="FFFF00"/>
                </a:solidFill>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8" y="347663"/>
            <a:ext cx="4105275" cy="3105150"/>
          </a:xfrm>
          <a:prstGeom prst="rect">
            <a:avLst/>
          </a:prstGeom>
          <a:solidFill>
            <a:srgbClr val="DAA579"/>
          </a:solidFill>
          <a:ln>
            <a:solidFill>
              <a:srgbClr val="C5DAC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2C2145"/>
              </a:solidFill>
            </a:endParaRPr>
          </a:p>
        </p:txBody>
      </p:sp>
      <p:sp>
        <p:nvSpPr>
          <p:cNvPr id="3" name="Rectangle 2"/>
          <p:cNvSpPr/>
          <p:nvPr/>
        </p:nvSpPr>
        <p:spPr>
          <a:xfrm>
            <a:off x="4668838" y="347663"/>
            <a:ext cx="4105275" cy="3105150"/>
          </a:xfrm>
          <a:prstGeom prst="rect">
            <a:avLst/>
          </a:prstGeom>
          <a:solidFill>
            <a:srgbClr val="DA9B50"/>
          </a:solidFill>
          <a:ln>
            <a:solidFill>
              <a:srgbClr val="AAD6A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2C2145"/>
              </a:solidFill>
            </a:endParaRPr>
          </a:p>
        </p:txBody>
      </p:sp>
      <p:sp>
        <p:nvSpPr>
          <p:cNvPr id="4" name="Rectangle 3"/>
          <p:cNvSpPr/>
          <p:nvPr/>
        </p:nvSpPr>
        <p:spPr>
          <a:xfrm>
            <a:off x="371475" y="3568700"/>
            <a:ext cx="8391525" cy="1155700"/>
          </a:xfrm>
          <a:prstGeom prst="rect">
            <a:avLst/>
          </a:prstGeom>
          <a:solidFill>
            <a:srgbClr val="DA9B50">
              <a:alpha val="60000"/>
            </a:srgbClr>
          </a:solidFill>
          <a:ln>
            <a:solidFill>
              <a:srgbClr val="40A53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2C2145"/>
              </a:solidFill>
            </a:endParaRPr>
          </a:p>
        </p:txBody>
      </p:sp>
      <p:sp>
        <p:nvSpPr>
          <p:cNvPr id="98309" name="TextBox 5"/>
          <p:cNvSpPr txBox="1">
            <a:spLocks noChangeArrowheads="1"/>
          </p:cNvSpPr>
          <p:nvPr/>
        </p:nvSpPr>
        <p:spPr bwMode="auto">
          <a:xfrm>
            <a:off x="407988" y="354013"/>
            <a:ext cx="4011612" cy="460375"/>
          </a:xfrm>
          <a:prstGeom prst="rect">
            <a:avLst/>
          </a:prstGeom>
          <a:noFill/>
          <a:ln w="9525">
            <a:noFill/>
            <a:miter lim="800000"/>
            <a:headEnd/>
            <a:tailEnd/>
          </a:ln>
        </p:spPr>
        <p:txBody>
          <a:bodyPr>
            <a:prstTxWarp prst="textNoShape">
              <a:avLst/>
            </a:prstTxWarp>
            <a:spAutoFit/>
          </a:bodyPr>
          <a:lstStyle/>
          <a:p>
            <a:r>
              <a:rPr lang="en-US" b="1" u="sng">
                <a:solidFill>
                  <a:srgbClr val="2C2145"/>
                </a:solidFill>
                <a:latin typeface="Arial" pitchFamily="-103" charset="0"/>
                <a:ea typeface="Arial" pitchFamily="-103" charset="0"/>
                <a:cs typeface="Arial" pitchFamily="-103" charset="0"/>
              </a:rPr>
              <a:t>Measurement Uncertainty</a:t>
            </a:r>
          </a:p>
        </p:txBody>
      </p:sp>
      <p:sp>
        <p:nvSpPr>
          <p:cNvPr id="98310" name="TextBox 7"/>
          <p:cNvSpPr txBox="1">
            <a:spLocks noChangeArrowheads="1"/>
          </p:cNvSpPr>
          <p:nvPr/>
        </p:nvSpPr>
        <p:spPr bwMode="auto">
          <a:xfrm>
            <a:off x="4705350" y="354013"/>
            <a:ext cx="3600450" cy="460375"/>
          </a:xfrm>
          <a:prstGeom prst="rect">
            <a:avLst/>
          </a:prstGeom>
          <a:noFill/>
          <a:ln w="9525">
            <a:noFill/>
            <a:miter lim="800000"/>
            <a:headEnd/>
            <a:tailEnd/>
          </a:ln>
        </p:spPr>
        <p:txBody>
          <a:bodyPr>
            <a:prstTxWarp prst="textNoShape">
              <a:avLst/>
            </a:prstTxWarp>
            <a:spAutoFit/>
          </a:bodyPr>
          <a:lstStyle/>
          <a:p>
            <a:r>
              <a:rPr lang="en-US" b="1" u="sng">
                <a:solidFill>
                  <a:srgbClr val="2C2145"/>
                </a:solidFill>
                <a:latin typeface="Arial" pitchFamily="-103" charset="0"/>
                <a:ea typeface="Arial" pitchFamily="-103" charset="0"/>
                <a:cs typeface="Arial" pitchFamily="-103" charset="0"/>
              </a:rPr>
              <a:t>Sampling Uncertainty</a:t>
            </a:r>
          </a:p>
        </p:txBody>
      </p:sp>
      <p:sp>
        <p:nvSpPr>
          <p:cNvPr id="98311" name="TextBox 9"/>
          <p:cNvSpPr txBox="1">
            <a:spLocks noChangeArrowheads="1"/>
          </p:cNvSpPr>
          <p:nvPr/>
        </p:nvSpPr>
        <p:spPr bwMode="auto">
          <a:xfrm>
            <a:off x="4705350" y="687388"/>
            <a:ext cx="4092575" cy="354012"/>
          </a:xfrm>
          <a:prstGeom prst="rect">
            <a:avLst/>
          </a:prstGeom>
          <a:noFill/>
          <a:ln w="9525">
            <a:noFill/>
            <a:miter lim="800000"/>
            <a:headEnd/>
            <a:tailEnd/>
          </a:ln>
        </p:spPr>
        <p:txBody>
          <a:bodyPr>
            <a:prstTxWarp prst="textNoShape">
              <a:avLst/>
            </a:prstTxWarp>
            <a:spAutoFit/>
          </a:bodyPr>
          <a:lstStyle/>
          <a:p>
            <a:pPr algn="ctr"/>
            <a:r>
              <a:rPr lang="en-US" sz="1700" i="1">
                <a:solidFill>
                  <a:srgbClr val="2C2145"/>
                </a:solidFill>
                <a:latin typeface="Arial" pitchFamily="-103" charset="0"/>
                <a:ea typeface="Arial" pitchFamily="-103" charset="0"/>
                <a:cs typeface="Arial" pitchFamily="-103" charset="0"/>
              </a:rPr>
              <a:t>Spatial Variability</a:t>
            </a:r>
          </a:p>
        </p:txBody>
      </p:sp>
      <p:sp>
        <p:nvSpPr>
          <p:cNvPr id="98312" name="TextBox 11"/>
          <p:cNvSpPr txBox="1">
            <a:spLocks noChangeArrowheads="1"/>
          </p:cNvSpPr>
          <p:nvPr/>
        </p:nvSpPr>
        <p:spPr bwMode="auto">
          <a:xfrm>
            <a:off x="407988" y="3544888"/>
            <a:ext cx="8888412" cy="1200150"/>
          </a:xfrm>
          <a:prstGeom prst="rect">
            <a:avLst/>
          </a:prstGeom>
          <a:noFill/>
          <a:ln w="9525">
            <a:noFill/>
            <a:miter lim="800000"/>
            <a:headEnd/>
            <a:tailEnd/>
          </a:ln>
        </p:spPr>
        <p:txBody>
          <a:bodyPr>
            <a:prstTxWarp prst="textNoShape">
              <a:avLst/>
            </a:prstTxWarp>
            <a:spAutoFit/>
          </a:bodyPr>
          <a:lstStyle/>
          <a:p>
            <a:pPr algn="l"/>
            <a:r>
              <a:rPr lang="en-US" b="1" u="sng">
                <a:solidFill>
                  <a:srgbClr val="2C2145"/>
                </a:solidFill>
                <a:latin typeface="Arial" pitchFamily="-103" charset="0"/>
                <a:ea typeface="Arial" pitchFamily="-103" charset="0"/>
                <a:cs typeface="Arial" pitchFamily="-103" charset="0"/>
              </a:rPr>
              <a:t>Model Uncertainty                                                                    y                                             </a:t>
            </a:r>
            <a:r>
              <a:rPr lang="en-US" b="1">
                <a:solidFill>
                  <a:srgbClr val="2C2145"/>
                </a:solidFill>
                <a:latin typeface="Arial" pitchFamily="-103" charset="0"/>
                <a:ea typeface="Arial" pitchFamily="-103" charset="0"/>
                <a:cs typeface="Arial" pitchFamily="-103" charset="0"/>
              </a:rPr>
              <a:t>										</a:t>
            </a:r>
          </a:p>
        </p:txBody>
      </p:sp>
      <p:sp>
        <p:nvSpPr>
          <p:cNvPr id="98313" name="TextBox 12"/>
          <p:cNvSpPr txBox="1">
            <a:spLocks noChangeArrowheads="1"/>
          </p:cNvSpPr>
          <p:nvPr/>
        </p:nvSpPr>
        <p:spPr bwMode="auto">
          <a:xfrm>
            <a:off x="395288" y="3844925"/>
            <a:ext cx="2682875" cy="354013"/>
          </a:xfrm>
          <a:prstGeom prst="rect">
            <a:avLst/>
          </a:prstGeom>
          <a:noFill/>
          <a:ln w="9525">
            <a:noFill/>
            <a:miter lim="800000"/>
            <a:headEnd/>
            <a:tailEnd/>
          </a:ln>
        </p:spPr>
        <p:txBody>
          <a:bodyPr>
            <a:prstTxWarp prst="textNoShape">
              <a:avLst/>
            </a:prstTxWarp>
            <a:spAutoFit/>
          </a:bodyPr>
          <a:lstStyle/>
          <a:p>
            <a:r>
              <a:rPr lang="en-US" sz="1700" i="1">
                <a:solidFill>
                  <a:srgbClr val="2C2145"/>
                </a:solidFill>
                <a:latin typeface="Arial" pitchFamily="-103" charset="0"/>
                <a:ea typeface="Arial" pitchFamily="-103" charset="0"/>
                <a:cs typeface="Arial" pitchFamily="-103" charset="0"/>
              </a:rPr>
              <a:t>Error within models</a:t>
            </a:r>
          </a:p>
        </p:txBody>
      </p:sp>
      <p:sp>
        <p:nvSpPr>
          <p:cNvPr id="98314" name="TextBox 13"/>
          <p:cNvSpPr txBox="1">
            <a:spLocks noChangeArrowheads="1"/>
          </p:cNvSpPr>
          <p:nvPr/>
        </p:nvSpPr>
        <p:spPr bwMode="auto">
          <a:xfrm>
            <a:off x="4705350" y="3844925"/>
            <a:ext cx="2682875" cy="354013"/>
          </a:xfrm>
          <a:prstGeom prst="rect">
            <a:avLst/>
          </a:prstGeom>
          <a:noFill/>
          <a:ln w="9525">
            <a:noFill/>
            <a:miter lim="800000"/>
            <a:headEnd/>
            <a:tailEnd/>
          </a:ln>
        </p:spPr>
        <p:txBody>
          <a:bodyPr>
            <a:prstTxWarp prst="textNoShape">
              <a:avLst/>
            </a:prstTxWarp>
            <a:spAutoFit/>
          </a:bodyPr>
          <a:lstStyle/>
          <a:p>
            <a:r>
              <a:rPr lang="en-US" sz="1700" i="1">
                <a:solidFill>
                  <a:srgbClr val="2C2145"/>
                </a:solidFill>
                <a:latin typeface="Arial" pitchFamily="-103" charset="0"/>
                <a:ea typeface="Arial" pitchFamily="-103" charset="0"/>
                <a:cs typeface="Arial" pitchFamily="-103" charset="0"/>
              </a:rPr>
              <a:t>Error between models</a:t>
            </a:r>
          </a:p>
        </p:txBody>
      </p:sp>
      <p:sp>
        <p:nvSpPr>
          <p:cNvPr id="98315" name="TextBox 14"/>
          <p:cNvSpPr txBox="1">
            <a:spLocks noChangeArrowheads="1"/>
          </p:cNvSpPr>
          <p:nvPr/>
        </p:nvSpPr>
        <p:spPr bwMode="auto">
          <a:xfrm>
            <a:off x="457200" y="4343400"/>
            <a:ext cx="6781800" cy="338138"/>
          </a:xfrm>
          <a:prstGeom prst="rect">
            <a:avLst/>
          </a:prstGeom>
          <a:noFill/>
          <a:ln w="9525">
            <a:noFill/>
            <a:miter lim="800000"/>
            <a:headEnd/>
            <a:tailEnd/>
          </a:ln>
        </p:spPr>
        <p:txBody>
          <a:bodyPr>
            <a:prstTxWarp prst="textNoShape">
              <a:avLst/>
            </a:prstTxWarp>
            <a:spAutoFit/>
          </a:bodyPr>
          <a:lstStyle/>
          <a:p>
            <a:pPr>
              <a:spcAft>
                <a:spcPts val="1200"/>
              </a:spcAft>
            </a:pPr>
            <a:r>
              <a:rPr lang="en-US" sz="1600">
                <a:solidFill>
                  <a:srgbClr val="2C2145"/>
                </a:solidFill>
                <a:latin typeface="Arial" pitchFamily="-103" charset="0"/>
                <a:ea typeface="Arial" pitchFamily="-103" charset="0"/>
                <a:cs typeface="Arial" pitchFamily="-103" charset="0"/>
              </a:rPr>
              <a:t>Excludes areas not sampled: rock area 5%, stem area: 1% </a:t>
            </a:r>
          </a:p>
        </p:txBody>
      </p:sp>
      <p:pic>
        <p:nvPicPr>
          <p:cNvPr id="98316" name="Picture 25" descr="Screen shot 2011-06-29 at 1.39.22 AM.png"/>
          <p:cNvPicPr>
            <a:picLocks noChangeAspect="1"/>
          </p:cNvPicPr>
          <p:nvPr/>
        </p:nvPicPr>
        <p:blipFill>
          <a:blip r:embed="rId2" cstate="email"/>
          <a:srcRect/>
          <a:stretch>
            <a:fillRect/>
          </a:stretch>
        </p:blipFill>
        <p:spPr bwMode="auto">
          <a:xfrm>
            <a:off x="1066800" y="990600"/>
            <a:ext cx="2906713" cy="2209800"/>
          </a:xfrm>
          <a:prstGeom prst="rect">
            <a:avLst/>
          </a:prstGeom>
          <a:noFill/>
          <a:ln w="9525">
            <a:noFill/>
            <a:miter lim="800000"/>
            <a:headEnd/>
            <a:tailEnd/>
          </a:ln>
        </p:spPr>
      </p:pic>
      <p:pic>
        <p:nvPicPr>
          <p:cNvPr id="98317" name="Picture 77"/>
          <p:cNvPicPr>
            <a:picLocks noChangeAspect="1"/>
          </p:cNvPicPr>
          <p:nvPr/>
        </p:nvPicPr>
        <p:blipFill>
          <a:blip r:embed="rId3" cstate="email"/>
          <a:srcRect/>
          <a:stretch>
            <a:fillRect/>
          </a:stretch>
        </p:blipFill>
        <p:spPr bwMode="auto">
          <a:xfrm>
            <a:off x="5334000" y="1122363"/>
            <a:ext cx="2743200" cy="2201862"/>
          </a:xfrm>
          <a:prstGeom prst="rect">
            <a:avLst/>
          </a:prstGeom>
          <a:noFill/>
          <a:ln w="9525">
            <a:noFill/>
            <a:miter lim="800000"/>
            <a:headEnd/>
            <a:tailEnd/>
          </a:ln>
        </p:spPr>
      </p:pic>
      <p:sp>
        <p:nvSpPr>
          <p:cNvPr id="98318" name="Text Box 8"/>
          <p:cNvSpPr txBox="1">
            <a:spLocks noChangeArrowheads="1"/>
          </p:cNvSpPr>
          <p:nvPr/>
        </p:nvSpPr>
        <p:spPr bwMode="auto">
          <a:xfrm>
            <a:off x="533400" y="5287963"/>
            <a:ext cx="8077200" cy="831850"/>
          </a:xfrm>
          <a:prstGeom prst="rect">
            <a:avLst/>
          </a:prstGeom>
          <a:noFill/>
          <a:ln w="9525">
            <a:noFill/>
            <a:miter lim="800000"/>
            <a:headEnd/>
            <a:tailEnd/>
          </a:ln>
        </p:spPr>
        <p:txBody>
          <a:bodyPr>
            <a:prstTxWarp prst="textNoShape">
              <a:avLst/>
            </a:prstTxWarp>
            <a:spAutoFit/>
          </a:bodyPr>
          <a:lstStyle/>
          <a:p>
            <a:pPr algn="ctr"/>
            <a:r>
              <a:rPr lang="en-US"/>
              <a:t>Measurement uncertainty and spatial variation make it difficult to estimate soil carbon and nutrient contents precisely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66800" y="2427288"/>
            <a:ext cx="7239000" cy="3785651"/>
          </a:xfrm>
          <a:prstGeom prst="rect">
            <a:avLst/>
          </a:prstGeom>
          <a:noFill/>
          <a:ln w="9525">
            <a:noFill/>
            <a:miter lim="800000"/>
            <a:headEnd/>
            <a:tailEnd/>
          </a:ln>
        </p:spPr>
        <p:txBody>
          <a:bodyPr>
            <a:prstTxWarp prst="textNoShape">
              <a:avLst/>
            </a:prstTxWarp>
            <a:spAutoFit/>
          </a:bodyPr>
          <a:lstStyle/>
          <a:p>
            <a:pPr lvl="2" algn="l"/>
            <a:endParaRPr lang="en-US" dirty="0"/>
          </a:p>
          <a:p>
            <a:pPr algn="l"/>
            <a:r>
              <a:rPr lang="en-US" sz="3200" dirty="0"/>
              <a:t>Net N gas exchange = sinks – sources =  </a:t>
            </a:r>
          </a:p>
          <a:p>
            <a:pPr algn="l">
              <a:buFontTx/>
              <a:buChar char="-"/>
            </a:pPr>
            <a:r>
              <a:rPr lang="en-US" sz="3200" dirty="0"/>
              <a:t>  precipitation N input</a:t>
            </a:r>
          </a:p>
          <a:p>
            <a:pPr algn="l"/>
            <a:r>
              <a:rPr lang="en-US" sz="3200" dirty="0"/>
              <a:t>+ hydrologic export</a:t>
            </a:r>
          </a:p>
          <a:p>
            <a:pPr algn="l"/>
            <a:r>
              <a:rPr lang="en-US" sz="3200" dirty="0"/>
              <a:t>+ N accretion in living biomass</a:t>
            </a:r>
          </a:p>
          <a:p>
            <a:pPr algn="l"/>
            <a:r>
              <a:rPr lang="en-US" sz="3200" dirty="0"/>
              <a:t>+ N accretion in the forest floor </a:t>
            </a:r>
          </a:p>
          <a:p>
            <a:pPr algn="l"/>
            <a:r>
              <a:rPr lang="en-US" sz="3200" dirty="0"/>
              <a:t>± gain or loss in soil N stores</a:t>
            </a:r>
            <a:endParaRPr lang="en-US" sz="3200" dirty="0" smtClean="0"/>
          </a:p>
          <a:p>
            <a:pPr algn="l"/>
            <a:endParaRPr lang="en-US" dirty="0"/>
          </a:p>
        </p:txBody>
      </p:sp>
      <p:sp>
        <p:nvSpPr>
          <p:cNvPr id="29699" name="Text Box 4"/>
          <p:cNvSpPr txBox="1">
            <a:spLocks noChangeArrowheads="1"/>
          </p:cNvSpPr>
          <p:nvPr/>
        </p:nvSpPr>
        <p:spPr bwMode="auto">
          <a:xfrm>
            <a:off x="533400" y="228600"/>
            <a:ext cx="8153400" cy="1066800"/>
          </a:xfrm>
          <a:prstGeom prst="rect">
            <a:avLst/>
          </a:prstGeom>
          <a:noFill/>
          <a:ln w="9525">
            <a:noFill/>
            <a:miter lim="800000"/>
            <a:headEnd/>
            <a:tailEnd/>
          </a:ln>
        </p:spPr>
        <p:txBody>
          <a:bodyPr>
            <a:prstTxWarp prst="textNoShape">
              <a:avLst/>
            </a:prstTxWarp>
            <a:spAutoFit/>
          </a:bodyPr>
          <a:lstStyle/>
          <a:p>
            <a:pPr algn="ctr"/>
            <a:r>
              <a:rPr lang="en-US" sz="3200"/>
              <a:t>The N budget for Hubbard Brook published </a:t>
            </a:r>
          </a:p>
          <a:p>
            <a:pPr algn="ctr"/>
            <a:r>
              <a:rPr lang="en-US" sz="3200"/>
              <a:t>in 1977 was “missing” 14.2 kg/ha/yr</a:t>
            </a:r>
            <a:r>
              <a:rPr lang="en-US"/>
              <a:t> </a:t>
            </a:r>
          </a:p>
        </p:txBody>
      </p:sp>
      <p:sp>
        <p:nvSpPr>
          <p:cNvPr id="22532" name="Text Box 4"/>
          <p:cNvSpPr txBox="1">
            <a:spLocks noChangeArrowheads="1"/>
          </p:cNvSpPr>
          <p:nvPr/>
        </p:nvSpPr>
        <p:spPr bwMode="auto">
          <a:xfrm>
            <a:off x="533400" y="1778000"/>
            <a:ext cx="8153400" cy="584200"/>
          </a:xfrm>
          <a:prstGeom prst="rect">
            <a:avLst/>
          </a:prstGeom>
          <a:noFill/>
          <a:ln w="9525">
            <a:noFill/>
            <a:miter lim="800000"/>
            <a:headEnd/>
            <a:tailEnd/>
          </a:ln>
        </p:spPr>
        <p:txBody>
          <a:bodyPr>
            <a:prstTxWarp prst="textNoShape">
              <a:avLst/>
            </a:prstTxWarp>
            <a:spAutoFit/>
          </a:bodyPr>
          <a:lstStyle/>
          <a:p>
            <a:pPr algn="ctr"/>
            <a:r>
              <a:rPr lang="en-US" sz="3200"/>
              <a:t>14.2 ± ?? kg/ha/yr</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P spid="2253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228600" y="228600"/>
            <a:ext cx="8686800" cy="1143000"/>
          </a:xfrm>
        </p:spPr>
        <p:txBody>
          <a:bodyPr/>
          <a:lstStyle/>
          <a:p>
            <a:r>
              <a:rPr lang="en-US" sz="3600" smtClean="0">
                <a:latin typeface="Helvetica" pitchFamily="-103" charset="0"/>
                <a:ea typeface="ＭＳ Ｐゴシック" pitchFamily="-103" charset="-128"/>
                <a:cs typeface="ＭＳ Ｐゴシック" pitchFamily="-103" charset="-128"/>
              </a:rPr>
              <a:t>Non-Destructive Evaluation of Soils </a:t>
            </a:r>
          </a:p>
        </p:txBody>
      </p:sp>
      <p:sp>
        <p:nvSpPr>
          <p:cNvPr id="107523" name="Content Placeholder 2"/>
          <p:cNvSpPr>
            <a:spLocks noGrp="1"/>
          </p:cNvSpPr>
          <p:nvPr>
            <p:ph idx="1"/>
          </p:nvPr>
        </p:nvSpPr>
        <p:spPr>
          <a:xfrm>
            <a:off x="0" y="5943600"/>
            <a:ext cx="8839200" cy="4114800"/>
          </a:xfrm>
        </p:spPr>
        <p:txBody>
          <a:bodyPr/>
          <a:lstStyle/>
          <a:p>
            <a:pPr>
              <a:buFontTx/>
              <a:buNone/>
            </a:pPr>
            <a:r>
              <a:rPr lang="en-US" sz="2000" dirty="0" smtClean="0">
                <a:latin typeface="Helvetica" pitchFamily="-103" charset="0"/>
                <a:ea typeface="ＭＳ Ｐゴシック" pitchFamily="-103" charset="-128"/>
                <a:cs typeface="ＭＳ Ｐゴシック" pitchFamily="-103" charset="-128"/>
              </a:rPr>
              <a:t>	Neutrons generated by nuclear fusion of </a:t>
            </a:r>
            <a:r>
              <a:rPr lang="en-US" sz="2000" baseline="30000" dirty="0" smtClean="0">
                <a:latin typeface="Helvetica" pitchFamily="-103" charset="0"/>
                <a:ea typeface="ＭＳ Ｐゴシック" pitchFamily="-103" charset="-128"/>
                <a:cs typeface="ＭＳ Ｐゴシック" pitchFamily="-103" charset="-128"/>
              </a:rPr>
              <a:t>2</a:t>
            </a:r>
            <a:r>
              <a:rPr lang="en-US" sz="2000" dirty="0" smtClean="0">
                <a:latin typeface="Helvetica" pitchFamily="-103" charset="0"/>
                <a:ea typeface="ＭＳ Ｐゴシック" pitchFamily="-103" charset="-128"/>
                <a:cs typeface="ＭＳ Ｐゴシック" pitchFamily="-103" charset="-128"/>
              </a:rPr>
              <a:t>H and </a:t>
            </a:r>
            <a:r>
              <a:rPr lang="en-US" sz="2000" baseline="30000" dirty="0" smtClean="0">
                <a:latin typeface="Helvetica" pitchFamily="-103" charset="0"/>
                <a:ea typeface="ＭＳ Ｐゴシック" pitchFamily="-103" charset="-128"/>
                <a:cs typeface="ＭＳ Ｐゴシック" pitchFamily="-103" charset="-128"/>
              </a:rPr>
              <a:t>3</a:t>
            </a:r>
            <a:r>
              <a:rPr lang="en-US" sz="2000" dirty="0" smtClean="0">
                <a:latin typeface="Helvetica" pitchFamily="-103" charset="0"/>
                <a:ea typeface="ＭＳ Ｐゴシック" pitchFamily="-103" charset="-128"/>
                <a:cs typeface="ＭＳ Ｐゴシック" pitchFamily="-103" charset="-128"/>
              </a:rPr>
              <a:t>H interact with nuclei in the soil via inelastic neutron scattering and thermal neutron capture.</a:t>
            </a:r>
          </a:p>
        </p:txBody>
      </p:sp>
      <p:pic>
        <p:nvPicPr>
          <p:cNvPr id="107524" name="Picture 5" descr="DSCN3825.JPG"/>
          <p:cNvPicPr>
            <a:picLocks noChangeAspect="1"/>
          </p:cNvPicPr>
          <p:nvPr/>
        </p:nvPicPr>
        <p:blipFill>
          <a:blip r:embed="rId3" cstate="email"/>
          <a:srcRect/>
          <a:stretch>
            <a:fillRect/>
          </a:stretch>
        </p:blipFill>
        <p:spPr bwMode="auto">
          <a:xfrm>
            <a:off x="1752600" y="1524000"/>
            <a:ext cx="5562600"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114800"/>
            <a:ext cx="8001000" cy="1828800"/>
          </a:xfrm>
        </p:spPr>
        <p:txBody>
          <a:bodyPr/>
          <a:lstStyle/>
          <a:p>
            <a:pPr>
              <a:buFontTx/>
              <a:buNone/>
            </a:pPr>
            <a:r>
              <a:rPr lang="en-US" sz="2000" smtClean="0">
                <a:latin typeface="Helvetica" pitchFamily="-103" charset="0"/>
                <a:ea typeface="Helvetica" pitchFamily="-103" charset="0"/>
                <a:cs typeface="Helvetica" pitchFamily="-103" charset="0"/>
              </a:rPr>
              <a:t>	Agreement with soil pits: 4.2 </a:t>
            </a:r>
            <a:r>
              <a:rPr lang="en-US" sz="2000" i="1" smtClean="0">
                <a:latin typeface="Helvetica" pitchFamily="-103" charset="0"/>
                <a:ea typeface="Helvetica" pitchFamily="-103" charset="0"/>
                <a:cs typeface="Helvetica" pitchFamily="-103" charset="0"/>
              </a:rPr>
              <a:t>vs.</a:t>
            </a:r>
            <a:r>
              <a:rPr lang="en-US" sz="2000" smtClean="0">
                <a:latin typeface="Helvetica" pitchFamily="-103" charset="0"/>
                <a:ea typeface="Helvetica" pitchFamily="-103" charset="0"/>
                <a:cs typeface="Helvetica" pitchFamily="-103" charset="0"/>
              </a:rPr>
              <a:t> 5.4 kg C m</a:t>
            </a:r>
            <a:r>
              <a:rPr lang="en-US" sz="2000" baseline="30000" smtClean="0">
                <a:latin typeface="Helvetica" pitchFamily="-103" charset="0"/>
                <a:ea typeface="Helvetica" pitchFamily="-103" charset="0"/>
                <a:cs typeface="Helvetica" pitchFamily="-103" charset="0"/>
              </a:rPr>
              <a:t>-2</a:t>
            </a:r>
            <a:r>
              <a:rPr lang="en-US" sz="2000" smtClean="0">
                <a:latin typeface="Helvetica" pitchFamily="-103" charset="0"/>
                <a:ea typeface="Helvetica" pitchFamily="-103" charset="0"/>
                <a:cs typeface="Helvetica" pitchFamily="-103" charset="0"/>
              </a:rPr>
              <a:t>.</a:t>
            </a:r>
          </a:p>
          <a:p>
            <a:pPr>
              <a:buFontTx/>
              <a:buNone/>
            </a:pPr>
            <a:r>
              <a:rPr lang="en-US" sz="2000" smtClean="0">
                <a:latin typeface="Helvetica" pitchFamily="-103" charset="0"/>
                <a:ea typeface="Helvetica" pitchFamily="-103" charset="0"/>
                <a:cs typeface="Helvetica" pitchFamily="-103" charset="0"/>
              </a:rPr>
              <a:t>	Detectable difference:  5% </a:t>
            </a:r>
          </a:p>
          <a:p>
            <a:pPr>
              <a:buFontTx/>
              <a:buNone/>
            </a:pPr>
            <a:r>
              <a:rPr lang="en-US" sz="2000" smtClean="0">
                <a:latin typeface="Helvetica" pitchFamily="-103" charset="0"/>
                <a:ea typeface="Helvetica" pitchFamily="-103" charset="0"/>
                <a:cs typeface="Helvetica" pitchFamily="-103" charset="0"/>
              </a:rPr>
              <a:t>	Time for collection:  1 hour</a:t>
            </a:r>
          </a:p>
          <a:p>
            <a:pPr>
              <a:buFontTx/>
              <a:buNone/>
            </a:pPr>
            <a:endParaRPr lang="en-US" sz="2000" smtClean="0">
              <a:latin typeface="Helvetica" pitchFamily="-103" charset="0"/>
              <a:ea typeface="Helvetica" pitchFamily="-103" charset="0"/>
              <a:cs typeface="Helvetica" pitchFamily="-103" charset="0"/>
            </a:endParaRPr>
          </a:p>
          <a:p>
            <a:pPr>
              <a:buFontTx/>
              <a:buNone/>
            </a:pPr>
            <a:r>
              <a:rPr lang="en-US" sz="2000" smtClean="0">
                <a:latin typeface="Helvetica" pitchFamily="-103" charset="0"/>
                <a:ea typeface="Helvetica" pitchFamily="-103" charset="0"/>
                <a:cs typeface="Helvetica" pitchFamily="-103" charset="0"/>
              </a:rPr>
              <a:t>Improvements are needed in portability and sampling geometry.</a:t>
            </a:r>
          </a:p>
        </p:txBody>
      </p:sp>
      <p:pic>
        <p:nvPicPr>
          <p:cNvPr id="109571" name="Picture 3" descr="Picture 1.png"/>
          <p:cNvPicPr>
            <a:picLocks noChangeAspect="1"/>
          </p:cNvPicPr>
          <p:nvPr/>
        </p:nvPicPr>
        <p:blipFill>
          <a:blip r:embed="rId3" cstate="email"/>
          <a:srcRect/>
          <a:stretch>
            <a:fillRect/>
          </a:stretch>
        </p:blipFill>
        <p:spPr bwMode="auto">
          <a:xfrm>
            <a:off x="152400" y="228600"/>
            <a:ext cx="4419600" cy="3368675"/>
          </a:xfrm>
          <a:prstGeom prst="rect">
            <a:avLst/>
          </a:prstGeom>
          <a:noFill/>
          <a:ln w="9525">
            <a:noFill/>
            <a:miter lim="800000"/>
            <a:headEnd/>
            <a:tailEnd/>
          </a:ln>
        </p:spPr>
      </p:pic>
      <p:pic>
        <p:nvPicPr>
          <p:cNvPr id="109572" name="Picture 6" descr="Picture 1.png"/>
          <p:cNvPicPr>
            <a:picLocks noChangeAspect="1"/>
          </p:cNvPicPr>
          <p:nvPr/>
        </p:nvPicPr>
        <p:blipFill>
          <a:blip r:embed="rId4" cstate="email"/>
          <a:srcRect/>
          <a:stretch>
            <a:fillRect/>
          </a:stretch>
        </p:blipFill>
        <p:spPr bwMode="auto">
          <a:xfrm>
            <a:off x="4419600" y="228600"/>
            <a:ext cx="4419600" cy="3352800"/>
          </a:xfrm>
          <a:prstGeom prst="rect">
            <a:avLst/>
          </a:prstGeom>
          <a:noFill/>
          <a:ln w="9525">
            <a:noFill/>
            <a:miter lim="800000"/>
            <a:headEnd/>
            <a:tailEnd/>
          </a:ln>
        </p:spPr>
      </p:pic>
      <p:sp>
        <p:nvSpPr>
          <p:cNvPr id="109573" name="TextBox 7"/>
          <p:cNvSpPr txBox="1">
            <a:spLocks noChangeArrowheads="1"/>
          </p:cNvSpPr>
          <p:nvPr/>
        </p:nvSpPr>
        <p:spPr bwMode="auto">
          <a:xfrm>
            <a:off x="3276600" y="685800"/>
            <a:ext cx="681038" cy="461963"/>
          </a:xfrm>
          <a:prstGeom prst="rect">
            <a:avLst/>
          </a:prstGeom>
          <a:solidFill>
            <a:schemeClr val="tx1"/>
          </a:solidFill>
          <a:ln w="9525">
            <a:noFill/>
            <a:miter lim="800000"/>
            <a:headEnd/>
            <a:tailEnd/>
          </a:ln>
        </p:spPr>
        <p:txBody>
          <a:bodyPr wrap="none">
            <a:prstTxWarp prst="textNoShape">
              <a:avLst/>
            </a:prstTxWarp>
            <a:spAutoFit/>
          </a:bodyPr>
          <a:lstStyle/>
          <a:p>
            <a:r>
              <a:rPr lang="en-US">
                <a:solidFill>
                  <a:schemeClr val="bg1"/>
                </a:solidFill>
              </a:rPr>
              <a:t>INS</a:t>
            </a:r>
          </a:p>
        </p:txBody>
      </p:sp>
      <p:sp>
        <p:nvSpPr>
          <p:cNvPr id="109574" name="TextBox 8"/>
          <p:cNvSpPr txBox="1">
            <a:spLocks noChangeArrowheads="1"/>
          </p:cNvSpPr>
          <p:nvPr/>
        </p:nvSpPr>
        <p:spPr bwMode="auto">
          <a:xfrm>
            <a:off x="7658100" y="452438"/>
            <a:ext cx="800100" cy="461962"/>
          </a:xfrm>
          <a:prstGeom prst="rect">
            <a:avLst/>
          </a:prstGeom>
          <a:solidFill>
            <a:schemeClr val="tx1"/>
          </a:solidFill>
          <a:ln w="9525">
            <a:noFill/>
            <a:miter lim="800000"/>
            <a:headEnd/>
            <a:tailEnd/>
          </a:ln>
        </p:spPr>
        <p:txBody>
          <a:bodyPr wrap="none">
            <a:prstTxWarp prst="textNoShape">
              <a:avLst/>
            </a:prstTxWarp>
            <a:spAutoFit/>
          </a:bodyPr>
          <a:lstStyle/>
          <a:p>
            <a:r>
              <a:rPr lang="en-US">
                <a:solidFill>
                  <a:schemeClr val="bg1"/>
                </a:solidFill>
              </a:rPr>
              <a:t>TNC</a:t>
            </a:r>
          </a:p>
        </p:txBody>
      </p:sp>
      <p:sp>
        <p:nvSpPr>
          <p:cNvPr id="109575" name="Text Box 3"/>
          <p:cNvSpPr txBox="1">
            <a:spLocks noChangeArrowheads="1"/>
          </p:cNvSpPr>
          <p:nvPr/>
        </p:nvSpPr>
        <p:spPr bwMode="auto">
          <a:xfrm>
            <a:off x="3962400" y="6461125"/>
            <a:ext cx="51816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sz="1200" dirty="0" err="1">
                <a:latin typeface="Tahoma" pitchFamily="-103" charset="0"/>
              </a:rPr>
              <a:t>Wielopolski</a:t>
            </a:r>
            <a:r>
              <a:rPr lang="en-US" sz="1200" dirty="0">
                <a:latin typeface="Tahoma" pitchFamily="-103" charset="0"/>
              </a:rPr>
              <a:t> et al. (2010) FEM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슬라이드 번호 개체 틀 1"/>
          <p:cNvSpPr>
            <a:spLocks noGrp="1"/>
          </p:cNvSpPr>
          <p:nvPr>
            <p:ph type="sldNum" sz="quarter" idx="12"/>
          </p:nvPr>
        </p:nvSpPr>
        <p:spPr>
          <a:xfrm>
            <a:off x="6532563" y="6356350"/>
            <a:ext cx="2133600" cy="365125"/>
          </a:xfrm>
          <a:noFill/>
        </p:spPr>
        <p:txBody>
          <a:bodyPr/>
          <a:lstStyle/>
          <a:p>
            <a:fld id="{136160BB-CD27-0643-B2D8-A41E55D79E06}" type="slidenum">
              <a:rPr lang="ko-KR" altLang="en-US" smtClean="0">
                <a:latin typeface="Times" pitchFamily="-103" charset="0"/>
                <a:ea typeface="굴림" pitchFamily="-103" charset="-127"/>
                <a:cs typeface="굴림" pitchFamily="-103" charset="-127"/>
              </a:rPr>
              <a:pPr/>
              <a:t>62</a:t>
            </a:fld>
            <a:endParaRPr lang="ko-KR" altLang="en-US" smtClean="0">
              <a:latin typeface="Times" pitchFamily="-103" charset="0"/>
              <a:ea typeface="굴림" pitchFamily="-103" charset="-127"/>
              <a:cs typeface="굴림" pitchFamily="-103" charset="-127"/>
            </a:endParaRPr>
          </a:p>
        </p:txBody>
      </p:sp>
      <p:sp>
        <p:nvSpPr>
          <p:cNvPr id="7" name="제목 1"/>
          <p:cNvSpPr txBox="1">
            <a:spLocks/>
          </p:cNvSpPr>
          <p:nvPr/>
        </p:nvSpPr>
        <p:spPr>
          <a:xfrm>
            <a:off x="457200" y="269875"/>
            <a:ext cx="8229600" cy="1143000"/>
          </a:xfrm>
          <a:prstGeom prst="rect">
            <a:avLst/>
          </a:prstGeom>
        </p:spPr>
        <p:txBody>
          <a:bodyPr/>
          <a:lstStyle/>
          <a:p>
            <a:pPr algn="ctr" fontAlgn="auto">
              <a:spcAft>
                <a:spcPts val="0"/>
              </a:spcAft>
              <a:defRPr/>
            </a:pPr>
            <a:r>
              <a:rPr lang="en-US" altLang="ko-KR" sz="4400" dirty="0" err="1">
                <a:solidFill>
                  <a:srgbClr val="FFFFFF"/>
                </a:solidFill>
                <a:latin typeface="+mj-lt"/>
                <a:ea typeface="+mj-ea"/>
                <a:cs typeface="+mj-cs"/>
              </a:rPr>
              <a:t>Minirhizotron</a:t>
            </a:r>
            <a:r>
              <a:rPr lang="en-US" altLang="ko-KR" sz="4400" dirty="0">
                <a:solidFill>
                  <a:srgbClr val="FFFFFF"/>
                </a:solidFill>
                <a:latin typeface="+mj-lt"/>
                <a:ea typeface="+mj-ea"/>
                <a:cs typeface="+mj-cs"/>
              </a:rPr>
              <a:t> Estimates of Root Production and Turnover</a:t>
            </a:r>
            <a:endParaRPr lang="ko-KR" altLang="en-US" sz="4400" dirty="0">
              <a:solidFill>
                <a:srgbClr val="FFFFFF"/>
              </a:solidFill>
              <a:latin typeface="+mj-lt"/>
              <a:ea typeface="+mj-ea"/>
              <a:cs typeface="+mj-cs"/>
            </a:endParaRPr>
          </a:p>
        </p:txBody>
      </p:sp>
      <p:pic>
        <p:nvPicPr>
          <p:cNvPr id="111620" name="Picture 2" descr="http://origin-ars.els-cdn.com/content/image/1-s2.0-S0098847201000776-gr1.jpg">
            <a:hlinkClick r:id="rId4"/>
          </p:cNvPr>
          <p:cNvPicPr>
            <a:picLocks noChangeAspect="1" noChangeArrowheads="1"/>
          </p:cNvPicPr>
          <p:nvPr/>
        </p:nvPicPr>
        <p:blipFill>
          <a:blip r:embed="rId5" cstate="email"/>
          <a:srcRect t="40530"/>
          <a:stretch>
            <a:fillRect/>
          </a:stretch>
        </p:blipFill>
        <p:spPr bwMode="auto">
          <a:xfrm>
            <a:off x="1600200" y="2198688"/>
            <a:ext cx="5883275" cy="3900487"/>
          </a:xfrm>
          <a:prstGeom prst="rect">
            <a:avLst/>
          </a:prstGeom>
          <a:noFill/>
          <a:ln w="9525">
            <a:noFill/>
            <a:miter lim="800000"/>
            <a:headEnd/>
            <a:tailEnd/>
          </a:ln>
        </p:spPr>
      </p:pic>
    </p:spTree>
    <p:custDataLst>
      <p:tags r:id="rId1"/>
    </p:custDataLst>
  </p:cSld>
  <p:clrMapOvr>
    <a:masterClrMapping/>
  </p:clrMapOvr>
  <p:transition spd="slow" advTm="130806"/>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8" y="323850"/>
            <a:ext cx="4100512" cy="3486150"/>
          </a:xfrm>
          <a:prstGeom prst="rect">
            <a:avLst/>
          </a:prstGeom>
          <a:solidFill>
            <a:srgbClr val="FFE2F8"/>
          </a:solidFill>
          <a:ln>
            <a:solidFill>
              <a:srgbClr val="C5DAC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2C2145"/>
              </a:solidFill>
            </a:endParaRPr>
          </a:p>
        </p:txBody>
      </p:sp>
      <p:sp>
        <p:nvSpPr>
          <p:cNvPr id="3" name="Rectangle 2"/>
          <p:cNvSpPr/>
          <p:nvPr/>
        </p:nvSpPr>
        <p:spPr>
          <a:xfrm>
            <a:off x="4668838" y="347663"/>
            <a:ext cx="4105275" cy="3462337"/>
          </a:xfrm>
          <a:prstGeom prst="rect">
            <a:avLst/>
          </a:prstGeom>
          <a:solidFill>
            <a:srgbClr val="FFADD6"/>
          </a:solidFill>
          <a:ln>
            <a:solidFill>
              <a:srgbClr val="AAD6A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2C2145"/>
              </a:solidFill>
            </a:endParaRPr>
          </a:p>
        </p:txBody>
      </p:sp>
      <p:sp>
        <p:nvSpPr>
          <p:cNvPr id="4" name="Rectangle 3"/>
          <p:cNvSpPr/>
          <p:nvPr/>
        </p:nvSpPr>
        <p:spPr>
          <a:xfrm>
            <a:off x="371475" y="4178300"/>
            <a:ext cx="8426450" cy="2374900"/>
          </a:xfrm>
          <a:prstGeom prst="rect">
            <a:avLst/>
          </a:prstGeom>
          <a:solidFill>
            <a:srgbClr val="D7749D">
              <a:alpha val="60000"/>
            </a:srgbClr>
          </a:solidFill>
          <a:ln>
            <a:solidFill>
              <a:srgbClr val="40A53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2C2145"/>
              </a:solidFill>
            </a:endParaRPr>
          </a:p>
        </p:txBody>
      </p:sp>
      <p:sp>
        <p:nvSpPr>
          <p:cNvPr id="112645" name="TextBox 5"/>
          <p:cNvSpPr txBox="1">
            <a:spLocks noChangeArrowheads="1"/>
          </p:cNvSpPr>
          <p:nvPr/>
        </p:nvSpPr>
        <p:spPr bwMode="auto">
          <a:xfrm>
            <a:off x="407988" y="354013"/>
            <a:ext cx="4011612" cy="460375"/>
          </a:xfrm>
          <a:prstGeom prst="rect">
            <a:avLst/>
          </a:prstGeom>
          <a:noFill/>
          <a:ln w="9525">
            <a:noFill/>
            <a:miter lim="800000"/>
            <a:headEnd/>
            <a:tailEnd/>
          </a:ln>
        </p:spPr>
        <p:txBody>
          <a:bodyPr>
            <a:prstTxWarp prst="textNoShape">
              <a:avLst/>
            </a:prstTxWarp>
            <a:spAutoFit/>
          </a:bodyPr>
          <a:lstStyle/>
          <a:p>
            <a:r>
              <a:rPr lang="en-US" b="1" u="sng">
                <a:solidFill>
                  <a:srgbClr val="2C2145"/>
                </a:solidFill>
                <a:latin typeface="Arial" pitchFamily="-103" charset="0"/>
                <a:ea typeface="Arial" pitchFamily="-103" charset="0"/>
                <a:cs typeface="Arial" pitchFamily="-103" charset="0"/>
              </a:rPr>
              <a:t>Measurement Uncertainty</a:t>
            </a:r>
          </a:p>
        </p:txBody>
      </p:sp>
      <p:sp>
        <p:nvSpPr>
          <p:cNvPr id="112646" name="TextBox 7"/>
          <p:cNvSpPr txBox="1">
            <a:spLocks noChangeArrowheads="1"/>
          </p:cNvSpPr>
          <p:nvPr/>
        </p:nvSpPr>
        <p:spPr bwMode="auto">
          <a:xfrm>
            <a:off x="4705350" y="354013"/>
            <a:ext cx="3600450" cy="460375"/>
          </a:xfrm>
          <a:prstGeom prst="rect">
            <a:avLst/>
          </a:prstGeom>
          <a:noFill/>
          <a:ln w="9525">
            <a:noFill/>
            <a:miter lim="800000"/>
            <a:headEnd/>
            <a:tailEnd/>
          </a:ln>
        </p:spPr>
        <p:txBody>
          <a:bodyPr>
            <a:prstTxWarp prst="textNoShape">
              <a:avLst/>
            </a:prstTxWarp>
            <a:spAutoFit/>
          </a:bodyPr>
          <a:lstStyle/>
          <a:p>
            <a:r>
              <a:rPr lang="en-US" b="1" u="sng">
                <a:solidFill>
                  <a:srgbClr val="2C2145"/>
                </a:solidFill>
                <a:latin typeface="Arial" pitchFamily="-103" charset="0"/>
                <a:ea typeface="Arial" pitchFamily="-103" charset="0"/>
                <a:cs typeface="Arial" pitchFamily="-103" charset="0"/>
              </a:rPr>
              <a:t>Sampling Uncertainty</a:t>
            </a:r>
          </a:p>
        </p:txBody>
      </p:sp>
      <p:sp>
        <p:nvSpPr>
          <p:cNvPr id="112647" name="TextBox 9"/>
          <p:cNvSpPr txBox="1">
            <a:spLocks noChangeArrowheads="1"/>
          </p:cNvSpPr>
          <p:nvPr/>
        </p:nvSpPr>
        <p:spPr bwMode="auto">
          <a:xfrm>
            <a:off x="4705350" y="687388"/>
            <a:ext cx="4092575" cy="354012"/>
          </a:xfrm>
          <a:prstGeom prst="rect">
            <a:avLst/>
          </a:prstGeom>
          <a:noFill/>
          <a:ln w="9525">
            <a:noFill/>
            <a:miter lim="800000"/>
            <a:headEnd/>
            <a:tailEnd/>
          </a:ln>
        </p:spPr>
        <p:txBody>
          <a:bodyPr>
            <a:prstTxWarp prst="textNoShape">
              <a:avLst/>
            </a:prstTxWarp>
            <a:spAutoFit/>
          </a:bodyPr>
          <a:lstStyle/>
          <a:p>
            <a:r>
              <a:rPr lang="en-US" sz="1700" i="1">
                <a:solidFill>
                  <a:srgbClr val="2C2145"/>
                </a:solidFill>
                <a:latin typeface="Arial" pitchFamily="-103" charset="0"/>
                <a:ea typeface="Arial" pitchFamily="-103" charset="0"/>
                <a:cs typeface="Arial" pitchFamily="-103" charset="0"/>
              </a:rPr>
              <a:t>Spatial Variability</a:t>
            </a:r>
          </a:p>
        </p:txBody>
      </p:sp>
      <p:sp>
        <p:nvSpPr>
          <p:cNvPr id="112648" name="TextBox 11"/>
          <p:cNvSpPr txBox="1">
            <a:spLocks noChangeArrowheads="1"/>
          </p:cNvSpPr>
          <p:nvPr/>
        </p:nvSpPr>
        <p:spPr bwMode="auto">
          <a:xfrm>
            <a:off x="407988" y="4154488"/>
            <a:ext cx="9394825" cy="2308324"/>
          </a:xfrm>
          <a:prstGeom prst="rect">
            <a:avLst/>
          </a:prstGeom>
          <a:noFill/>
          <a:ln w="9525">
            <a:noFill/>
            <a:miter lim="800000"/>
            <a:headEnd/>
            <a:tailEnd/>
          </a:ln>
        </p:spPr>
        <p:txBody>
          <a:bodyPr>
            <a:prstTxWarp prst="textNoShape">
              <a:avLst/>
            </a:prstTxWarp>
            <a:spAutoFit/>
          </a:bodyPr>
          <a:lstStyle/>
          <a:p>
            <a:pPr algn="l"/>
            <a:r>
              <a:rPr lang="en-US" b="1" u="sng" dirty="0">
                <a:solidFill>
                  <a:srgbClr val="2C2145"/>
                </a:solidFill>
                <a:latin typeface="Arial" pitchFamily="-103" charset="0"/>
                <a:ea typeface="Arial" pitchFamily="-103" charset="0"/>
                <a:cs typeface="Arial" pitchFamily="-103" charset="0"/>
              </a:rPr>
              <a:t>Model Uncertainty                                                                                            </a:t>
            </a:r>
            <a:r>
              <a:rPr lang="en-US" b="1" dirty="0">
                <a:solidFill>
                  <a:srgbClr val="2C2145"/>
                </a:solidFill>
                <a:latin typeface="Arial" pitchFamily="-103" charset="0"/>
                <a:ea typeface="Arial" pitchFamily="-103" charset="0"/>
                <a:cs typeface="Arial" pitchFamily="-103" charset="0"/>
              </a:rPr>
              <a:t>											</a:t>
            </a:r>
            <a:r>
              <a:rPr lang="en-US" dirty="0">
                <a:solidFill>
                  <a:srgbClr val="FFFFFF"/>
                </a:solidFill>
                <a:latin typeface="Arial" pitchFamily="-103" charset="0"/>
                <a:ea typeface="Arial" pitchFamily="-103" charset="0"/>
                <a:cs typeface="Arial" pitchFamily="-103" charset="0"/>
              </a:rPr>
              <a:t>Root Production vs. Root Lifespan: 45%</a:t>
            </a:r>
            <a:r>
              <a:rPr lang="en-US" dirty="0" smtClean="0">
                <a:solidFill>
                  <a:srgbClr val="2C2145"/>
                </a:solidFill>
                <a:latin typeface="Arial" pitchFamily="-103" charset="0"/>
                <a:ea typeface="Arial" pitchFamily="-103" charset="0"/>
                <a:cs typeface="Arial" pitchFamily="-103" charset="0"/>
              </a:rPr>
              <a:t> </a:t>
            </a:r>
          </a:p>
          <a:p>
            <a:pPr algn="l"/>
            <a:endParaRPr lang="en-US" dirty="0" smtClean="0">
              <a:solidFill>
                <a:srgbClr val="2C2145"/>
              </a:solidFill>
              <a:latin typeface="Arial" pitchFamily="-103" charset="0"/>
              <a:ea typeface="Arial" pitchFamily="-103" charset="0"/>
              <a:cs typeface="Arial" pitchFamily="-103" charset="0"/>
            </a:endParaRPr>
          </a:p>
          <a:p>
            <a:pPr algn="l"/>
            <a:r>
              <a:rPr lang="en-US" dirty="0" smtClean="0">
                <a:solidFill>
                  <a:srgbClr val="2C2145"/>
                </a:solidFill>
                <a:latin typeface="Arial" pitchFamily="-103" charset="0"/>
                <a:ea typeface="Arial" pitchFamily="-103" charset="0"/>
                <a:cs typeface="Arial" pitchFamily="-103" charset="0"/>
              </a:rPr>
              <a:t>	</a:t>
            </a:r>
            <a:r>
              <a:rPr lang="en-US" dirty="0" smtClean="0">
                <a:solidFill>
                  <a:srgbClr val="FFFFFF"/>
                </a:solidFill>
                <a:latin typeface="Arial" pitchFamily="-103" charset="0"/>
                <a:ea typeface="Arial" pitchFamily="-103" charset="0"/>
                <a:cs typeface="Arial" pitchFamily="-103" charset="0"/>
              </a:rPr>
              <a:t>Sequential Coring, mean vs. max: 30%</a:t>
            </a:r>
            <a:endParaRPr lang="en-US" dirty="0" smtClean="0">
              <a:solidFill>
                <a:srgbClr val="2C2145"/>
              </a:solidFill>
              <a:latin typeface="Arial" pitchFamily="-103" charset="0"/>
              <a:ea typeface="Arial" pitchFamily="-103" charset="0"/>
              <a:cs typeface="Arial" pitchFamily="-103" charset="0"/>
            </a:endParaRPr>
          </a:p>
          <a:p>
            <a:pPr algn="l"/>
            <a:r>
              <a:rPr lang="en-US" dirty="0" smtClean="0">
                <a:solidFill>
                  <a:srgbClr val="2C2145"/>
                </a:solidFill>
                <a:latin typeface="Arial" pitchFamily="-103" charset="0"/>
                <a:ea typeface="Arial" pitchFamily="-103" charset="0"/>
                <a:cs typeface="Arial" pitchFamily="-103" charset="0"/>
              </a:rPr>
              <a:t>	</a:t>
            </a:r>
            <a:endParaRPr lang="en-US" b="1" dirty="0">
              <a:solidFill>
                <a:srgbClr val="2C2145"/>
              </a:solidFill>
              <a:latin typeface="Arial" pitchFamily="-103" charset="0"/>
              <a:ea typeface="Arial" pitchFamily="-103" charset="0"/>
              <a:cs typeface="Arial" pitchFamily="-103" charset="0"/>
            </a:endParaRPr>
          </a:p>
        </p:txBody>
      </p:sp>
      <p:sp>
        <p:nvSpPr>
          <p:cNvPr id="112649" name="TextBox 32"/>
          <p:cNvSpPr txBox="1">
            <a:spLocks noChangeArrowheads="1"/>
          </p:cNvSpPr>
          <p:nvPr/>
        </p:nvSpPr>
        <p:spPr bwMode="auto">
          <a:xfrm>
            <a:off x="849313" y="3078163"/>
            <a:ext cx="3197225" cy="338137"/>
          </a:xfrm>
          <a:prstGeom prst="rect">
            <a:avLst/>
          </a:prstGeom>
          <a:noFill/>
          <a:ln w="9525">
            <a:noFill/>
            <a:miter lim="800000"/>
            <a:headEnd/>
            <a:tailEnd/>
          </a:ln>
        </p:spPr>
        <p:txBody>
          <a:bodyPr>
            <a:prstTxWarp prst="textNoShape">
              <a:avLst/>
            </a:prstTxWarp>
            <a:spAutoFit/>
          </a:bodyPr>
          <a:lstStyle/>
          <a:p>
            <a:pPr algn="ctr">
              <a:spcAft>
                <a:spcPts val="1200"/>
              </a:spcAft>
            </a:pPr>
            <a:r>
              <a:rPr lang="en-US" sz="1600">
                <a:solidFill>
                  <a:srgbClr val="2C2145"/>
                </a:solidFill>
                <a:latin typeface="Arial" pitchFamily="-103" charset="0"/>
                <a:ea typeface="Arial" pitchFamily="-103" charset="0"/>
                <a:cs typeface="Arial" pitchFamily="-103" charset="0"/>
              </a:rPr>
              <a:t>?</a:t>
            </a:r>
          </a:p>
        </p:txBody>
      </p:sp>
      <p:pic>
        <p:nvPicPr>
          <p:cNvPr id="112650" name="Picture 24" descr="Screen Shot 2013-05-13 at 12.59.52 PM.png"/>
          <p:cNvPicPr>
            <a:picLocks noChangeAspect="1"/>
          </p:cNvPicPr>
          <p:nvPr/>
        </p:nvPicPr>
        <p:blipFill>
          <a:blip r:embed="rId2" cstate="email"/>
          <a:srcRect/>
          <a:stretch>
            <a:fillRect/>
          </a:stretch>
        </p:blipFill>
        <p:spPr bwMode="auto">
          <a:xfrm>
            <a:off x="5181600" y="1066800"/>
            <a:ext cx="1219200" cy="2538413"/>
          </a:xfrm>
          <a:prstGeom prst="rect">
            <a:avLst/>
          </a:prstGeom>
          <a:noFill/>
          <a:ln w="9525">
            <a:noFill/>
            <a:miter lim="800000"/>
            <a:headEnd/>
            <a:tailEnd/>
          </a:ln>
        </p:spPr>
      </p:pic>
      <p:pic>
        <p:nvPicPr>
          <p:cNvPr id="112651" name="Picture 25" descr="Screen Shot 2013-05-13 at 12.59.15 PM.png"/>
          <p:cNvPicPr>
            <a:picLocks noChangeAspect="1"/>
          </p:cNvPicPr>
          <p:nvPr/>
        </p:nvPicPr>
        <p:blipFill>
          <a:blip r:embed="rId3" cstate="email"/>
          <a:srcRect/>
          <a:stretch>
            <a:fillRect/>
          </a:stretch>
        </p:blipFill>
        <p:spPr bwMode="auto">
          <a:xfrm>
            <a:off x="6858000" y="1068388"/>
            <a:ext cx="1265238" cy="2513012"/>
          </a:xfrm>
          <a:prstGeom prst="rect">
            <a:avLst/>
          </a:prstGeom>
          <a:noFill/>
          <a:ln w="9525">
            <a:noFill/>
            <a:miter lim="800000"/>
            <a:headEnd/>
            <a:tailEnd/>
          </a:ln>
        </p:spPr>
      </p:pic>
      <p:pic>
        <p:nvPicPr>
          <p:cNvPr id="112652" name="Picture 4" descr="D:\Users\Kikang\Desktop\Kikang\사진\2011 Summer\New Hampshire\DSCN2944.JPG"/>
          <p:cNvPicPr>
            <a:picLocks noChangeAspect="1" noChangeArrowheads="1"/>
          </p:cNvPicPr>
          <p:nvPr/>
        </p:nvPicPr>
        <p:blipFill>
          <a:blip r:embed="rId4" cstate="email"/>
          <a:srcRect/>
          <a:stretch>
            <a:fillRect/>
          </a:stretch>
        </p:blipFill>
        <p:spPr bwMode="auto">
          <a:xfrm>
            <a:off x="1447800" y="1030288"/>
            <a:ext cx="1973263" cy="2551112"/>
          </a:xfrm>
          <a:prstGeom prst="rect">
            <a:avLst/>
          </a:prstGeom>
          <a:noFill/>
          <a:ln w="9525">
            <a:noFill/>
            <a:miter lim="800000"/>
            <a:headEnd/>
            <a:tailEnd/>
          </a:ln>
        </p:spPr>
      </p:pic>
      <p:sp>
        <p:nvSpPr>
          <p:cNvPr id="112653" name="Text Box 3"/>
          <p:cNvSpPr txBox="1">
            <a:spLocks noChangeArrowheads="1"/>
          </p:cNvSpPr>
          <p:nvPr/>
        </p:nvSpPr>
        <p:spPr bwMode="auto">
          <a:xfrm>
            <a:off x="3581400" y="5410200"/>
            <a:ext cx="51816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sz="1200" dirty="0">
                <a:latin typeface="Tahoma" pitchFamily="-103" charset="0"/>
              </a:rPr>
              <a:t>Park et al. (2003) Ecosystems</a:t>
            </a:r>
          </a:p>
        </p:txBody>
      </p:sp>
      <p:sp>
        <p:nvSpPr>
          <p:cNvPr id="14" name="Text Box 3"/>
          <p:cNvSpPr txBox="1">
            <a:spLocks noChangeArrowheads="1"/>
          </p:cNvSpPr>
          <p:nvPr/>
        </p:nvSpPr>
        <p:spPr bwMode="auto">
          <a:xfrm>
            <a:off x="3581400" y="6096000"/>
            <a:ext cx="5181600" cy="276225"/>
          </a:xfrm>
          <a:prstGeom prst="rect">
            <a:avLst/>
          </a:prstGeom>
          <a:noFill/>
          <a:ln w="9525">
            <a:noFill/>
            <a:miter lim="800000"/>
            <a:headEnd/>
            <a:tailEnd/>
          </a:ln>
        </p:spPr>
        <p:txBody>
          <a:bodyPr>
            <a:prstTxWarp prst="textNoShape">
              <a:avLst/>
            </a:prstTxWarp>
            <a:spAutoFit/>
          </a:bodyPr>
          <a:lstStyle/>
          <a:p>
            <a:pPr>
              <a:spcBef>
                <a:spcPct val="50000"/>
              </a:spcBef>
            </a:pPr>
            <a:r>
              <a:rPr lang="en-US" sz="1200" dirty="0" smtClean="0">
                <a:latin typeface="Tahoma" pitchFamily="-103" charset="0"/>
              </a:rPr>
              <a:t>Brunner </a:t>
            </a:r>
            <a:r>
              <a:rPr lang="en-US" sz="1200" dirty="0">
                <a:latin typeface="Tahoma" pitchFamily="-103" charset="0"/>
              </a:rPr>
              <a:t>al. (</a:t>
            </a:r>
            <a:r>
              <a:rPr lang="en-US" sz="1200" dirty="0" smtClean="0">
                <a:latin typeface="Tahoma" pitchFamily="-103" charset="0"/>
              </a:rPr>
              <a:t>2013) Plant Soil</a:t>
            </a:r>
            <a:endParaRPr lang="en-US" sz="1200" dirty="0">
              <a:latin typeface="Tahoma" pitchFamily="-103"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email"/>
          <a:srcRect/>
          <a:stretch>
            <a:fillRect/>
          </a:stretch>
        </p:blipFill>
        <p:spPr bwMode="auto">
          <a:xfrm>
            <a:off x="0" y="1414463"/>
            <a:ext cx="9144000" cy="4681537"/>
          </a:xfrm>
          <a:prstGeom prst="rect">
            <a:avLst/>
          </a:prstGeom>
          <a:noFill/>
          <a:ln w="9525">
            <a:noFill/>
            <a:miter lim="800000"/>
            <a:headEnd/>
            <a:tailEnd/>
          </a:ln>
        </p:spPr>
      </p:pic>
      <p:sp>
        <p:nvSpPr>
          <p:cNvPr id="113667" name="Text Box 8"/>
          <p:cNvSpPr txBox="1">
            <a:spLocks noChangeArrowheads="1"/>
          </p:cNvSpPr>
          <p:nvPr/>
        </p:nvSpPr>
        <p:spPr bwMode="auto">
          <a:xfrm>
            <a:off x="1066800" y="304800"/>
            <a:ext cx="6705600" cy="830263"/>
          </a:xfrm>
          <a:prstGeom prst="rect">
            <a:avLst/>
          </a:prstGeom>
          <a:noFill/>
          <a:ln w="9525">
            <a:noFill/>
            <a:miter lim="800000"/>
            <a:headEnd/>
            <a:tailEnd/>
          </a:ln>
        </p:spPr>
        <p:txBody>
          <a:bodyPr>
            <a:prstTxWarp prst="textNoShape">
              <a:avLst/>
            </a:prstTxWarp>
            <a:spAutoFit/>
          </a:bodyPr>
          <a:lstStyle/>
          <a:p>
            <a:pPr algn="ctr"/>
            <a:r>
              <a:rPr lang="en-US"/>
              <a:t>Subjectivity in image analysis could be assessed by multiple observers analyzing the same images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6" descr="Screen Shot 2013-05-13 at 6.46.18 PM.png"/>
          <p:cNvPicPr>
            <a:picLocks noChangeAspect="1"/>
          </p:cNvPicPr>
          <p:nvPr/>
        </p:nvPicPr>
        <p:blipFill>
          <a:blip r:embed="rId2" cstate="email"/>
          <a:srcRect/>
          <a:stretch>
            <a:fillRect/>
          </a:stretch>
        </p:blipFill>
        <p:spPr bwMode="auto">
          <a:xfrm>
            <a:off x="1295400" y="0"/>
            <a:ext cx="7162800" cy="951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Box 8"/>
          <p:cNvSpPr txBox="1">
            <a:spLocks noChangeArrowheads="1"/>
          </p:cNvSpPr>
          <p:nvPr/>
        </p:nvSpPr>
        <p:spPr bwMode="auto">
          <a:xfrm>
            <a:off x="1876425" y="0"/>
            <a:ext cx="5694363" cy="400050"/>
          </a:xfrm>
          <a:prstGeom prst="rect">
            <a:avLst/>
          </a:prstGeom>
          <a:noFill/>
          <a:ln w="9525">
            <a:noFill/>
            <a:miter lim="800000"/>
            <a:headEnd/>
            <a:tailEnd/>
          </a:ln>
        </p:spPr>
        <p:txBody>
          <a:bodyPr>
            <a:prstTxWarp prst="textNoShape">
              <a:avLst/>
            </a:prstTxWarp>
            <a:spAutoFit/>
          </a:bodyPr>
          <a:lstStyle/>
          <a:p>
            <a:r>
              <a:rPr lang="en-US" sz="2000" b="1">
                <a:solidFill>
                  <a:srgbClr val="FFE98D"/>
                </a:solidFill>
                <a:latin typeface="Arial" pitchFamily="-103" charset="0"/>
              </a:rPr>
              <a:t>Sources of Uncertainty in Ecosystem Studies</a:t>
            </a:r>
          </a:p>
        </p:txBody>
      </p:sp>
      <p:grpSp>
        <p:nvGrpSpPr>
          <p:cNvPr id="2" name="Group 29"/>
          <p:cNvGrpSpPr>
            <a:grpSpLocks/>
          </p:cNvGrpSpPr>
          <p:nvPr/>
        </p:nvGrpSpPr>
        <p:grpSpPr bwMode="auto">
          <a:xfrm>
            <a:off x="304800" y="2876550"/>
            <a:ext cx="8382000" cy="1695450"/>
            <a:chOff x="228600" y="533400"/>
            <a:chExt cx="8382000" cy="1695450"/>
          </a:xfrm>
        </p:grpSpPr>
        <p:sp>
          <p:nvSpPr>
            <p:cNvPr id="116756" name="Rectangle 3"/>
            <p:cNvSpPr>
              <a:spLocks noChangeArrowheads="1"/>
            </p:cNvSpPr>
            <p:nvPr/>
          </p:nvSpPr>
          <p:spPr bwMode="auto">
            <a:xfrm>
              <a:off x="6669655" y="533400"/>
              <a:ext cx="1788545" cy="369332"/>
            </a:xfrm>
            <a:prstGeom prst="rect">
              <a:avLst/>
            </a:prstGeom>
            <a:noFill/>
            <a:ln w="9525">
              <a:noFill/>
              <a:miter lim="800000"/>
              <a:headEnd/>
              <a:tailEnd/>
            </a:ln>
          </p:spPr>
          <p:txBody>
            <a:bodyPr wrap="none">
              <a:prstTxWarp prst="textNoShape">
                <a:avLst/>
              </a:prstTxWarp>
              <a:spAutoFit/>
            </a:bodyPr>
            <a:lstStyle/>
            <a:p>
              <a:r>
                <a:rPr lang="en-US" sz="1800">
                  <a:latin typeface="Arial" pitchFamily="-103" charset="0"/>
                </a:rPr>
                <a:t>Model selection</a:t>
              </a:r>
            </a:p>
          </p:txBody>
        </p:sp>
        <p:sp>
          <p:nvSpPr>
            <p:cNvPr id="116757" name="Rectangle 4"/>
            <p:cNvSpPr>
              <a:spLocks noChangeArrowheads="1"/>
            </p:cNvSpPr>
            <p:nvPr/>
          </p:nvSpPr>
          <p:spPr bwMode="auto">
            <a:xfrm>
              <a:off x="4089358" y="533400"/>
              <a:ext cx="2006642" cy="369332"/>
            </a:xfrm>
            <a:prstGeom prst="rect">
              <a:avLst/>
            </a:prstGeom>
            <a:noFill/>
            <a:ln w="9525">
              <a:noFill/>
              <a:miter lim="800000"/>
              <a:headEnd/>
              <a:tailEnd/>
            </a:ln>
          </p:spPr>
          <p:txBody>
            <a:bodyPr wrap="none">
              <a:prstTxWarp prst="textNoShape">
                <a:avLst/>
              </a:prstTxWarp>
              <a:spAutoFit/>
            </a:bodyPr>
            <a:lstStyle/>
            <a:p>
              <a:r>
                <a:rPr lang="en-US" sz="1800">
                  <a:latin typeface="Arial" pitchFamily="-103" charset="0"/>
                </a:rPr>
                <a:t>Model uncertainty</a:t>
              </a:r>
            </a:p>
          </p:txBody>
        </p:sp>
        <p:sp>
          <p:nvSpPr>
            <p:cNvPr id="116758" name="Rectangle 7"/>
            <p:cNvSpPr>
              <a:spLocks noChangeArrowheads="1"/>
            </p:cNvSpPr>
            <p:nvPr/>
          </p:nvSpPr>
          <p:spPr bwMode="auto">
            <a:xfrm>
              <a:off x="1732892" y="533400"/>
              <a:ext cx="1848508" cy="369332"/>
            </a:xfrm>
            <a:prstGeom prst="rect">
              <a:avLst/>
            </a:prstGeom>
            <a:noFill/>
            <a:ln w="9525">
              <a:noFill/>
              <a:miter lim="800000"/>
              <a:headEnd/>
              <a:tailEnd/>
            </a:ln>
          </p:spPr>
          <p:txBody>
            <a:bodyPr wrap="none">
              <a:prstTxWarp prst="textNoShape">
                <a:avLst/>
              </a:prstTxWarp>
              <a:spAutoFit/>
            </a:bodyPr>
            <a:lstStyle/>
            <a:p>
              <a:r>
                <a:rPr lang="en-US" sz="1800">
                  <a:latin typeface="Arial" pitchFamily="-103" charset="0"/>
                </a:rPr>
                <a:t>Spatial Variation</a:t>
              </a:r>
            </a:p>
          </p:txBody>
        </p:sp>
        <p:grpSp>
          <p:nvGrpSpPr>
            <p:cNvPr id="116759" name="Group 23"/>
            <p:cNvGrpSpPr>
              <a:grpSpLocks/>
            </p:cNvGrpSpPr>
            <p:nvPr/>
          </p:nvGrpSpPr>
          <p:grpSpPr bwMode="auto">
            <a:xfrm>
              <a:off x="228600" y="914400"/>
              <a:ext cx="8382000" cy="1314450"/>
              <a:chOff x="228600" y="914400"/>
              <a:chExt cx="8382000" cy="1314450"/>
            </a:xfrm>
          </p:grpSpPr>
          <p:sp>
            <p:nvSpPr>
              <p:cNvPr id="116760" name="Rectangle 9"/>
              <p:cNvSpPr>
                <a:spLocks noChangeArrowheads="1"/>
              </p:cNvSpPr>
              <p:nvPr/>
            </p:nvSpPr>
            <p:spPr bwMode="auto">
              <a:xfrm>
                <a:off x="228600" y="1143000"/>
                <a:ext cx="1266480" cy="430887"/>
              </a:xfrm>
              <a:prstGeom prst="rect">
                <a:avLst/>
              </a:prstGeom>
              <a:noFill/>
              <a:ln w="9525">
                <a:noFill/>
                <a:miter lim="800000"/>
                <a:headEnd/>
                <a:tailEnd/>
              </a:ln>
            </p:spPr>
            <p:txBody>
              <a:bodyPr wrap="none">
                <a:prstTxWarp prst="textNoShape">
                  <a:avLst/>
                </a:prstTxWarp>
                <a:spAutoFit/>
              </a:bodyPr>
              <a:lstStyle/>
              <a:p>
                <a:r>
                  <a:rPr lang="en-US" sz="2200">
                    <a:latin typeface="Arial" pitchFamily="-103" charset="0"/>
                  </a:rPr>
                  <a:t>Biomass</a:t>
                </a:r>
                <a:endParaRPr lang="en-US" sz="2200"/>
              </a:p>
            </p:txBody>
          </p:sp>
          <p:pic>
            <p:nvPicPr>
              <p:cNvPr id="116761" name="Picture 14" descr="Screen shot 2011-06-28 at 5.14.47 AM.png"/>
              <p:cNvPicPr>
                <a:picLocks noChangeAspect="1"/>
              </p:cNvPicPr>
              <p:nvPr/>
            </p:nvPicPr>
            <p:blipFill>
              <a:blip r:embed="rId3" cstate="email"/>
              <a:srcRect/>
              <a:stretch>
                <a:fillRect/>
              </a:stretch>
            </p:blipFill>
            <p:spPr bwMode="auto">
              <a:xfrm>
                <a:off x="1752600" y="923445"/>
                <a:ext cx="1943954" cy="1286355"/>
              </a:xfrm>
              <a:prstGeom prst="rect">
                <a:avLst/>
              </a:prstGeom>
              <a:noFill/>
              <a:ln w="9525">
                <a:noFill/>
                <a:miter lim="800000"/>
                <a:headEnd/>
                <a:tailEnd/>
              </a:ln>
            </p:spPr>
          </p:pic>
          <p:pic>
            <p:nvPicPr>
              <p:cNvPr id="116762" name="Picture 17" descr="Screen shot 2011-06-28 at 4.02.25 AM.png"/>
              <p:cNvPicPr>
                <a:picLocks noChangeAspect="1"/>
              </p:cNvPicPr>
              <p:nvPr/>
            </p:nvPicPr>
            <p:blipFill>
              <a:blip r:embed="rId4" cstate="email"/>
              <a:srcRect/>
              <a:stretch>
                <a:fillRect/>
              </a:stretch>
            </p:blipFill>
            <p:spPr bwMode="auto">
              <a:xfrm>
                <a:off x="6553200" y="914400"/>
                <a:ext cx="2057400" cy="1314450"/>
              </a:xfrm>
              <a:prstGeom prst="rect">
                <a:avLst/>
              </a:prstGeom>
              <a:noFill/>
              <a:ln w="9525">
                <a:noFill/>
                <a:miter lim="800000"/>
                <a:headEnd/>
                <a:tailEnd/>
              </a:ln>
            </p:spPr>
          </p:pic>
          <p:pic>
            <p:nvPicPr>
              <p:cNvPr id="116763" name="Picture 18" descr="Picture 34.png"/>
              <p:cNvPicPr>
                <a:picLocks noChangeAspect="1"/>
              </p:cNvPicPr>
              <p:nvPr/>
            </p:nvPicPr>
            <p:blipFill>
              <a:blip r:embed="rId5" cstate="email"/>
              <a:srcRect/>
              <a:stretch>
                <a:fillRect/>
              </a:stretch>
            </p:blipFill>
            <p:spPr bwMode="auto">
              <a:xfrm>
                <a:off x="4495800" y="914400"/>
                <a:ext cx="1309754" cy="1295400"/>
              </a:xfrm>
              <a:prstGeom prst="rect">
                <a:avLst/>
              </a:prstGeom>
              <a:noFill/>
              <a:ln w="9525">
                <a:noFill/>
                <a:miter lim="800000"/>
                <a:headEnd/>
                <a:tailEnd/>
              </a:ln>
            </p:spPr>
          </p:pic>
        </p:grpSp>
      </p:grpSp>
      <p:grpSp>
        <p:nvGrpSpPr>
          <p:cNvPr id="4" name="Group 24"/>
          <p:cNvGrpSpPr>
            <a:grpSpLocks/>
          </p:cNvGrpSpPr>
          <p:nvPr/>
        </p:nvGrpSpPr>
        <p:grpSpPr bwMode="auto">
          <a:xfrm>
            <a:off x="5867400" y="533400"/>
            <a:ext cx="3048000" cy="1752600"/>
            <a:chOff x="5715000" y="2743200"/>
            <a:chExt cx="3048000" cy="1752600"/>
          </a:xfrm>
        </p:grpSpPr>
        <p:sp>
          <p:nvSpPr>
            <p:cNvPr id="116753" name="Rectangle 5"/>
            <p:cNvSpPr>
              <a:spLocks noChangeArrowheads="1"/>
            </p:cNvSpPr>
            <p:nvPr/>
          </p:nvSpPr>
          <p:spPr bwMode="auto">
            <a:xfrm>
              <a:off x="6858000" y="2743200"/>
              <a:ext cx="1848508" cy="369332"/>
            </a:xfrm>
            <a:prstGeom prst="rect">
              <a:avLst/>
            </a:prstGeom>
            <a:noFill/>
            <a:ln w="9525">
              <a:noFill/>
              <a:miter lim="800000"/>
              <a:headEnd/>
              <a:tailEnd/>
            </a:ln>
          </p:spPr>
          <p:txBody>
            <a:bodyPr wrap="none">
              <a:prstTxWarp prst="textNoShape">
                <a:avLst/>
              </a:prstTxWarp>
              <a:spAutoFit/>
            </a:bodyPr>
            <a:lstStyle/>
            <a:p>
              <a:r>
                <a:rPr lang="en-US" sz="1800">
                  <a:latin typeface="Arial" pitchFamily="-103" charset="0"/>
                </a:rPr>
                <a:t>Spatial Variation</a:t>
              </a:r>
            </a:p>
          </p:txBody>
        </p:sp>
        <p:sp>
          <p:nvSpPr>
            <p:cNvPr id="116754" name="Rectangle 11"/>
            <p:cNvSpPr>
              <a:spLocks noChangeArrowheads="1"/>
            </p:cNvSpPr>
            <p:nvPr/>
          </p:nvSpPr>
          <p:spPr bwMode="auto">
            <a:xfrm>
              <a:off x="5715000" y="3581400"/>
              <a:ext cx="984352" cy="430887"/>
            </a:xfrm>
            <a:prstGeom prst="rect">
              <a:avLst/>
            </a:prstGeom>
            <a:noFill/>
            <a:ln w="9525">
              <a:noFill/>
              <a:miter lim="800000"/>
              <a:headEnd/>
              <a:tailEnd/>
            </a:ln>
          </p:spPr>
          <p:txBody>
            <a:bodyPr wrap="none">
              <a:prstTxWarp prst="textNoShape">
                <a:avLst/>
              </a:prstTxWarp>
              <a:spAutoFit/>
            </a:bodyPr>
            <a:lstStyle/>
            <a:p>
              <a:r>
                <a:rPr lang="en-US" sz="2200">
                  <a:latin typeface="Arial" pitchFamily="-103" charset="0"/>
                </a:rPr>
                <a:t>Precip</a:t>
              </a:r>
              <a:endParaRPr lang="en-US" sz="2200"/>
            </a:p>
          </p:txBody>
        </p:sp>
        <p:pic>
          <p:nvPicPr>
            <p:cNvPr id="116755" name="Picture 20" descr="Screen shot 2011-06-29 at 1.10.41 AM.png"/>
            <p:cNvPicPr>
              <a:picLocks noChangeAspect="1"/>
            </p:cNvPicPr>
            <p:nvPr/>
          </p:nvPicPr>
          <p:blipFill>
            <a:blip r:embed="rId6" cstate="email"/>
            <a:srcRect/>
            <a:stretch>
              <a:fillRect/>
            </a:stretch>
          </p:blipFill>
          <p:spPr bwMode="auto">
            <a:xfrm>
              <a:off x="6781800" y="3200400"/>
              <a:ext cx="1981200" cy="1295400"/>
            </a:xfrm>
            <a:prstGeom prst="rect">
              <a:avLst/>
            </a:prstGeom>
            <a:noFill/>
            <a:ln w="9525">
              <a:noFill/>
              <a:miter lim="800000"/>
              <a:headEnd/>
              <a:tailEnd/>
            </a:ln>
          </p:spPr>
        </p:pic>
      </p:grpSp>
      <p:grpSp>
        <p:nvGrpSpPr>
          <p:cNvPr id="5" name="Group 28"/>
          <p:cNvGrpSpPr>
            <a:grpSpLocks/>
          </p:cNvGrpSpPr>
          <p:nvPr/>
        </p:nvGrpSpPr>
        <p:grpSpPr bwMode="auto">
          <a:xfrm>
            <a:off x="0" y="4800600"/>
            <a:ext cx="5059362" cy="1904524"/>
            <a:chOff x="1570304" y="4953000"/>
            <a:chExt cx="5059096" cy="1905001"/>
          </a:xfrm>
        </p:grpSpPr>
        <p:sp>
          <p:nvSpPr>
            <p:cNvPr id="116748" name="Rectangle 1"/>
            <p:cNvSpPr>
              <a:spLocks noChangeArrowheads="1"/>
            </p:cNvSpPr>
            <p:nvPr/>
          </p:nvSpPr>
          <p:spPr bwMode="auto">
            <a:xfrm>
              <a:off x="2823678" y="4953000"/>
              <a:ext cx="1848508" cy="369332"/>
            </a:xfrm>
            <a:prstGeom prst="rect">
              <a:avLst/>
            </a:prstGeom>
            <a:noFill/>
            <a:ln w="9525">
              <a:noFill/>
              <a:miter lim="800000"/>
              <a:headEnd/>
              <a:tailEnd/>
            </a:ln>
          </p:spPr>
          <p:txBody>
            <a:bodyPr wrap="none">
              <a:prstTxWarp prst="textNoShape">
                <a:avLst/>
              </a:prstTxWarp>
              <a:spAutoFit/>
            </a:bodyPr>
            <a:lstStyle/>
            <a:p>
              <a:r>
                <a:rPr lang="en-US" sz="1800">
                  <a:latin typeface="Arial" pitchFamily="-103" charset="0"/>
                </a:rPr>
                <a:t>Spatial Variation</a:t>
              </a:r>
            </a:p>
          </p:txBody>
        </p:sp>
        <p:sp>
          <p:nvSpPr>
            <p:cNvPr id="116749" name="Rectangle 12"/>
            <p:cNvSpPr>
              <a:spLocks noChangeArrowheads="1"/>
            </p:cNvSpPr>
            <p:nvPr/>
          </p:nvSpPr>
          <p:spPr bwMode="auto">
            <a:xfrm>
              <a:off x="1570304" y="5653445"/>
              <a:ext cx="796174" cy="430887"/>
            </a:xfrm>
            <a:prstGeom prst="rect">
              <a:avLst/>
            </a:prstGeom>
            <a:noFill/>
            <a:ln w="9525">
              <a:noFill/>
              <a:miter lim="800000"/>
              <a:headEnd/>
              <a:tailEnd/>
            </a:ln>
          </p:spPr>
          <p:txBody>
            <a:bodyPr wrap="none">
              <a:prstTxWarp prst="textNoShape">
                <a:avLst/>
              </a:prstTxWarp>
              <a:spAutoFit/>
            </a:bodyPr>
            <a:lstStyle/>
            <a:p>
              <a:r>
                <a:rPr lang="en-US" sz="2200" dirty="0">
                  <a:latin typeface="Arial" pitchFamily="-103" charset="0"/>
                </a:rPr>
                <a:t>Soils</a:t>
              </a:r>
              <a:endParaRPr lang="en-US" sz="2200" dirty="0"/>
            </a:p>
          </p:txBody>
        </p:sp>
        <p:sp>
          <p:nvSpPr>
            <p:cNvPr id="116750" name="Rectangle 13"/>
            <p:cNvSpPr>
              <a:spLocks noChangeArrowheads="1"/>
            </p:cNvSpPr>
            <p:nvPr/>
          </p:nvSpPr>
          <p:spPr bwMode="auto">
            <a:xfrm>
              <a:off x="6444744" y="4953000"/>
              <a:ext cx="184656" cy="369425"/>
            </a:xfrm>
            <a:prstGeom prst="rect">
              <a:avLst/>
            </a:prstGeom>
            <a:noFill/>
            <a:ln w="9525">
              <a:noFill/>
              <a:miter lim="800000"/>
              <a:headEnd/>
              <a:tailEnd/>
            </a:ln>
          </p:spPr>
          <p:txBody>
            <a:bodyPr wrap="none">
              <a:prstTxWarp prst="textNoShape">
                <a:avLst/>
              </a:prstTxWarp>
              <a:spAutoFit/>
            </a:bodyPr>
            <a:lstStyle/>
            <a:p>
              <a:endParaRPr lang="en-US" sz="1800" dirty="0">
                <a:latin typeface="Arial" pitchFamily="-103" charset="0"/>
              </a:endParaRPr>
            </a:p>
          </p:txBody>
        </p:sp>
        <p:pic>
          <p:nvPicPr>
            <p:cNvPr id="116752" name="Picture 25" descr="Screen shot 2011-06-29 at 1.39.22 AM.png"/>
            <p:cNvPicPr>
              <a:picLocks noChangeAspect="1"/>
            </p:cNvPicPr>
            <p:nvPr/>
          </p:nvPicPr>
          <p:blipFill>
            <a:blip r:embed="rId7" cstate="email"/>
            <a:srcRect/>
            <a:stretch>
              <a:fillRect/>
            </a:stretch>
          </p:blipFill>
          <p:spPr bwMode="auto">
            <a:xfrm>
              <a:off x="2747478" y="5334001"/>
              <a:ext cx="2004088" cy="1524000"/>
            </a:xfrm>
            <a:prstGeom prst="rect">
              <a:avLst/>
            </a:prstGeom>
            <a:noFill/>
            <a:ln w="9525">
              <a:noFill/>
              <a:miter lim="800000"/>
              <a:headEnd/>
              <a:tailEnd/>
            </a:ln>
          </p:spPr>
        </p:pic>
      </p:grpSp>
      <p:grpSp>
        <p:nvGrpSpPr>
          <p:cNvPr id="6" name="Group 27"/>
          <p:cNvGrpSpPr>
            <a:grpSpLocks/>
          </p:cNvGrpSpPr>
          <p:nvPr/>
        </p:nvGrpSpPr>
        <p:grpSpPr bwMode="auto">
          <a:xfrm>
            <a:off x="0" y="533400"/>
            <a:ext cx="5410200" cy="1879600"/>
            <a:chOff x="152400" y="2590800"/>
            <a:chExt cx="5410200" cy="1879600"/>
          </a:xfrm>
        </p:grpSpPr>
        <p:sp>
          <p:nvSpPr>
            <p:cNvPr id="116743" name="Rectangle 2"/>
            <p:cNvSpPr>
              <a:spLocks noChangeArrowheads="1"/>
            </p:cNvSpPr>
            <p:nvPr/>
          </p:nvSpPr>
          <p:spPr bwMode="auto">
            <a:xfrm>
              <a:off x="3810000" y="2590800"/>
              <a:ext cx="1595922" cy="369332"/>
            </a:xfrm>
            <a:prstGeom prst="rect">
              <a:avLst/>
            </a:prstGeom>
            <a:noFill/>
            <a:ln w="9525">
              <a:noFill/>
              <a:miter lim="800000"/>
              <a:headEnd/>
              <a:tailEnd/>
            </a:ln>
          </p:spPr>
          <p:txBody>
            <a:bodyPr wrap="none">
              <a:prstTxWarp prst="textNoShape">
                <a:avLst/>
              </a:prstTxWarp>
              <a:spAutoFit/>
            </a:bodyPr>
            <a:lstStyle/>
            <a:p>
              <a:r>
                <a:rPr lang="en-US" sz="1800">
                  <a:latin typeface="Arial" pitchFamily="-103" charset="0"/>
                </a:rPr>
                <a:t>Measurement</a:t>
              </a:r>
            </a:p>
          </p:txBody>
        </p:sp>
        <p:sp>
          <p:nvSpPr>
            <p:cNvPr id="116744" name="Rectangle 6"/>
            <p:cNvSpPr>
              <a:spLocks noChangeArrowheads="1"/>
            </p:cNvSpPr>
            <p:nvPr/>
          </p:nvSpPr>
          <p:spPr bwMode="auto">
            <a:xfrm>
              <a:off x="1447800" y="2590800"/>
              <a:ext cx="2092077" cy="369332"/>
            </a:xfrm>
            <a:prstGeom prst="rect">
              <a:avLst/>
            </a:prstGeom>
            <a:noFill/>
            <a:ln w="9525">
              <a:noFill/>
              <a:miter lim="800000"/>
              <a:headEnd/>
              <a:tailEnd/>
            </a:ln>
          </p:spPr>
          <p:txBody>
            <a:bodyPr wrap="none">
              <a:prstTxWarp prst="textNoShape">
                <a:avLst/>
              </a:prstTxWarp>
              <a:spAutoFit/>
            </a:bodyPr>
            <a:lstStyle/>
            <a:p>
              <a:r>
                <a:rPr lang="en-US" sz="1800">
                  <a:latin typeface="Arial" pitchFamily="-103" charset="0"/>
                </a:rPr>
                <a:t>Temporal Variation</a:t>
              </a:r>
            </a:p>
          </p:txBody>
        </p:sp>
        <p:sp>
          <p:nvSpPr>
            <p:cNvPr id="116745" name="Rectangle 10"/>
            <p:cNvSpPr>
              <a:spLocks noChangeArrowheads="1"/>
            </p:cNvSpPr>
            <p:nvPr/>
          </p:nvSpPr>
          <p:spPr bwMode="auto">
            <a:xfrm>
              <a:off x="152400" y="3505200"/>
              <a:ext cx="1235071" cy="430887"/>
            </a:xfrm>
            <a:prstGeom prst="rect">
              <a:avLst/>
            </a:prstGeom>
            <a:noFill/>
            <a:ln w="9525">
              <a:noFill/>
              <a:miter lim="800000"/>
              <a:headEnd/>
              <a:tailEnd/>
            </a:ln>
          </p:spPr>
          <p:txBody>
            <a:bodyPr wrap="none">
              <a:prstTxWarp prst="textNoShape">
                <a:avLst/>
              </a:prstTxWarp>
              <a:spAutoFit/>
            </a:bodyPr>
            <a:lstStyle/>
            <a:p>
              <a:r>
                <a:rPr lang="en-US" sz="2200">
                  <a:latin typeface="Arial" pitchFamily="-103" charset="0"/>
                </a:rPr>
                <a:t>Streams</a:t>
              </a:r>
              <a:endParaRPr lang="en-US" sz="2200"/>
            </a:p>
          </p:txBody>
        </p:sp>
        <p:pic>
          <p:nvPicPr>
            <p:cNvPr id="116746" name="Picture 22" descr="Screen shot 2011-06-29 at 1.23.28 AM.png"/>
            <p:cNvPicPr>
              <a:picLocks noChangeAspect="1"/>
            </p:cNvPicPr>
            <p:nvPr/>
          </p:nvPicPr>
          <p:blipFill>
            <a:blip r:embed="rId8" cstate="email"/>
            <a:srcRect/>
            <a:stretch>
              <a:fillRect/>
            </a:stretch>
          </p:blipFill>
          <p:spPr bwMode="auto">
            <a:xfrm>
              <a:off x="1524000" y="3048000"/>
              <a:ext cx="1931555" cy="1422400"/>
            </a:xfrm>
            <a:prstGeom prst="rect">
              <a:avLst/>
            </a:prstGeom>
            <a:noFill/>
            <a:ln w="9525">
              <a:noFill/>
              <a:miter lim="800000"/>
              <a:headEnd/>
              <a:tailEnd/>
            </a:ln>
          </p:spPr>
        </p:pic>
        <p:pic>
          <p:nvPicPr>
            <p:cNvPr id="116747" name="Picture 26" descr="Screen shot 2011-06-29 at 1.43.25 AM.png"/>
            <p:cNvPicPr>
              <a:picLocks noChangeAspect="1"/>
            </p:cNvPicPr>
            <p:nvPr/>
          </p:nvPicPr>
          <p:blipFill>
            <a:blip r:embed="rId9" cstate="email"/>
            <a:srcRect/>
            <a:stretch>
              <a:fillRect/>
            </a:stretch>
          </p:blipFill>
          <p:spPr bwMode="auto">
            <a:xfrm>
              <a:off x="3733800" y="3060700"/>
              <a:ext cx="1828800" cy="1388788"/>
            </a:xfrm>
            <a:prstGeom prst="rect">
              <a:avLst/>
            </a:prstGeom>
            <a:noFill/>
            <a:ln w="9525">
              <a:noFill/>
              <a:miter lim="800000"/>
              <a:headEnd/>
              <a:tailEnd/>
            </a:ln>
          </p:spPr>
        </p:pic>
      </p:grpSp>
      <p:grpSp>
        <p:nvGrpSpPr>
          <p:cNvPr id="36" name="Group 35"/>
          <p:cNvGrpSpPr/>
          <p:nvPr/>
        </p:nvGrpSpPr>
        <p:grpSpPr>
          <a:xfrm>
            <a:off x="3352800" y="4953000"/>
            <a:ext cx="5486401" cy="1905000"/>
            <a:chOff x="3352800" y="4953000"/>
            <a:chExt cx="5486401" cy="1905000"/>
          </a:xfrm>
        </p:grpSpPr>
        <p:grpSp>
          <p:nvGrpSpPr>
            <p:cNvPr id="28" name="Group 28"/>
            <p:cNvGrpSpPr>
              <a:grpSpLocks/>
            </p:cNvGrpSpPr>
            <p:nvPr/>
          </p:nvGrpSpPr>
          <p:grpSpPr bwMode="auto">
            <a:xfrm>
              <a:off x="3352800" y="4953000"/>
              <a:ext cx="5486401" cy="1150442"/>
              <a:chOff x="1143287" y="4952999"/>
              <a:chExt cx="5486113" cy="1150730"/>
            </a:xfrm>
          </p:grpSpPr>
          <p:sp>
            <p:nvSpPr>
              <p:cNvPr id="29" name="Rectangle 1"/>
              <p:cNvSpPr>
                <a:spLocks noChangeArrowheads="1"/>
              </p:cNvSpPr>
              <p:nvPr/>
            </p:nvSpPr>
            <p:spPr bwMode="auto">
              <a:xfrm>
                <a:off x="2819600" y="4952999"/>
                <a:ext cx="1676312" cy="369424"/>
              </a:xfrm>
              <a:prstGeom prst="rect">
                <a:avLst/>
              </a:prstGeom>
              <a:noFill/>
              <a:ln w="9525">
                <a:noFill/>
                <a:miter lim="800000"/>
                <a:headEnd/>
                <a:tailEnd/>
              </a:ln>
            </p:spPr>
            <p:txBody>
              <a:bodyPr wrap="square">
                <a:prstTxWarp prst="textNoShape">
                  <a:avLst/>
                </a:prstTxWarp>
                <a:spAutoFit/>
              </a:bodyPr>
              <a:lstStyle/>
              <a:p>
                <a:r>
                  <a:rPr lang="en-US" sz="1800" dirty="0" smtClean="0">
                    <a:latin typeface="Arial" pitchFamily="-103" charset="0"/>
                  </a:rPr>
                  <a:t>Measurement</a:t>
                </a:r>
                <a:endParaRPr lang="en-US" sz="1800" dirty="0">
                  <a:latin typeface="Arial" pitchFamily="-103" charset="0"/>
                </a:endParaRPr>
              </a:p>
            </p:txBody>
          </p:sp>
          <p:sp>
            <p:nvSpPr>
              <p:cNvPr id="30" name="Rectangle 12"/>
              <p:cNvSpPr>
                <a:spLocks noChangeArrowheads="1"/>
              </p:cNvSpPr>
              <p:nvPr/>
            </p:nvSpPr>
            <p:spPr bwMode="auto">
              <a:xfrm>
                <a:off x="1143287" y="5334095"/>
                <a:ext cx="1511019" cy="769634"/>
              </a:xfrm>
              <a:prstGeom prst="rect">
                <a:avLst/>
              </a:prstGeom>
              <a:noFill/>
              <a:ln w="9525">
                <a:noFill/>
                <a:miter lim="800000"/>
                <a:headEnd/>
                <a:tailEnd/>
              </a:ln>
            </p:spPr>
            <p:txBody>
              <a:bodyPr wrap="square">
                <a:prstTxWarp prst="textNoShape">
                  <a:avLst/>
                </a:prstTxWarp>
                <a:spAutoFit/>
              </a:bodyPr>
              <a:lstStyle/>
              <a:p>
                <a:r>
                  <a:rPr lang="en-US" sz="2200" dirty="0" smtClean="0">
                    <a:latin typeface="Arial" pitchFamily="-103" charset="0"/>
                  </a:rPr>
                  <a:t>Root Turnover</a:t>
                </a:r>
                <a:endParaRPr lang="en-US" sz="2200" dirty="0"/>
              </a:p>
            </p:txBody>
          </p:sp>
          <p:sp>
            <p:nvSpPr>
              <p:cNvPr id="31" name="Rectangle 13"/>
              <p:cNvSpPr>
                <a:spLocks noChangeArrowheads="1"/>
              </p:cNvSpPr>
              <p:nvPr/>
            </p:nvSpPr>
            <p:spPr bwMode="auto">
              <a:xfrm>
                <a:off x="4724499" y="4952999"/>
                <a:ext cx="1904901" cy="369424"/>
              </a:xfrm>
              <a:prstGeom prst="rect">
                <a:avLst/>
              </a:prstGeom>
              <a:noFill/>
              <a:ln w="9525">
                <a:noFill/>
                <a:miter lim="800000"/>
                <a:headEnd/>
                <a:tailEnd/>
              </a:ln>
            </p:spPr>
            <p:txBody>
              <a:bodyPr wrap="square">
                <a:prstTxWarp prst="textNoShape">
                  <a:avLst/>
                </a:prstTxWarp>
                <a:spAutoFit/>
              </a:bodyPr>
              <a:lstStyle/>
              <a:p>
                <a:r>
                  <a:rPr lang="en-US" sz="1800" dirty="0" smtClean="0">
                    <a:latin typeface="Arial" pitchFamily="-103" charset="0"/>
                  </a:rPr>
                  <a:t>Model selection</a:t>
                </a:r>
                <a:endParaRPr lang="en-US" sz="1800" dirty="0">
                  <a:latin typeface="Arial" pitchFamily="-103" charset="0"/>
                </a:endParaRPr>
              </a:p>
            </p:txBody>
          </p:sp>
        </p:grpSp>
        <p:pic>
          <p:nvPicPr>
            <p:cNvPr id="34" name="Picture 33" descr="Screen Shot 2013-05-13 at 11.52.44 PM.png"/>
            <p:cNvPicPr>
              <a:picLocks noChangeAspect="1"/>
            </p:cNvPicPr>
            <p:nvPr/>
          </p:nvPicPr>
          <p:blipFill>
            <a:blip r:embed="rId10" cstate="email"/>
            <a:stretch>
              <a:fillRect/>
            </a:stretch>
          </p:blipFill>
          <p:spPr>
            <a:xfrm>
              <a:off x="5029201" y="5461000"/>
              <a:ext cx="1828800" cy="1187116"/>
            </a:xfrm>
            <a:prstGeom prst="rect">
              <a:avLst/>
            </a:prstGeom>
          </p:spPr>
        </p:pic>
        <p:pic>
          <p:nvPicPr>
            <p:cNvPr id="35" name="Picture 34" descr="Screen Shot 2013-05-13 at 11.54.52 PM.png"/>
            <p:cNvPicPr>
              <a:picLocks noChangeAspect="1"/>
            </p:cNvPicPr>
            <p:nvPr/>
          </p:nvPicPr>
          <p:blipFill>
            <a:blip r:embed="rId11" cstate="email"/>
            <a:stretch>
              <a:fillRect/>
            </a:stretch>
          </p:blipFill>
          <p:spPr>
            <a:xfrm>
              <a:off x="7391400" y="5453482"/>
              <a:ext cx="1219200" cy="140451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26"/>
          <p:cNvSpPr>
            <a:spLocks noChangeArrowheads="1"/>
          </p:cNvSpPr>
          <p:nvPr/>
        </p:nvSpPr>
        <p:spPr bwMode="auto">
          <a:xfrm>
            <a:off x="1304925" y="762000"/>
            <a:ext cx="6494463" cy="584200"/>
          </a:xfrm>
          <a:prstGeom prst="rect">
            <a:avLst/>
          </a:prstGeom>
          <a:noFill/>
          <a:ln w="9525">
            <a:noFill/>
            <a:miter lim="800000"/>
            <a:headEnd/>
            <a:tailEnd/>
          </a:ln>
        </p:spPr>
        <p:txBody>
          <a:bodyPr wrap="none">
            <a:prstTxWarp prst="textNoShape">
              <a:avLst/>
            </a:prstTxWarp>
            <a:spAutoFit/>
          </a:bodyPr>
          <a:lstStyle/>
          <a:p>
            <a:pPr algn="ctr"/>
            <a:r>
              <a:rPr lang="en-US" sz="3200">
                <a:solidFill>
                  <a:schemeClr val="tx2"/>
                </a:solidFill>
                <a:latin typeface="Palatino" pitchFamily="-103" charset="0"/>
              </a:rPr>
              <a:t> The Value of Uncertainty Analysis</a:t>
            </a:r>
            <a:endParaRPr lang="en-US"/>
          </a:p>
        </p:txBody>
      </p:sp>
      <p:sp>
        <p:nvSpPr>
          <p:cNvPr id="118787" name="Text Box 1027"/>
          <p:cNvSpPr txBox="1">
            <a:spLocks noChangeArrowheads="1"/>
          </p:cNvSpPr>
          <p:nvPr/>
        </p:nvSpPr>
        <p:spPr bwMode="auto">
          <a:xfrm>
            <a:off x="838200" y="1219200"/>
            <a:ext cx="7239000" cy="3746500"/>
          </a:xfrm>
          <a:prstGeom prst="rect">
            <a:avLst/>
          </a:prstGeom>
          <a:noFill/>
          <a:ln w="9525">
            <a:noFill/>
            <a:miter lim="800000"/>
            <a:headEnd/>
            <a:tailEnd/>
          </a:ln>
        </p:spPr>
        <p:txBody>
          <a:bodyPr>
            <a:prstTxWarp prst="textNoShape">
              <a:avLst/>
            </a:prstTxWarp>
            <a:spAutoFit/>
          </a:bodyPr>
          <a:lstStyle/>
          <a:p>
            <a:pPr marL="1371600" lvl="2" indent="-457200" algn="l"/>
            <a:endParaRPr lang="en-US"/>
          </a:p>
          <a:p>
            <a:pPr marL="457200" indent="-457200" algn="l">
              <a:buFont typeface="Times" pitchFamily="-103" charset="0"/>
              <a:buNone/>
            </a:pPr>
            <a:endParaRPr lang="en-US" sz="3200"/>
          </a:p>
          <a:p>
            <a:pPr marL="457200" indent="-457200" algn="l">
              <a:buFont typeface="Times" pitchFamily="-103" charset="0"/>
              <a:buNone/>
            </a:pPr>
            <a:endParaRPr lang="en-US" sz="3200"/>
          </a:p>
          <a:p>
            <a:pPr marL="457200" indent="-457200" algn="l">
              <a:buFont typeface="Times" pitchFamily="-103" charset="0"/>
              <a:buNone/>
            </a:pPr>
            <a:r>
              <a:rPr lang="en-US" sz="3200"/>
              <a:t>	</a:t>
            </a:r>
          </a:p>
          <a:p>
            <a:pPr marL="457200" indent="-457200" algn="l">
              <a:buFont typeface="Times" pitchFamily="-103" charset="0"/>
              <a:buChar char="•"/>
            </a:pPr>
            <a:endParaRPr lang="en-US" sz="3200"/>
          </a:p>
          <a:p>
            <a:pPr marL="457200" indent="-457200" algn="l">
              <a:buFont typeface="Times" pitchFamily="-103" charset="0"/>
              <a:buNone/>
            </a:pPr>
            <a:endParaRPr lang="en-US" sz="3200"/>
          </a:p>
          <a:p>
            <a:pPr marL="457200" indent="-457200" algn="l"/>
            <a:endParaRPr lang="en-US" sz="3200"/>
          </a:p>
          <a:p>
            <a:pPr marL="457200" indent="-457200" algn="l">
              <a:buFontTx/>
              <a:buChar char="-"/>
            </a:pPr>
            <a:endParaRPr lang="en-US"/>
          </a:p>
        </p:txBody>
      </p:sp>
      <p:sp>
        <p:nvSpPr>
          <p:cNvPr id="106500" name="Text Box 1028"/>
          <p:cNvSpPr txBox="1">
            <a:spLocks noChangeArrowheads="1"/>
          </p:cNvSpPr>
          <p:nvPr/>
        </p:nvSpPr>
        <p:spPr bwMode="auto">
          <a:xfrm>
            <a:off x="838200" y="1219200"/>
            <a:ext cx="7239000" cy="4278313"/>
          </a:xfrm>
          <a:prstGeom prst="rect">
            <a:avLst/>
          </a:prstGeom>
          <a:noFill/>
          <a:ln w="9525">
            <a:noFill/>
            <a:miter lim="800000"/>
            <a:headEnd/>
            <a:tailEnd/>
          </a:ln>
        </p:spPr>
        <p:txBody>
          <a:bodyPr>
            <a:prstTxWarp prst="textNoShape">
              <a:avLst/>
            </a:prstTxWarp>
            <a:spAutoFit/>
          </a:bodyPr>
          <a:lstStyle/>
          <a:p>
            <a:pPr lvl="2" algn="l"/>
            <a:endParaRPr lang="en-US"/>
          </a:p>
          <a:p>
            <a:pPr algn="l"/>
            <a:r>
              <a:rPr lang="en-US" sz="3200"/>
              <a:t>Quantify uncertainty in our results</a:t>
            </a:r>
          </a:p>
          <a:p>
            <a:pPr algn="l"/>
            <a:r>
              <a:rPr lang="en-US" sz="3200"/>
              <a:t>	Uncertainty in regression</a:t>
            </a:r>
          </a:p>
          <a:p>
            <a:pPr algn="l"/>
            <a:r>
              <a:rPr lang="en-US" sz="3200"/>
              <a:t>	Monte Carlo sampling</a:t>
            </a:r>
          </a:p>
          <a:p>
            <a:pPr algn="l"/>
            <a:r>
              <a:rPr lang="en-US" sz="3200"/>
              <a:t>	Detectable differences</a:t>
            </a:r>
          </a:p>
          <a:p>
            <a:pPr algn="l"/>
            <a:endParaRPr lang="en-US" sz="3200"/>
          </a:p>
          <a:p>
            <a:pPr algn="l"/>
            <a:endParaRPr lang="en-US" sz="3200"/>
          </a:p>
          <a:p>
            <a:pPr algn="l"/>
            <a:endParaRPr lang="en-US" sz="3200"/>
          </a:p>
          <a:p>
            <a:pPr algn="l">
              <a:buFontTx/>
              <a:buChar char="-"/>
            </a:pPr>
            <a:endParaRPr lang="en-US"/>
          </a:p>
        </p:txBody>
      </p:sp>
      <p:sp>
        <p:nvSpPr>
          <p:cNvPr id="106501" name="Rectangle 1029"/>
          <p:cNvSpPr>
            <a:spLocks noChangeArrowheads="1"/>
          </p:cNvSpPr>
          <p:nvPr/>
        </p:nvSpPr>
        <p:spPr bwMode="auto">
          <a:xfrm>
            <a:off x="838200" y="3732213"/>
            <a:ext cx="7620000" cy="1077912"/>
          </a:xfrm>
          <a:prstGeom prst="rect">
            <a:avLst/>
          </a:prstGeom>
          <a:noFill/>
          <a:ln w="9525">
            <a:noFill/>
            <a:miter lim="800000"/>
            <a:headEnd/>
            <a:tailEnd/>
          </a:ln>
        </p:spPr>
        <p:txBody>
          <a:bodyPr>
            <a:prstTxWarp prst="textNoShape">
              <a:avLst/>
            </a:prstTxWarp>
            <a:spAutoFit/>
          </a:bodyPr>
          <a:lstStyle/>
          <a:p>
            <a:pPr algn="l"/>
            <a:r>
              <a:rPr lang="en-US" sz="3200"/>
              <a:t>Identify ways to reduce uncertainty</a:t>
            </a:r>
          </a:p>
          <a:p>
            <a:pPr algn="l"/>
            <a:r>
              <a:rPr lang="en-US" sz="3200"/>
              <a:t>	Devote effort to the greatest unknowns</a:t>
            </a:r>
          </a:p>
        </p:txBody>
      </p:sp>
      <p:sp>
        <p:nvSpPr>
          <p:cNvPr id="118790" name="Text Box 1031"/>
          <p:cNvSpPr txBox="1">
            <a:spLocks noChangeArrowheads="1"/>
          </p:cNvSpPr>
          <p:nvPr/>
        </p:nvSpPr>
        <p:spPr bwMode="auto">
          <a:xfrm>
            <a:off x="838200" y="3749675"/>
            <a:ext cx="7543800" cy="1431925"/>
          </a:xfrm>
          <a:prstGeom prst="rect">
            <a:avLst/>
          </a:prstGeom>
          <a:noFill/>
          <a:ln w="9525">
            <a:noFill/>
            <a:miter lim="800000"/>
            <a:headEnd/>
            <a:tailEnd/>
          </a:ln>
        </p:spPr>
        <p:txBody>
          <a:bodyPr>
            <a:prstTxWarp prst="textNoShape">
              <a:avLst/>
            </a:prstTxWarp>
            <a:spAutoFit/>
          </a:bodyPr>
          <a:lstStyle/>
          <a:p>
            <a:pPr lvl="2" algn="l"/>
            <a:endParaRPr lang="en-US" sz="3200"/>
          </a:p>
          <a:p>
            <a:pPr algn="l"/>
            <a:endParaRPr lang="en-US" sz="3200"/>
          </a:p>
          <a:p>
            <a:pPr algn="l">
              <a:buFontTx/>
              <a:buChar char="-"/>
            </a:pPr>
            <a:endParaRPr lang="en-US"/>
          </a:p>
        </p:txBody>
      </p:sp>
      <p:sp>
        <p:nvSpPr>
          <p:cNvPr id="7" name="Rectangle 1029"/>
          <p:cNvSpPr>
            <a:spLocks noChangeArrowheads="1"/>
          </p:cNvSpPr>
          <p:nvPr/>
        </p:nvSpPr>
        <p:spPr bwMode="auto">
          <a:xfrm>
            <a:off x="838200" y="4906963"/>
            <a:ext cx="7239000" cy="579437"/>
          </a:xfrm>
          <a:prstGeom prst="rect">
            <a:avLst/>
          </a:prstGeom>
          <a:noFill/>
          <a:ln w="9525">
            <a:noFill/>
            <a:miter lim="800000"/>
            <a:headEnd/>
            <a:tailEnd/>
          </a:ln>
        </p:spPr>
        <p:txBody>
          <a:bodyPr>
            <a:prstTxWarp prst="textNoShape">
              <a:avLst/>
            </a:prstTxWarp>
            <a:spAutoFit/>
          </a:bodyPr>
          <a:lstStyle/>
          <a:p>
            <a:pPr algn="l"/>
            <a:r>
              <a:rPr lang="en-US" sz="3200"/>
              <a:t>Improve efficiency of monitoring efforts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50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5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p:bldP spid="106501"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5"/>
          <p:cNvSpPr txBox="1">
            <a:spLocks noChangeArrowheads="1"/>
          </p:cNvSpPr>
          <p:nvPr/>
        </p:nvSpPr>
        <p:spPr bwMode="auto">
          <a:xfrm>
            <a:off x="763588" y="533400"/>
            <a:ext cx="7331075" cy="579438"/>
          </a:xfrm>
          <a:prstGeom prst="rect">
            <a:avLst/>
          </a:prstGeom>
          <a:noFill/>
          <a:ln w="9525">
            <a:noFill/>
            <a:miter lim="800000"/>
            <a:headEnd/>
            <a:tailEnd/>
          </a:ln>
        </p:spPr>
        <p:txBody>
          <a:bodyPr>
            <a:prstTxWarp prst="textNoShape">
              <a:avLst/>
            </a:prstTxWarp>
            <a:spAutoFit/>
          </a:bodyPr>
          <a:lstStyle/>
          <a:p>
            <a:pPr marL="1663700" indent="-1663700" algn="ctr" defTabSz="127000">
              <a:spcBef>
                <a:spcPct val="40000"/>
              </a:spcBef>
            </a:pPr>
            <a:r>
              <a:rPr lang="en-US" sz="3200">
                <a:solidFill>
                  <a:schemeClr val="tx2"/>
                </a:solidFill>
                <a:latin typeface="Palatino" pitchFamily="-103" charset="0"/>
              </a:rPr>
              <a:t>    References</a:t>
            </a:r>
          </a:p>
        </p:txBody>
      </p:sp>
      <p:sp>
        <p:nvSpPr>
          <p:cNvPr id="121859" name="Text Box 13"/>
          <p:cNvSpPr txBox="1">
            <a:spLocks noChangeArrowheads="1"/>
          </p:cNvSpPr>
          <p:nvPr/>
        </p:nvSpPr>
        <p:spPr bwMode="auto">
          <a:xfrm>
            <a:off x="838200" y="1295400"/>
            <a:ext cx="7543800" cy="5139870"/>
          </a:xfrm>
          <a:prstGeom prst="rect">
            <a:avLst/>
          </a:prstGeom>
          <a:noFill/>
          <a:ln w="9525">
            <a:noFill/>
            <a:miter lim="800000"/>
            <a:headEnd/>
            <a:tailEnd/>
          </a:ln>
        </p:spPr>
        <p:txBody>
          <a:bodyPr>
            <a:prstTxWarp prst="textNoShape">
              <a:avLst/>
            </a:prstTxWarp>
            <a:spAutoFit/>
          </a:bodyPr>
          <a:lstStyle/>
          <a:p>
            <a:pPr indent="-547688" algn="l">
              <a:spcBef>
                <a:spcPts val="1200"/>
              </a:spcBef>
            </a:pPr>
            <a:r>
              <a:rPr lang="en-US" sz="1800" dirty="0"/>
              <a:t>Yanai, R.D., C.R. Levine, M.B. Green, and J.L. Campbell. 2012. Quantifying uncertainty in forest nutrient budgets</a:t>
            </a:r>
            <a:r>
              <a:rPr lang="en-US" sz="1800" i="1" dirty="0"/>
              <a:t>,  J. For</a:t>
            </a:r>
            <a:r>
              <a:rPr lang="en-US" sz="1800" dirty="0"/>
              <a:t>.  110:  448-456</a:t>
            </a:r>
          </a:p>
          <a:p>
            <a:pPr indent="-547688" algn="l">
              <a:spcBef>
                <a:spcPts val="1200"/>
              </a:spcBef>
            </a:pPr>
            <a:r>
              <a:rPr lang="en-US" sz="1800" dirty="0"/>
              <a:t>Yanai, R.D., J.J. Battles, A.D. Richardson, E.B. </a:t>
            </a:r>
            <a:r>
              <a:rPr lang="en-US" sz="1800" dirty="0" err="1"/>
              <a:t>Rastetter</a:t>
            </a:r>
            <a:r>
              <a:rPr lang="en-US" sz="1800" dirty="0"/>
              <a:t>, D.M. Wood, and C. Blodgett.  2010.  Estimating uncertainty in ecosystem budget calculations.  </a:t>
            </a:r>
            <a:r>
              <a:rPr lang="en-US" sz="1800" i="1" dirty="0"/>
              <a:t>Ecosystems </a:t>
            </a:r>
            <a:r>
              <a:rPr lang="en-US" sz="1800" dirty="0"/>
              <a:t>13: 239-248</a:t>
            </a:r>
          </a:p>
          <a:p>
            <a:pPr indent="-547688" algn="l">
              <a:spcBef>
                <a:spcPts val="1200"/>
              </a:spcBef>
            </a:pPr>
            <a:r>
              <a:rPr lang="en-US" sz="1800" dirty="0" err="1"/>
              <a:t>Wielopolski</a:t>
            </a:r>
            <a:r>
              <a:rPr lang="en-US" sz="1800" dirty="0"/>
              <a:t>, L, R.D. Yanai, C.R. Levine, S. </a:t>
            </a:r>
            <a:r>
              <a:rPr lang="en-US" sz="1800" dirty="0" err="1"/>
              <a:t>Mitra</a:t>
            </a:r>
            <a:r>
              <a:rPr lang="en-US" sz="1800" dirty="0"/>
              <a:t>, and M.A </a:t>
            </a:r>
            <a:r>
              <a:rPr lang="en-US" sz="1800" dirty="0" err="1"/>
              <a:t>Vadeboncoeur</a:t>
            </a:r>
            <a:r>
              <a:rPr lang="en-US" sz="1800" dirty="0"/>
              <a:t>.  2010.  Rapid, non-destructive carbon analysis of forest soils using neutron-induced gamma-ray spectroscopy.  </a:t>
            </a:r>
            <a:r>
              <a:rPr lang="en-US" sz="1800" i="1" dirty="0"/>
              <a:t>For. Ecol. </a:t>
            </a:r>
            <a:r>
              <a:rPr lang="en-US" sz="1800" i="1" dirty="0" err="1"/>
              <a:t>Manag</a:t>
            </a:r>
            <a:r>
              <a:rPr lang="en-US" sz="1800" i="1" dirty="0"/>
              <a:t>.  </a:t>
            </a:r>
            <a:r>
              <a:rPr lang="en-US" sz="1800" dirty="0"/>
              <a:t>260: 1132-1137</a:t>
            </a:r>
          </a:p>
          <a:p>
            <a:pPr indent="-547688" algn="l">
              <a:spcBef>
                <a:spcPts val="1200"/>
              </a:spcBef>
            </a:pPr>
            <a:r>
              <a:rPr lang="en-US" sz="1800" dirty="0"/>
              <a:t>Park, B.B., R.D. Yanai, T.J. Fahey, T.G. </a:t>
            </a:r>
            <a:r>
              <a:rPr lang="en-US" sz="1800" dirty="0" err="1"/>
              <a:t>Siccama</a:t>
            </a:r>
            <a:r>
              <a:rPr lang="en-US" sz="1800" dirty="0"/>
              <a:t>, S.W. Bailey, J.B. </a:t>
            </a:r>
            <a:r>
              <a:rPr lang="en-US" sz="1800" dirty="0" err="1"/>
              <a:t>Shanley</a:t>
            </a:r>
            <a:r>
              <a:rPr lang="en-US" sz="1800" dirty="0"/>
              <a:t>, and N.L. </a:t>
            </a:r>
            <a:r>
              <a:rPr lang="en-US" sz="1800" dirty="0" err="1"/>
              <a:t>Cleavitt</a:t>
            </a:r>
            <a:r>
              <a:rPr lang="en-US" sz="1800" dirty="0"/>
              <a:t>. 2008. Fine root dynamics and forest production across a calcium gradient in northern hardwood and conifer ecosystems.  </a:t>
            </a:r>
            <a:r>
              <a:rPr lang="en-US" sz="1800" i="1" dirty="0"/>
              <a:t>Ecosystems </a:t>
            </a:r>
            <a:r>
              <a:rPr lang="en-US" sz="1800" dirty="0"/>
              <a:t>11:325-341</a:t>
            </a:r>
          </a:p>
          <a:p>
            <a:pPr indent="-547688" algn="l">
              <a:spcBef>
                <a:spcPts val="1200"/>
              </a:spcBef>
            </a:pPr>
            <a:r>
              <a:rPr lang="en-US" sz="1800" dirty="0"/>
              <a:t>Yanai, R.D., S.V. </a:t>
            </a:r>
            <a:r>
              <a:rPr lang="en-US" sz="1800" dirty="0" err="1"/>
              <a:t>Stehman</a:t>
            </a:r>
            <a:r>
              <a:rPr lang="en-US" sz="1800" dirty="0"/>
              <a:t>, M.A. Arthur, C.E. Prescott, A.J. </a:t>
            </a:r>
            <a:r>
              <a:rPr lang="en-US" sz="1800" dirty="0" err="1"/>
              <a:t>Friedland</a:t>
            </a:r>
            <a:r>
              <a:rPr lang="en-US" sz="1800" dirty="0"/>
              <a:t>, T.G. </a:t>
            </a:r>
            <a:r>
              <a:rPr lang="en-US" sz="1800" dirty="0" err="1"/>
              <a:t>Siccama</a:t>
            </a:r>
            <a:r>
              <a:rPr lang="en-US" sz="1800" dirty="0"/>
              <a:t>, and D. Binkley. 2003.  Detecting change in forest floor carbon.  </a:t>
            </a:r>
            <a:r>
              <a:rPr lang="en-US" sz="1800" i="1" dirty="0"/>
              <a:t>Soil Sci. Soc. Am. J.</a:t>
            </a:r>
            <a:r>
              <a:rPr lang="en-US" sz="1800" dirty="0"/>
              <a:t>  67:1583-</a:t>
            </a:r>
            <a:r>
              <a:rPr lang="en-US" sz="1800" dirty="0" smtClean="0"/>
              <a:t>1593</a:t>
            </a:r>
          </a:p>
          <a:p>
            <a:pPr indent="-547688" algn="l"/>
            <a:endParaRPr lang="en-US" sz="1800" dirty="0"/>
          </a:p>
          <a:p>
            <a:pPr indent="-547688" algn="l"/>
            <a:r>
              <a:rPr lang="en-US" sz="1800" dirty="0"/>
              <a:t>My web site: </a:t>
            </a:r>
            <a:r>
              <a:rPr lang="en-US" sz="1800" u="sng" dirty="0" smtClean="0">
                <a:solidFill>
                  <a:schemeClr val="accent2">
                    <a:lumMod val="20000"/>
                    <a:lumOff val="80000"/>
                  </a:schemeClr>
                </a:solidFill>
                <a:hlinkClick r:id="rId3"/>
              </a:rPr>
              <a:t>www.esf.edu/</a:t>
            </a:r>
            <a:r>
              <a:rPr lang="en-US" sz="1800" u="sng" dirty="0">
                <a:solidFill>
                  <a:schemeClr val="accent2">
                    <a:lumMod val="20000"/>
                    <a:lumOff val="80000"/>
                  </a:schemeClr>
                </a:solidFill>
                <a:hlinkClick r:id="rId3"/>
              </a:rPr>
              <a:t>faculty/</a:t>
            </a:r>
            <a:r>
              <a:rPr lang="en-US" sz="1800" u="sng" dirty="0" smtClean="0">
                <a:solidFill>
                  <a:schemeClr val="accent2">
                    <a:lumMod val="20000"/>
                    <a:lumOff val="80000"/>
                  </a:schemeClr>
                </a:solidFill>
                <a:hlinkClick r:id="rId3"/>
              </a:rPr>
              <a:t>yanai</a:t>
            </a:r>
            <a:r>
              <a:rPr lang="en-US" sz="1800" u="sng" dirty="0" smtClean="0"/>
              <a:t>    (Download any papers)</a:t>
            </a:r>
            <a:endParaRPr lang="en-US" sz="1800" u="sng"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descr="Quest logo 2.pdf"/>
          <p:cNvPicPr>
            <a:picLocks noChangeAspect="1"/>
          </p:cNvPicPr>
          <p:nvPr/>
        </p:nvPicPr>
        <p:blipFill>
          <a:blip r:embed="rId3" cstate="email"/>
          <a:srcRect/>
          <a:stretch>
            <a:fillRect/>
          </a:stretch>
        </p:blipFill>
        <p:spPr bwMode="auto">
          <a:xfrm>
            <a:off x="1379538" y="131763"/>
            <a:ext cx="6384925" cy="2241550"/>
          </a:xfrm>
          <a:prstGeom prst="rect">
            <a:avLst/>
          </a:prstGeom>
          <a:solidFill>
            <a:schemeClr val="tx1"/>
          </a:solidFill>
          <a:ln w="9525">
            <a:noFill/>
            <a:miter lim="800000"/>
            <a:headEnd/>
            <a:tailEnd/>
          </a:ln>
        </p:spPr>
      </p:pic>
      <p:sp>
        <p:nvSpPr>
          <p:cNvPr id="119811" name="TextBox 3"/>
          <p:cNvSpPr txBox="1">
            <a:spLocks noChangeArrowheads="1"/>
          </p:cNvSpPr>
          <p:nvPr/>
        </p:nvSpPr>
        <p:spPr bwMode="auto">
          <a:xfrm>
            <a:off x="155575" y="4648200"/>
            <a:ext cx="8853488" cy="2000250"/>
          </a:xfrm>
          <a:prstGeom prst="rect">
            <a:avLst/>
          </a:prstGeom>
          <a:noFill/>
          <a:ln w="9525">
            <a:noFill/>
            <a:miter lim="800000"/>
            <a:headEnd/>
            <a:tailEnd/>
          </a:ln>
        </p:spPr>
        <p:txBody>
          <a:bodyPr>
            <a:prstTxWarp prst="textNoShape">
              <a:avLst/>
            </a:prstTxWarp>
            <a:spAutoFit/>
          </a:bodyPr>
          <a:lstStyle/>
          <a:p>
            <a:pPr algn="l">
              <a:spcAft>
                <a:spcPts val="600"/>
              </a:spcAft>
            </a:pPr>
            <a:r>
              <a:rPr lang="en-US" sz="2200" b="1" dirty="0">
                <a:latin typeface="Arial" pitchFamily="-103" charset="0"/>
              </a:rPr>
              <a:t>Be a part of QUEST!</a:t>
            </a:r>
          </a:p>
          <a:p>
            <a:pPr algn="l">
              <a:spcAft>
                <a:spcPts val="600"/>
              </a:spcAft>
              <a:buFont typeface="Arial" pitchFamily="-103" charset="0"/>
              <a:buChar char="•"/>
            </a:pPr>
            <a:r>
              <a:rPr lang="en-US" sz="2200" dirty="0">
                <a:latin typeface="Arial" pitchFamily="-103" charset="0"/>
              </a:rPr>
              <a:t>  </a:t>
            </a:r>
            <a:r>
              <a:rPr lang="en-US" sz="2000" dirty="0">
                <a:latin typeface="Arial" pitchFamily="-103" charset="0"/>
              </a:rPr>
              <a:t>Find more information at:</a:t>
            </a:r>
            <a:r>
              <a:rPr lang="en-US" sz="2000" dirty="0">
                <a:solidFill>
                  <a:srgbClr val="D2D2F4"/>
                </a:solidFill>
                <a:latin typeface="Arial" pitchFamily="-103" charset="0"/>
              </a:rPr>
              <a:t> </a:t>
            </a:r>
            <a:r>
              <a:rPr lang="en-US" sz="2000" dirty="0" err="1">
                <a:solidFill>
                  <a:srgbClr val="D2D2F4"/>
                </a:solidFill>
                <a:latin typeface="Arial" pitchFamily="-103" charset="0"/>
              </a:rPr>
              <a:t>www.quantifyinguncertainty.org</a:t>
            </a:r>
            <a:endParaRPr lang="en-US" sz="2000" dirty="0">
              <a:solidFill>
                <a:srgbClr val="D2D2F4"/>
              </a:solidFill>
              <a:latin typeface="Arial" pitchFamily="-103" charset="0"/>
            </a:endParaRPr>
          </a:p>
          <a:p>
            <a:pPr lvl="1" algn="l">
              <a:spcAft>
                <a:spcPts val="600"/>
              </a:spcAft>
              <a:buFont typeface="Arial" pitchFamily="-103" charset="0"/>
              <a:buChar char="•"/>
            </a:pPr>
            <a:r>
              <a:rPr lang="en-US" sz="2000" dirty="0">
                <a:latin typeface="Arial" pitchFamily="-103" charset="0"/>
              </a:rPr>
              <a:t>  Read papers, share sample code, stay updated with QUEST News</a:t>
            </a:r>
          </a:p>
          <a:p>
            <a:pPr lvl="1" algn="l">
              <a:spcAft>
                <a:spcPts val="600"/>
              </a:spcAft>
              <a:buFont typeface="Arial" pitchFamily="-103" charset="0"/>
              <a:buChar char="•"/>
            </a:pPr>
            <a:r>
              <a:rPr lang="en-US" sz="2000" dirty="0">
                <a:latin typeface="Arial" pitchFamily="-103" charset="0"/>
              </a:rPr>
              <a:t>  Email us at </a:t>
            </a:r>
            <a:r>
              <a:rPr lang="en-US" sz="2000" dirty="0">
                <a:solidFill>
                  <a:srgbClr val="D2D2F4"/>
                </a:solidFill>
                <a:latin typeface="Arial" pitchFamily="-103" charset="0"/>
                <a:hlinkClick r:id="rId4"/>
              </a:rPr>
              <a:t>quantifyinguncertainty@gmail.com</a:t>
            </a:r>
            <a:endParaRPr lang="en-US" sz="2000" dirty="0">
              <a:solidFill>
                <a:srgbClr val="D2D2F4"/>
              </a:solidFill>
              <a:latin typeface="Arial" pitchFamily="-103" charset="0"/>
            </a:endParaRPr>
          </a:p>
          <a:p>
            <a:pPr lvl="1" algn="l">
              <a:spcAft>
                <a:spcPts val="600"/>
              </a:spcAft>
              <a:buFont typeface="Arial" pitchFamily="-103" charset="0"/>
              <a:buChar char="•"/>
            </a:pPr>
            <a:r>
              <a:rPr lang="en-US" sz="2000" dirty="0">
                <a:latin typeface="Arial" pitchFamily="-103" charset="0"/>
              </a:rPr>
              <a:t>  Follow us on</a:t>
            </a:r>
            <a:r>
              <a:rPr lang="en-US" sz="2000" dirty="0" smtClean="0">
                <a:latin typeface="Arial" pitchFamily="-103" charset="0"/>
              </a:rPr>
              <a:t> LinkedIn and Twitter</a:t>
            </a:r>
            <a:r>
              <a:rPr lang="en-US" sz="2000" dirty="0">
                <a:latin typeface="Arial" pitchFamily="-103" charset="0"/>
              </a:rPr>
              <a:t>: </a:t>
            </a:r>
            <a:r>
              <a:rPr lang="en-US" sz="2000" dirty="0">
                <a:solidFill>
                  <a:srgbClr val="D2D2F4"/>
                </a:solidFill>
                <a:latin typeface="Arial" pitchFamily="-103" charset="0"/>
              </a:rPr>
              <a:t>@</a:t>
            </a:r>
            <a:r>
              <a:rPr lang="en-US" sz="2000" dirty="0" smtClean="0">
                <a:solidFill>
                  <a:srgbClr val="D2D2F4"/>
                </a:solidFill>
                <a:latin typeface="Arial" pitchFamily="-103" charset="0"/>
              </a:rPr>
              <a:t>QUEST_RCN</a:t>
            </a:r>
            <a:endParaRPr lang="en-US" sz="2000" dirty="0">
              <a:solidFill>
                <a:srgbClr val="D2D2F4"/>
              </a:solidFill>
              <a:latin typeface="Arial" pitchFamily="-103" charset="0"/>
            </a:endParaRPr>
          </a:p>
        </p:txBody>
      </p:sp>
      <p:sp>
        <p:nvSpPr>
          <p:cNvPr id="119812" name="TextBox 4"/>
          <p:cNvSpPr txBox="1">
            <a:spLocks noChangeArrowheads="1"/>
          </p:cNvSpPr>
          <p:nvPr/>
        </p:nvSpPr>
        <p:spPr bwMode="auto">
          <a:xfrm>
            <a:off x="1190625" y="2871788"/>
            <a:ext cx="6762750" cy="1200150"/>
          </a:xfrm>
          <a:prstGeom prst="rect">
            <a:avLst/>
          </a:prstGeom>
          <a:noFill/>
          <a:ln w="9525">
            <a:noFill/>
            <a:miter lim="800000"/>
            <a:headEnd/>
            <a:tailEnd/>
          </a:ln>
        </p:spPr>
        <p:txBody>
          <a:bodyPr wrap="none">
            <a:prstTxWarp prst="textNoShape">
              <a:avLst/>
            </a:prstTxWarp>
            <a:spAutoFit/>
          </a:bodyPr>
          <a:lstStyle/>
          <a:p>
            <a:pPr algn="ctr"/>
            <a:r>
              <a:rPr lang="en-US" sz="3600" b="1">
                <a:solidFill>
                  <a:srgbClr val="FFE98D"/>
                </a:solidFill>
                <a:latin typeface="Arial" pitchFamily="-103" charset="0"/>
              </a:rPr>
              <a:t>QUANTIFYING UNCERTAINTY </a:t>
            </a:r>
          </a:p>
          <a:p>
            <a:pPr algn="ctr"/>
            <a:r>
              <a:rPr lang="en-US" sz="3600" b="1">
                <a:solidFill>
                  <a:srgbClr val="FFE98D"/>
                </a:solidFill>
                <a:latin typeface="Arial" pitchFamily="-103" charset="0"/>
              </a:rPr>
              <a:t>IN ECOSYSTEM STUDIES </a:t>
            </a:r>
            <a:endParaRPr lang="en-US" sz="3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66800" y="2427288"/>
            <a:ext cx="7239000" cy="4278094"/>
          </a:xfrm>
          <a:prstGeom prst="rect">
            <a:avLst/>
          </a:prstGeom>
          <a:noFill/>
          <a:ln w="9525">
            <a:noFill/>
            <a:miter lim="800000"/>
            <a:headEnd/>
            <a:tailEnd/>
          </a:ln>
        </p:spPr>
        <p:txBody>
          <a:bodyPr>
            <a:prstTxWarp prst="textNoShape">
              <a:avLst/>
            </a:prstTxWarp>
            <a:spAutoFit/>
          </a:bodyPr>
          <a:lstStyle/>
          <a:p>
            <a:pPr lvl="2" algn="l">
              <a:defRPr/>
            </a:pPr>
            <a:endParaRPr lang="en-US" dirty="0">
              <a:latin typeface="Times" pitchFamily="1" charset="0"/>
            </a:endParaRPr>
          </a:p>
          <a:p>
            <a:pPr algn="l">
              <a:defRPr/>
            </a:pPr>
            <a:r>
              <a:rPr lang="en-US" sz="3200" dirty="0">
                <a:latin typeface="Times" pitchFamily="1" charset="0"/>
              </a:rPr>
              <a:t>Net N gas exchange = sinks – sources =  </a:t>
            </a:r>
          </a:p>
          <a:p>
            <a:pPr algn="l">
              <a:buFontTx/>
              <a:buChar char="-"/>
              <a:defRPr/>
            </a:pPr>
            <a:r>
              <a:rPr lang="en-US" sz="3200" dirty="0">
                <a:ln>
                  <a:solidFill>
                    <a:srgbClr val="FFFF00"/>
                  </a:solidFill>
                </a:ln>
                <a:latin typeface="Times" pitchFamily="1" charset="0"/>
              </a:rPr>
              <a:t>  precipitation N input</a:t>
            </a:r>
            <a:endParaRPr lang="en-US" sz="3200" dirty="0">
              <a:latin typeface="Times" pitchFamily="1" charset="0"/>
            </a:endParaRPr>
          </a:p>
          <a:p>
            <a:pPr algn="l">
              <a:defRPr/>
            </a:pPr>
            <a:r>
              <a:rPr lang="en-US" sz="3200" dirty="0">
                <a:ln>
                  <a:solidFill>
                    <a:schemeClr val="tx1"/>
                  </a:solidFill>
                </a:ln>
                <a:latin typeface="Times" pitchFamily="1" charset="0"/>
              </a:rPr>
              <a:t>+ hydrologic export</a:t>
            </a:r>
          </a:p>
          <a:p>
            <a:pPr algn="l">
              <a:defRPr/>
            </a:pPr>
            <a:r>
              <a:rPr lang="en-US" sz="3200" dirty="0">
                <a:latin typeface="Times" pitchFamily="1" charset="0"/>
              </a:rPr>
              <a:t>+ N accretion in living biomass </a:t>
            </a:r>
          </a:p>
          <a:p>
            <a:pPr algn="l">
              <a:defRPr/>
            </a:pPr>
            <a:r>
              <a:rPr lang="en-US" sz="3200" dirty="0">
                <a:solidFill>
                  <a:srgbClr val="FFFFFF"/>
                </a:solidFill>
                <a:latin typeface="Times" pitchFamily="1" charset="0"/>
              </a:rPr>
              <a:t>+ N accretion in the forest floor</a:t>
            </a:r>
          </a:p>
          <a:p>
            <a:pPr algn="l">
              <a:defRPr/>
            </a:pPr>
            <a:r>
              <a:rPr lang="en-US" sz="3200" dirty="0">
                <a:latin typeface="Times" pitchFamily="1" charset="0"/>
              </a:rPr>
              <a:t>± gain or loss in soil N stores </a:t>
            </a:r>
          </a:p>
          <a:p>
            <a:pPr algn="l">
              <a:buFontTx/>
              <a:buChar char="-"/>
              <a:defRPr/>
            </a:pPr>
            <a:endParaRPr lang="en-US" sz="3200" dirty="0">
              <a:latin typeface="Times" pitchFamily="1" charset="0"/>
            </a:endParaRPr>
          </a:p>
          <a:p>
            <a:pPr algn="l">
              <a:defRPr/>
            </a:pPr>
            <a:endParaRPr lang="en-US" dirty="0">
              <a:latin typeface="Times" pitchFamily="1" charset="0"/>
            </a:endParaRPr>
          </a:p>
        </p:txBody>
      </p:sp>
      <p:sp>
        <p:nvSpPr>
          <p:cNvPr id="31747" name="Text Box 4"/>
          <p:cNvSpPr txBox="1">
            <a:spLocks noChangeArrowheads="1"/>
          </p:cNvSpPr>
          <p:nvPr/>
        </p:nvSpPr>
        <p:spPr bwMode="auto">
          <a:xfrm>
            <a:off x="533400" y="228600"/>
            <a:ext cx="8153400" cy="1066800"/>
          </a:xfrm>
          <a:prstGeom prst="rect">
            <a:avLst/>
          </a:prstGeom>
          <a:noFill/>
          <a:ln w="9525">
            <a:noFill/>
            <a:miter lim="800000"/>
            <a:headEnd/>
            <a:tailEnd/>
          </a:ln>
        </p:spPr>
        <p:txBody>
          <a:bodyPr>
            <a:prstTxWarp prst="textNoShape">
              <a:avLst/>
            </a:prstTxWarp>
            <a:spAutoFit/>
          </a:bodyPr>
          <a:lstStyle/>
          <a:p>
            <a:pPr algn="ctr"/>
            <a:r>
              <a:rPr lang="en-US" sz="3200"/>
              <a:t>The N budget for Hubbard Brook published </a:t>
            </a:r>
          </a:p>
          <a:p>
            <a:pPr algn="ctr"/>
            <a:r>
              <a:rPr lang="en-US" sz="3200"/>
              <a:t>in 1977 was “missing” 14.2 kg/ha/yr</a:t>
            </a:r>
            <a:r>
              <a:rPr lang="en-US"/>
              <a:t> </a:t>
            </a:r>
          </a:p>
        </p:txBody>
      </p:sp>
      <p:sp>
        <p:nvSpPr>
          <p:cNvPr id="31748" name="Text Box 4"/>
          <p:cNvSpPr txBox="1">
            <a:spLocks noChangeArrowheads="1"/>
          </p:cNvSpPr>
          <p:nvPr/>
        </p:nvSpPr>
        <p:spPr bwMode="auto">
          <a:xfrm>
            <a:off x="533400" y="1778000"/>
            <a:ext cx="8153400" cy="584200"/>
          </a:xfrm>
          <a:prstGeom prst="rect">
            <a:avLst/>
          </a:prstGeom>
          <a:noFill/>
          <a:ln w="9525">
            <a:noFill/>
            <a:miter lim="800000"/>
            <a:headEnd/>
            <a:tailEnd/>
          </a:ln>
        </p:spPr>
        <p:txBody>
          <a:bodyPr>
            <a:prstTxWarp prst="textNoShape">
              <a:avLst/>
            </a:prstTxWarp>
            <a:spAutoFit/>
          </a:bodyPr>
          <a:lstStyle/>
          <a:p>
            <a:pPr algn="ctr"/>
            <a:r>
              <a:rPr lang="en-US" sz="3200"/>
              <a:t>14.2 ± ?? kg/ha/yr</a:t>
            </a:r>
            <a:r>
              <a:rPr lang="en-US"/>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8" y="323850"/>
            <a:ext cx="4105275" cy="3105150"/>
          </a:xfrm>
          <a:prstGeom prst="rect">
            <a:avLst/>
          </a:prstGeom>
          <a:solidFill>
            <a:schemeClr val="accent4">
              <a:lumMod val="20000"/>
              <a:lumOff val="80000"/>
            </a:schemeClr>
          </a:solidFill>
          <a:ln>
            <a:solidFill>
              <a:srgbClr val="C5DAC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2C2145"/>
              </a:solidFill>
            </a:endParaRPr>
          </a:p>
        </p:txBody>
      </p:sp>
      <p:sp>
        <p:nvSpPr>
          <p:cNvPr id="3" name="Rectangle 2"/>
          <p:cNvSpPr/>
          <p:nvPr/>
        </p:nvSpPr>
        <p:spPr>
          <a:xfrm>
            <a:off x="4668838" y="347663"/>
            <a:ext cx="4105275" cy="3105150"/>
          </a:xfrm>
          <a:prstGeom prst="rect">
            <a:avLst/>
          </a:prstGeom>
          <a:solidFill>
            <a:srgbClr val="BEB3D6"/>
          </a:solidFill>
          <a:ln>
            <a:solidFill>
              <a:srgbClr val="AAD6A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2C2145"/>
              </a:solidFill>
            </a:endParaRPr>
          </a:p>
        </p:txBody>
      </p:sp>
      <p:sp>
        <p:nvSpPr>
          <p:cNvPr id="4" name="Rectangle 3"/>
          <p:cNvSpPr/>
          <p:nvPr/>
        </p:nvSpPr>
        <p:spPr>
          <a:xfrm>
            <a:off x="371475" y="3568700"/>
            <a:ext cx="8426450" cy="3106738"/>
          </a:xfrm>
          <a:prstGeom prst="rect">
            <a:avLst/>
          </a:prstGeom>
          <a:solidFill>
            <a:srgbClr val="7D62A8">
              <a:alpha val="60000"/>
            </a:srgbClr>
          </a:solidFill>
          <a:ln>
            <a:solidFill>
              <a:srgbClr val="40A537"/>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2C2145"/>
              </a:solidFill>
            </a:endParaRPr>
          </a:p>
        </p:txBody>
      </p:sp>
      <p:sp>
        <p:nvSpPr>
          <p:cNvPr id="33797" name="TextBox 5"/>
          <p:cNvSpPr txBox="1">
            <a:spLocks noChangeArrowheads="1"/>
          </p:cNvSpPr>
          <p:nvPr/>
        </p:nvSpPr>
        <p:spPr bwMode="auto">
          <a:xfrm>
            <a:off x="407988" y="354013"/>
            <a:ext cx="4011612" cy="460375"/>
          </a:xfrm>
          <a:prstGeom prst="rect">
            <a:avLst/>
          </a:prstGeom>
          <a:noFill/>
          <a:ln w="9525">
            <a:noFill/>
            <a:miter lim="800000"/>
            <a:headEnd/>
            <a:tailEnd/>
          </a:ln>
        </p:spPr>
        <p:txBody>
          <a:bodyPr>
            <a:prstTxWarp prst="textNoShape">
              <a:avLst/>
            </a:prstTxWarp>
            <a:spAutoFit/>
          </a:bodyPr>
          <a:lstStyle/>
          <a:p>
            <a:r>
              <a:rPr lang="en-US" b="1" u="sng">
                <a:solidFill>
                  <a:srgbClr val="2C2145"/>
                </a:solidFill>
                <a:latin typeface="Arial" pitchFamily="-103" charset="0"/>
                <a:ea typeface="Arial" pitchFamily="-103" charset="0"/>
                <a:cs typeface="Arial" pitchFamily="-103" charset="0"/>
              </a:rPr>
              <a:t>Measurement Uncertainty</a:t>
            </a:r>
          </a:p>
        </p:txBody>
      </p:sp>
      <p:sp>
        <p:nvSpPr>
          <p:cNvPr id="33798" name="TextBox 7"/>
          <p:cNvSpPr txBox="1">
            <a:spLocks noChangeArrowheads="1"/>
          </p:cNvSpPr>
          <p:nvPr/>
        </p:nvSpPr>
        <p:spPr bwMode="auto">
          <a:xfrm>
            <a:off x="4705350" y="354013"/>
            <a:ext cx="3600450" cy="460375"/>
          </a:xfrm>
          <a:prstGeom prst="rect">
            <a:avLst/>
          </a:prstGeom>
          <a:noFill/>
          <a:ln w="9525">
            <a:noFill/>
            <a:miter lim="800000"/>
            <a:headEnd/>
            <a:tailEnd/>
          </a:ln>
        </p:spPr>
        <p:txBody>
          <a:bodyPr>
            <a:prstTxWarp prst="textNoShape">
              <a:avLst/>
            </a:prstTxWarp>
            <a:spAutoFit/>
          </a:bodyPr>
          <a:lstStyle/>
          <a:p>
            <a:r>
              <a:rPr lang="en-US" b="1" u="sng">
                <a:solidFill>
                  <a:srgbClr val="2C2145"/>
                </a:solidFill>
                <a:latin typeface="Arial" pitchFamily="-103" charset="0"/>
                <a:ea typeface="Arial" pitchFamily="-103" charset="0"/>
                <a:cs typeface="Arial" pitchFamily="-103" charset="0"/>
              </a:rPr>
              <a:t>Sampling Uncertainty</a:t>
            </a:r>
          </a:p>
        </p:txBody>
      </p:sp>
      <p:sp>
        <p:nvSpPr>
          <p:cNvPr id="33799" name="TextBox 9"/>
          <p:cNvSpPr txBox="1">
            <a:spLocks noChangeArrowheads="1"/>
          </p:cNvSpPr>
          <p:nvPr/>
        </p:nvSpPr>
        <p:spPr bwMode="auto">
          <a:xfrm>
            <a:off x="4705350" y="687388"/>
            <a:ext cx="4092575" cy="354012"/>
          </a:xfrm>
          <a:prstGeom prst="rect">
            <a:avLst/>
          </a:prstGeom>
          <a:noFill/>
          <a:ln w="9525">
            <a:noFill/>
            <a:miter lim="800000"/>
            <a:headEnd/>
            <a:tailEnd/>
          </a:ln>
        </p:spPr>
        <p:txBody>
          <a:bodyPr>
            <a:prstTxWarp prst="textNoShape">
              <a:avLst/>
            </a:prstTxWarp>
            <a:spAutoFit/>
          </a:bodyPr>
          <a:lstStyle/>
          <a:p>
            <a:r>
              <a:rPr lang="en-US" sz="1700" i="1">
                <a:solidFill>
                  <a:srgbClr val="2C2145"/>
                </a:solidFill>
                <a:latin typeface="Arial" pitchFamily="-103" charset="0"/>
                <a:ea typeface="Arial" pitchFamily="-103" charset="0"/>
                <a:cs typeface="Arial" pitchFamily="-103" charset="0"/>
              </a:rPr>
              <a:t>Spatial and Temporal Variability</a:t>
            </a:r>
          </a:p>
        </p:txBody>
      </p:sp>
      <p:sp>
        <p:nvSpPr>
          <p:cNvPr id="33800" name="TextBox 11"/>
          <p:cNvSpPr txBox="1">
            <a:spLocks noChangeArrowheads="1"/>
          </p:cNvSpPr>
          <p:nvPr/>
        </p:nvSpPr>
        <p:spPr bwMode="auto">
          <a:xfrm>
            <a:off x="407988" y="3544888"/>
            <a:ext cx="9394825" cy="646112"/>
          </a:xfrm>
          <a:prstGeom prst="rect">
            <a:avLst/>
          </a:prstGeom>
          <a:noFill/>
          <a:ln w="9525">
            <a:noFill/>
            <a:miter lim="800000"/>
            <a:headEnd/>
            <a:tailEnd/>
          </a:ln>
        </p:spPr>
        <p:txBody>
          <a:bodyPr>
            <a:prstTxWarp prst="textNoShape">
              <a:avLst/>
            </a:prstTxWarp>
            <a:spAutoFit/>
          </a:bodyPr>
          <a:lstStyle/>
          <a:p>
            <a:pPr algn="l"/>
            <a:r>
              <a:rPr lang="en-US" b="1" u="sng">
                <a:solidFill>
                  <a:srgbClr val="2C2145"/>
                </a:solidFill>
                <a:latin typeface="Arial" pitchFamily="-103" charset="0"/>
                <a:ea typeface="Arial" pitchFamily="-103" charset="0"/>
                <a:cs typeface="Arial" pitchFamily="-103" charset="0"/>
              </a:rPr>
              <a:t>Model Uncertainty                                                                                            </a:t>
            </a:r>
            <a:r>
              <a:rPr lang="en-US" b="1">
                <a:solidFill>
                  <a:srgbClr val="2C2145"/>
                </a:solidFill>
                <a:latin typeface="Arial" pitchFamily="-103" charset="0"/>
                <a:ea typeface="Arial" pitchFamily="-103" charset="0"/>
                <a:cs typeface="Arial" pitchFamily="-103" charset="0"/>
              </a:rPr>
              <a:t>												     	</a:t>
            </a:r>
          </a:p>
        </p:txBody>
      </p:sp>
      <p:sp>
        <p:nvSpPr>
          <p:cNvPr id="33801" name="TextBox 12"/>
          <p:cNvSpPr txBox="1">
            <a:spLocks noChangeArrowheads="1"/>
          </p:cNvSpPr>
          <p:nvPr/>
        </p:nvSpPr>
        <p:spPr bwMode="auto">
          <a:xfrm>
            <a:off x="395288" y="3844925"/>
            <a:ext cx="2682875" cy="354013"/>
          </a:xfrm>
          <a:prstGeom prst="rect">
            <a:avLst/>
          </a:prstGeom>
          <a:noFill/>
          <a:ln w="9525">
            <a:noFill/>
            <a:miter lim="800000"/>
            <a:headEnd/>
            <a:tailEnd/>
          </a:ln>
        </p:spPr>
        <p:txBody>
          <a:bodyPr>
            <a:prstTxWarp prst="textNoShape">
              <a:avLst/>
            </a:prstTxWarp>
            <a:spAutoFit/>
          </a:bodyPr>
          <a:lstStyle/>
          <a:p>
            <a:r>
              <a:rPr lang="en-US" sz="1700" i="1">
                <a:solidFill>
                  <a:srgbClr val="2C2145"/>
                </a:solidFill>
                <a:latin typeface="Arial" pitchFamily="-103" charset="0"/>
                <a:ea typeface="Arial" pitchFamily="-103" charset="0"/>
                <a:cs typeface="Arial" pitchFamily="-103" charset="0"/>
              </a:rPr>
              <a:t>Error within models</a:t>
            </a:r>
          </a:p>
        </p:txBody>
      </p:sp>
      <p:sp>
        <p:nvSpPr>
          <p:cNvPr id="33802" name="TextBox 13"/>
          <p:cNvSpPr txBox="1">
            <a:spLocks noChangeArrowheads="1"/>
          </p:cNvSpPr>
          <p:nvPr/>
        </p:nvSpPr>
        <p:spPr bwMode="auto">
          <a:xfrm>
            <a:off x="4705350" y="3844925"/>
            <a:ext cx="2682875" cy="354013"/>
          </a:xfrm>
          <a:prstGeom prst="rect">
            <a:avLst/>
          </a:prstGeom>
          <a:noFill/>
          <a:ln w="9525">
            <a:noFill/>
            <a:miter lim="800000"/>
            <a:headEnd/>
            <a:tailEnd/>
          </a:ln>
        </p:spPr>
        <p:txBody>
          <a:bodyPr>
            <a:prstTxWarp prst="textNoShape">
              <a:avLst/>
            </a:prstTxWarp>
            <a:spAutoFit/>
          </a:bodyPr>
          <a:lstStyle/>
          <a:p>
            <a:r>
              <a:rPr lang="en-US" sz="1700" i="1">
                <a:solidFill>
                  <a:srgbClr val="2C2145"/>
                </a:solidFill>
                <a:latin typeface="Arial" pitchFamily="-103" charset="0"/>
                <a:ea typeface="Arial" pitchFamily="-103" charset="0"/>
                <a:cs typeface="Arial" pitchFamily="-103" charset="0"/>
              </a:rPr>
              <a:t>Error between models</a:t>
            </a:r>
          </a:p>
        </p:txBody>
      </p:sp>
      <p:sp>
        <p:nvSpPr>
          <p:cNvPr id="33803" name="TextBox 14"/>
          <p:cNvSpPr txBox="1">
            <a:spLocks noChangeArrowheads="1"/>
          </p:cNvSpPr>
          <p:nvPr/>
        </p:nvSpPr>
        <p:spPr bwMode="auto">
          <a:xfrm>
            <a:off x="395288" y="6370638"/>
            <a:ext cx="3795712" cy="338137"/>
          </a:xfrm>
          <a:prstGeom prst="rect">
            <a:avLst/>
          </a:prstGeom>
          <a:noFill/>
          <a:ln w="9525">
            <a:noFill/>
            <a:miter lim="800000"/>
            <a:headEnd/>
            <a:tailEnd/>
          </a:ln>
        </p:spPr>
        <p:txBody>
          <a:bodyPr>
            <a:prstTxWarp prst="textNoShape">
              <a:avLst/>
            </a:prstTxWarp>
            <a:spAutoFit/>
          </a:bodyPr>
          <a:lstStyle/>
          <a:p>
            <a:pPr>
              <a:spcAft>
                <a:spcPts val="1200"/>
              </a:spcAft>
            </a:pPr>
            <a:r>
              <a:rPr lang="en-US" sz="1600">
                <a:solidFill>
                  <a:srgbClr val="2C2145"/>
                </a:solidFill>
                <a:latin typeface="Arial" pitchFamily="-103" charset="0"/>
                <a:ea typeface="Arial" pitchFamily="-103" charset="0"/>
                <a:cs typeface="Arial" pitchFamily="-103" charset="0"/>
              </a:rPr>
              <a:t>Volume = f(elevation, aspect): 3.4 mm </a:t>
            </a:r>
          </a:p>
        </p:txBody>
      </p:sp>
      <p:sp>
        <p:nvSpPr>
          <p:cNvPr id="33804" name="TextBox 32"/>
          <p:cNvSpPr txBox="1">
            <a:spLocks noChangeArrowheads="1"/>
          </p:cNvSpPr>
          <p:nvPr/>
        </p:nvSpPr>
        <p:spPr bwMode="auto">
          <a:xfrm>
            <a:off x="849313" y="3078163"/>
            <a:ext cx="3197225" cy="338137"/>
          </a:xfrm>
          <a:prstGeom prst="rect">
            <a:avLst/>
          </a:prstGeom>
          <a:noFill/>
          <a:ln w="9525">
            <a:noFill/>
            <a:miter lim="800000"/>
            <a:headEnd/>
            <a:tailEnd/>
          </a:ln>
        </p:spPr>
        <p:txBody>
          <a:bodyPr>
            <a:prstTxWarp prst="textNoShape">
              <a:avLst/>
            </a:prstTxWarp>
            <a:spAutoFit/>
          </a:bodyPr>
          <a:lstStyle/>
          <a:p>
            <a:pPr algn="ctr">
              <a:spcAft>
                <a:spcPts val="1200"/>
              </a:spcAft>
            </a:pPr>
            <a:r>
              <a:rPr lang="en-US" sz="1600">
                <a:solidFill>
                  <a:srgbClr val="2C2145"/>
                </a:solidFill>
                <a:latin typeface="Arial" pitchFamily="-103" charset="0"/>
                <a:ea typeface="Arial" pitchFamily="-103" charset="0"/>
                <a:cs typeface="Arial" pitchFamily="-103" charset="0"/>
              </a:rPr>
              <a:t>Undercatch: 3.5%</a:t>
            </a:r>
          </a:p>
        </p:txBody>
      </p:sp>
      <p:sp>
        <p:nvSpPr>
          <p:cNvPr id="33805" name="TextBox 62"/>
          <p:cNvSpPr txBox="1">
            <a:spLocks noChangeArrowheads="1"/>
          </p:cNvSpPr>
          <p:nvPr/>
        </p:nvSpPr>
        <p:spPr bwMode="auto">
          <a:xfrm>
            <a:off x="5335588" y="6370638"/>
            <a:ext cx="2584450" cy="338137"/>
          </a:xfrm>
          <a:prstGeom prst="rect">
            <a:avLst/>
          </a:prstGeom>
          <a:noFill/>
          <a:ln w="9525">
            <a:noFill/>
            <a:miter lim="800000"/>
            <a:headEnd/>
            <a:tailEnd/>
          </a:ln>
        </p:spPr>
        <p:txBody>
          <a:bodyPr>
            <a:prstTxWarp prst="textNoShape">
              <a:avLst/>
            </a:prstTxWarp>
            <a:spAutoFit/>
          </a:bodyPr>
          <a:lstStyle/>
          <a:p>
            <a:pPr>
              <a:spcAft>
                <a:spcPts val="1200"/>
              </a:spcAft>
            </a:pPr>
            <a:r>
              <a:rPr lang="en-US" sz="1600">
                <a:solidFill>
                  <a:srgbClr val="2C2145"/>
                </a:solidFill>
                <a:latin typeface="Arial" pitchFamily="-103" charset="0"/>
                <a:ea typeface="Arial" pitchFamily="-103" charset="0"/>
                <a:cs typeface="Arial" pitchFamily="-103" charset="0"/>
              </a:rPr>
              <a:t>Model selection: &lt;1%</a:t>
            </a:r>
          </a:p>
        </p:txBody>
      </p:sp>
      <p:pic>
        <p:nvPicPr>
          <p:cNvPr id="33806" name="Picture 4"/>
          <p:cNvPicPr>
            <a:picLocks noChangeAspect="1"/>
          </p:cNvPicPr>
          <p:nvPr/>
        </p:nvPicPr>
        <p:blipFill>
          <a:blip r:embed="rId3" cstate="email"/>
          <a:srcRect/>
          <a:stretch>
            <a:fillRect/>
          </a:stretch>
        </p:blipFill>
        <p:spPr bwMode="auto">
          <a:xfrm>
            <a:off x="858838" y="909638"/>
            <a:ext cx="2854325" cy="1908175"/>
          </a:xfrm>
          <a:prstGeom prst="rect">
            <a:avLst/>
          </a:prstGeom>
          <a:noFill/>
          <a:ln w="9525">
            <a:noFill/>
            <a:miter lim="800000"/>
            <a:headEnd/>
            <a:tailEnd/>
          </a:ln>
        </p:spPr>
      </p:pic>
      <p:pic>
        <p:nvPicPr>
          <p:cNvPr id="33807" name="Picture 18" descr="Screen Shot 2013-05-12 at 12.22.34 AM.png"/>
          <p:cNvPicPr>
            <a:picLocks noChangeAspect="1"/>
          </p:cNvPicPr>
          <p:nvPr/>
        </p:nvPicPr>
        <p:blipFill>
          <a:blip r:embed="rId4" cstate="email"/>
          <a:srcRect/>
          <a:stretch>
            <a:fillRect/>
          </a:stretch>
        </p:blipFill>
        <p:spPr bwMode="auto">
          <a:xfrm>
            <a:off x="685800" y="4267200"/>
            <a:ext cx="3441700" cy="2032000"/>
          </a:xfrm>
          <a:prstGeom prst="rect">
            <a:avLst/>
          </a:prstGeom>
          <a:noFill/>
          <a:ln w="9525">
            <a:noFill/>
            <a:miter lim="800000"/>
            <a:headEnd/>
            <a:tailEnd/>
          </a:ln>
        </p:spPr>
      </p:pic>
      <p:pic>
        <p:nvPicPr>
          <p:cNvPr id="33808" name="Picture 12" descr="Untitled.png"/>
          <p:cNvPicPr>
            <a:picLocks noChangeAspect="1"/>
          </p:cNvPicPr>
          <p:nvPr/>
        </p:nvPicPr>
        <p:blipFill>
          <a:blip r:embed="rId5" cstate="email"/>
          <a:srcRect/>
          <a:stretch>
            <a:fillRect/>
          </a:stretch>
        </p:blipFill>
        <p:spPr bwMode="auto">
          <a:xfrm>
            <a:off x="5335588" y="4191000"/>
            <a:ext cx="2741612" cy="2133600"/>
          </a:xfrm>
          <a:prstGeom prst="rect">
            <a:avLst/>
          </a:prstGeom>
          <a:noFill/>
          <a:ln w="9525">
            <a:noFill/>
            <a:miter lim="800000"/>
            <a:headEnd/>
            <a:tailEnd/>
          </a:ln>
        </p:spPr>
      </p:pic>
      <p:sp>
        <p:nvSpPr>
          <p:cNvPr id="33809" name="TextBox 20"/>
          <p:cNvSpPr txBox="1">
            <a:spLocks noChangeArrowheads="1"/>
          </p:cNvSpPr>
          <p:nvPr/>
        </p:nvSpPr>
        <p:spPr bwMode="auto">
          <a:xfrm>
            <a:off x="7226300" y="1447800"/>
            <a:ext cx="1508125" cy="1784350"/>
          </a:xfrm>
          <a:prstGeom prst="rect">
            <a:avLst/>
          </a:prstGeom>
          <a:noFill/>
          <a:ln w="9525">
            <a:noFill/>
            <a:miter lim="800000"/>
            <a:headEnd/>
            <a:tailEnd/>
          </a:ln>
        </p:spPr>
        <p:txBody>
          <a:bodyPr>
            <a:prstTxWarp prst="textNoShape">
              <a:avLst/>
            </a:prstTxWarp>
            <a:spAutoFit/>
          </a:bodyPr>
          <a:lstStyle/>
          <a:p>
            <a:pPr marL="115888" indent="-115888">
              <a:spcAft>
                <a:spcPts val="1200"/>
              </a:spcAft>
            </a:pPr>
            <a:r>
              <a:rPr lang="en-US" sz="1600" dirty="0">
                <a:solidFill>
                  <a:srgbClr val="2C2145"/>
                </a:solidFill>
                <a:latin typeface="Arial" pitchFamily="-103" charset="0"/>
                <a:ea typeface="Arial" pitchFamily="-103" charset="0"/>
                <a:cs typeface="Arial" pitchFamily="-103" charset="0"/>
              </a:rPr>
              <a:t>Across catchments: </a:t>
            </a:r>
            <a:endParaRPr lang="en-US" sz="1600" dirty="0" smtClean="0">
              <a:solidFill>
                <a:srgbClr val="2C2145"/>
              </a:solidFill>
              <a:latin typeface="Arial" pitchFamily="-103" charset="0"/>
              <a:ea typeface="Arial" pitchFamily="-103" charset="0"/>
              <a:cs typeface="Arial" pitchFamily="-103" charset="0"/>
            </a:endParaRPr>
          </a:p>
          <a:p>
            <a:pPr marL="115888" indent="-115888">
              <a:spcAft>
                <a:spcPts val="1200"/>
              </a:spcAft>
            </a:pPr>
            <a:r>
              <a:rPr lang="en-US" sz="1600" dirty="0" smtClean="0">
                <a:solidFill>
                  <a:srgbClr val="2C2145"/>
                </a:solidFill>
                <a:latin typeface="Arial" pitchFamily="-103" charset="0"/>
                <a:ea typeface="Arial" pitchFamily="-103" charset="0"/>
                <a:cs typeface="Arial" pitchFamily="-103" charset="0"/>
              </a:rPr>
              <a:t>3%</a:t>
            </a:r>
            <a:endParaRPr lang="en-US" sz="1600" dirty="0">
              <a:solidFill>
                <a:srgbClr val="2C2145"/>
              </a:solidFill>
              <a:latin typeface="Arial" pitchFamily="-103" charset="0"/>
              <a:ea typeface="Arial" pitchFamily="-103" charset="0"/>
              <a:cs typeface="Arial" pitchFamily="-103" charset="0"/>
            </a:endParaRPr>
          </a:p>
          <a:p>
            <a:pPr marL="115888" indent="-115888">
              <a:spcAft>
                <a:spcPts val="1200"/>
              </a:spcAft>
            </a:pPr>
            <a:r>
              <a:rPr lang="en-US" sz="1600" dirty="0">
                <a:solidFill>
                  <a:srgbClr val="2C2145"/>
                </a:solidFill>
                <a:latin typeface="Arial" pitchFamily="-103" charset="0"/>
                <a:ea typeface="Arial" pitchFamily="-103" charset="0"/>
                <a:cs typeface="Arial" pitchFamily="-103" charset="0"/>
              </a:rPr>
              <a:t>Across years:    </a:t>
            </a:r>
            <a:endParaRPr lang="en-US" sz="1600" dirty="0" smtClean="0">
              <a:solidFill>
                <a:srgbClr val="2C2145"/>
              </a:solidFill>
              <a:latin typeface="Arial" pitchFamily="-103" charset="0"/>
              <a:ea typeface="Arial" pitchFamily="-103" charset="0"/>
              <a:cs typeface="Arial" pitchFamily="-103" charset="0"/>
            </a:endParaRPr>
          </a:p>
          <a:p>
            <a:pPr marL="115888" indent="-115888">
              <a:spcAft>
                <a:spcPts val="1200"/>
              </a:spcAft>
            </a:pPr>
            <a:r>
              <a:rPr lang="en-US" sz="1600" dirty="0" smtClean="0">
                <a:solidFill>
                  <a:srgbClr val="2C2145"/>
                </a:solidFill>
                <a:latin typeface="Arial" pitchFamily="-103" charset="0"/>
                <a:ea typeface="Arial" pitchFamily="-103" charset="0"/>
                <a:cs typeface="Arial" pitchFamily="-103" charset="0"/>
              </a:rPr>
              <a:t>14%</a:t>
            </a:r>
            <a:endParaRPr lang="en-US" sz="1600" dirty="0">
              <a:solidFill>
                <a:srgbClr val="2C2145"/>
              </a:solidFill>
              <a:latin typeface="Arial" pitchFamily="-103" charset="0"/>
              <a:ea typeface="Arial" pitchFamily="-103" charset="0"/>
              <a:cs typeface="Arial" pitchFamily="-103" charset="0"/>
            </a:endParaRPr>
          </a:p>
        </p:txBody>
      </p:sp>
      <p:pic>
        <p:nvPicPr>
          <p:cNvPr id="33810" name="Picture 21"/>
          <p:cNvPicPr>
            <a:picLocks noChangeAspect="1"/>
          </p:cNvPicPr>
          <p:nvPr/>
        </p:nvPicPr>
        <p:blipFill>
          <a:blip r:embed="rId6" cstate="email"/>
          <a:srcRect/>
          <a:stretch>
            <a:fillRect/>
          </a:stretch>
        </p:blipFill>
        <p:spPr bwMode="auto">
          <a:xfrm>
            <a:off x="5029200" y="1231900"/>
            <a:ext cx="2197100"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D:\Campbell\Hubbard_Brook\Maps\Thiessen_Gages_Wshds.png"/>
          <p:cNvPicPr>
            <a:picLocks noChangeAspect="1" noChangeArrowheads="1"/>
          </p:cNvPicPr>
          <p:nvPr/>
        </p:nvPicPr>
        <p:blipFill>
          <a:blip r:embed="rId3" cstate="email"/>
          <a:srcRect l="7916" t="8888" r="8749" b="21111"/>
          <a:stretch>
            <a:fillRect/>
          </a:stretch>
        </p:blipFill>
        <p:spPr bwMode="auto">
          <a:xfrm>
            <a:off x="381000" y="-457200"/>
            <a:ext cx="7015163"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8|29.2|1.3|3.7|14.5"/>
</p:tagLst>
</file>

<file path=ppt/theme/theme1.xml><?xml version="1.0" encoding="utf-8"?>
<a:theme xmlns:a="http://schemas.openxmlformats.org/drawingml/2006/main" name="Blank Presentation">
  <a:themeElements>
    <a:clrScheme name="">
      <a:dk1>
        <a:srgbClr val="808080"/>
      </a:dk1>
      <a:lt1>
        <a:srgbClr val="FFFFFF"/>
      </a:lt1>
      <a:dk2>
        <a:srgbClr val="660033"/>
      </a:dk2>
      <a:lt2>
        <a:srgbClr val="FFFF99"/>
      </a:lt2>
      <a:accent1>
        <a:srgbClr val="00CC99"/>
      </a:accent1>
      <a:accent2>
        <a:srgbClr val="3333CC"/>
      </a:accent2>
      <a:accent3>
        <a:srgbClr val="B8AAAD"/>
      </a:accent3>
      <a:accent4>
        <a:srgbClr val="DADADA"/>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808080"/>
      </a:dk1>
      <a:lt1>
        <a:srgbClr val="FFFFFF"/>
      </a:lt1>
      <a:dk2>
        <a:srgbClr val="660033"/>
      </a:dk2>
      <a:lt2>
        <a:srgbClr val="FFFF99"/>
      </a:lt2>
      <a:accent1>
        <a:srgbClr val="00CC99"/>
      </a:accent1>
      <a:accent2>
        <a:srgbClr val="3333CC"/>
      </a:accent2>
      <a:accent3>
        <a:srgbClr val="B8AAAD"/>
      </a:accent3>
      <a:accent4>
        <a:srgbClr val="DADADA"/>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3"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98:Templates:Blank Presentation</Template>
  <TotalTime>22719</TotalTime>
  <Words>3134</Words>
  <Application>Microsoft Office PowerPoint</Application>
  <PresentationFormat>Letter Paper (8.5x11 in)</PresentationFormat>
  <Paragraphs>470</Paragraphs>
  <Slides>69</Slides>
  <Notes>44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69</vt:i4>
      </vt:variant>
    </vt:vector>
  </HeadingPairs>
  <TitlesOfParts>
    <vt:vector size="73" baseType="lpstr">
      <vt:lpstr>Blank Presentation</vt:lpstr>
      <vt:lpstr>1_Blank Presentation</vt:lpstr>
      <vt:lpstr>Office Theme</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Excavation of a forest floor block (10 x 10 cm)</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Non-Destructive Evaluation of Soils </vt:lpstr>
      <vt:lpstr>Slide 61</vt:lpstr>
      <vt:lpstr>Slide 62</vt:lpstr>
      <vt:lpstr>Slide 63</vt:lpstr>
      <vt:lpstr>Slide 64</vt:lpstr>
      <vt:lpstr>Slide 65</vt:lpstr>
      <vt:lpstr>Slide 66</vt:lpstr>
      <vt:lpstr>Slide 67</vt:lpstr>
      <vt:lpstr>Slide 68</vt:lpstr>
      <vt:lpstr>Slide 69</vt:lpstr>
    </vt:vector>
  </TitlesOfParts>
  <Company>뿿볰ᚸ᱘뿿췄</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Yanai</dc:creator>
  <cp:keywords/>
  <cp:lastModifiedBy>forestecology</cp:lastModifiedBy>
  <cp:revision>101</cp:revision>
  <cp:lastPrinted>2001-02-12T06:47:26Z</cp:lastPrinted>
  <dcterms:created xsi:type="dcterms:W3CDTF">2013-06-03T16:26:32Z</dcterms:created>
  <dcterms:modified xsi:type="dcterms:W3CDTF">2013-06-19T18:39:23Z</dcterms:modified>
</cp:coreProperties>
</file>