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43891200" cy="32918400"/>
  <p:notesSz cx="7315200" cy="96012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9DE6"/>
    <a:srgbClr val="03C1E7"/>
    <a:srgbClr val="EBF1DE"/>
    <a:srgbClr val="F4EF90"/>
    <a:srgbClr val="77933C"/>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p:cViewPr>
        <p:scale>
          <a:sx n="46" d="100"/>
          <a:sy n="46" d="100"/>
        </p:scale>
        <p:origin x="-5357" y="-4718"/>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8B0B033-F7A1-4A09-A0DA-B3426C7932E2}" type="datetimeFigureOut">
              <a:rPr lang="en-US" smtClean="0"/>
              <a:pPr/>
              <a:t>6/4/2019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4DE9D3C-E804-4A01-B76E-FA3317E567F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Make title bigger and</a:t>
            </a:r>
            <a:r>
              <a:rPr lang="en-US" baseline="0" dirty="0"/>
              <a:t> authors smaller</a:t>
            </a:r>
            <a:endParaRPr lang="en-US" dirty="0"/>
          </a:p>
        </p:txBody>
      </p:sp>
      <p:sp>
        <p:nvSpPr>
          <p:cNvPr id="4" name="Slide Number Placeholder 3"/>
          <p:cNvSpPr>
            <a:spLocks noGrp="1"/>
          </p:cNvSpPr>
          <p:nvPr>
            <p:ph type="sldNum" sz="quarter" idx="10"/>
          </p:nvPr>
        </p:nvSpPr>
        <p:spPr/>
        <p:txBody>
          <a:bodyPr/>
          <a:lstStyle/>
          <a:p>
            <a:fld id="{E4DE9D3C-E804-4A01-B76E-FA3317E567FA}"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2BEE48-1115-4F7A-87C0-8DB2D7F5E8FD}" type="datetimeFigureOut">
              <a:rPr lang="en-US" smtClean="0"/>
              <a:pPr/>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F7D72-E723-4D9C-B496-D20E61CE7D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2BEE48-1115-4F7A-87C0-8DB2D7F5E8FD}" type="datetimeFigureOut">
              <a:rPr lang="en-US" smtClean="0"/>
              <a:pPr/>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F7D72-E723-4D9C-B496-D20E61CE7D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2BEE48-1115-4F7A-87C0-8DB2D7F5E8FD}" type="datetimeFigureOut">
              <a:rPr lang="en-US" smtClean="0"/>
              <a:pPr/>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F7D72-E723-4D9C-B496-D20E61CE7D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2BEE48-1115-4F7A-87C0-8DB2D7F5E8FD}" type="datetimeFigureOut">
              <a:rPr lang="en-US" smtClean="0"/>
              <a:pPr/>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F7D72-E723-4D9C-B496-D20E61CE7D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2BEE48-1115-4F7A-87C0-8DB2D7F5E8FD}" type="datetimeFigureOut">
              <a:rPr lang="en-US" smtClean="0"/>
              <a:pPr/>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F7D72-E723-4D9C-B496-D20E61CE7D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2BEE48-1115-4F7A-87C0-8DB2D7F5E8FD}" type="datetimeFigureOut">
              <a:rPr lang="en-US" smtClean="0"/>
              <a:pPr/>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0F7D72-E723-4D9C-B496-D20E61CE7D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2BEE48-1115-4F7A-87C0-8DB2D7F5E8FD}" type="datetimeFigureOut">
              <a:rPr lang="en-US" smtClean="0"/>
              <a:pPr/>
              <a:t>6/4/2019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0F7D72-E723-4D9C-B496-D20E61CE7D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2BEE48-1115-4F7A-87C0-8DB2D7F5E8FD}" type="datetimeFigureOut">
              <a:rPr lang="en-US" smtClean="0"/>
              <a:pPr/>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0F7D72-E723-4D9C-B496-D20E61CE7D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2BEE48-1115-4F7A-87C0-8DB2D7F5E8FD}" type="datetimeFigureOut">
              <a:rPr lang="en-US" smtClean="0"/>
              <a:pPr/>
              <a:t>6/4/2019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0F7D72-E723-4D9C-B496-D20E61CE7D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7E2BEE48-1115-4F7A-87C0-8DB2D7F5E8FD}" type="datetimeFigureOut">
              <a:rPr lang="en-US" smtClean="0"/>
              <a:pPr/>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0F7D72-E723-4D9C-B496-D20E61CE7D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7E2BEE48-1115-4F7A-87C0-8DB2D7F5E8FD}" type="datetimeFigureOut">
              <a:rPr lang="en-US" smtClean="0"/>
              <a:pPr/>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0F7D72-E723-4D9C-B496-D20E61CE7D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7E2BEE48-1115-4F7A-87C0-8DB2D7F5E8FD}" type="datetimeFigureOut">
              <a:rPr lang="en-US" smtClean="0"/>
              <a:pPr/>
              <a:t>6/4/2019</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BA0F7D72-E723-4D9C-B496-D20E61CE7D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gif"/><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016F9B03-4E4D-4BBE-9E39-639536F591E8}"/>
              </a:ext>
            </a:extLst>
          </p:cNvPr>
          <p:cNvSpPr/>
          <p:nvPr/>
        </p:nvSpPr>
        <p:spPr>
          <a:xfrm>
            <a:off x="14730548" y="16636780"/>
            <a:ext cx="28620885" cy="14191848"/>
          </a:xfrm>
          <a:prstGeom prst="rect">
            <a:avLst/>
          </a:prstGeom>
          <a:solidFill>
            <a:srgbClr val="EBF1DE">
              <a:alpha val="9098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24" name="Rectangle 23">
            <a:extLst>
              <a:ext uri="{FF2B5EF4-FFF2-40B4-BE49-F238E27FC236}">
                <a16:creationId xmlns:a16="http://schemas.microsoft.com/office/drawing/2014/main" id="{6FEE4E4D-ACA9-4EA4-AAED-79F0F14104A8}"/>
              </a:ext>
            </a:extLst>
          </p:cNvPr>
          <p:cNvSpPr/>
          <p:nvPr/>
        </p:nvSpPr>
        <p:spPr>
          <a:xfrm>
            <a:off x="14730548" y="4419600"/>
            <a:ext cx="28620885" cy="12039600"/>
          </a:xfrm>
          <a:prstGeom prst="rect">
            <a:avLst/>
          </a:prstGeom>
          <a:solidFill>
            <a:srgbClr val="EBF1DE">
              <a:alpha val="9098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5" name="Title 3"/>
          <p:cNvSpPr txBox="1">
            <a:spLocks/>
          </p:cNvSpPr>
          <p:nvPr/>
        </p:nvSpPr>
        <p:spPr>
          <a:xfrm>
            <a:off x="0" y="0"/>
            <a:ext cx="43891200" cy="4419600"/>
          </a:xfrm>
          <a:prstGeom prst="rect">
            <a:avLst/>
          </a:prstGeom>
          <a:solidFill>
            <a:schemeClr val="accent3">
              <a:lumMod val="40000"/>
              <a:lumOff val="60000"/>
              <a:alpha val="91000"/>
            </a:schemeClr>
          </a:solidFill>
          <a:effectLst>
            <a:softEdge rad="254000"/>
          </a:effectLst>
        </p:spPr>
        <p:txBody>
          <a:bodyPr>
            <a:normAutofit fontScale="97500"/>
          </a:bodyPr>
          <a:lstStyle/>
          <a:p>
            <a:pPr marL="0" marR="0" lvl="0" indent="0" algn="ctr" defTabSz="4389120" rtl="0" eaLnBrk="1" fontAlgn="auto" latinLnBrk="0" hangingPunct="1">
              <a:lnSpc>
                <a:spcPct val="100000"/>
              </a:lnSpc>
              <a:spcBef>
                <a:spcPct val="0"/>
              </a:spcBef>
              <a:spcAft>
                <a:spcPts val="0"/>
              </a:spcAft>
              <a:buClrTx/>
              <a:buSzTx/>
              <a:buFontTx/>
              <a:buNone/>
              <a:tabLst/>
              <a:defRPr/>
            </a:pPr>
            <a:r>
              <a:rPr kumimoji="0" lang="en-US" sz="7400" b="0" i="0" u="none" strike="noStrike" kern="1200" cap="none" spc="0" normalizeH="0" baseline="0" noProof="0" dirty="0">
                <a:ln>
                  <a:noFill/>
                </a:ln>
                <a:solidFill>
                  <a:schemeClr val="tx1"/>
                </a:solidFill>
                <a:effectLst/>
                <a:uLnTx/>
                <a:uFillTx/>
                <a:latin typeface="+mj-lt"/>
                <a:ea typeface="+mj-ea"/>
                <a:cs typeface="+mj-cs"/>
              </a:rPr>
              <a:t>Never Say “There was no difference”- </a:t>
            </a:r>
          </a:p>
          <a:p>
            <a:pPr marL="0" marR="0" lvl="0" indent="0" algn="ctr" defTabSz="4389120" rtl="0" eaLnBrk="1" fontAlgn="auto" latinLnBrk="0" hangingPunct="1">
              <a:lnSpc>
                <a:spcPct val="100000"/>
              </a:lnSpc>
              <a:spcBef>
                <a:spcPct val="0"/>
              </a:spcBef>
              <a:spcAft>
                <a:spcPts val="0"/>
              </a:spcAft>
              <a:buClrTx/>
              <a:buSzTx/>
              <a:buFontTx/>
              <a:buNone/>
              <a:tabLst/>
              <a:defRPr/>
            </a:pPr>
            <a:r>
              <a:rPr kumimoji="0" lang="en-US" sz="7400" b="0" i="0" u="none" strike="noStrike" kern="1200" cap="none" spc="0" normalizeH="0" baseline="0" noProof="0" dirty="0">
                <a:ln>
                  <a:noFill/>
                </a:ln>
                <a:solidFill>
                  <a:schemeClr val="tx1"/>
                </a:solidFill>
                <a:effectLst/>
                <a:uLnTx/>
                <a:uFillTx/>
                <a:latin typeface="+mj-lt"/>
                <a:ea typeface="+mj-ea"/>
                <a:cs typeface="+mj-cs"/>
              </a:rPr>
              <a:t>Report the Magnitude of Change You Could Detect in Ecosystem Studies</a:t>
            </a:r>
            <a:br>
              <a:rPr kumimoji="0" lang="en-US" sz="7400" b="0" i="0" u="none" strike="noStrike" kern="1200" cap="none" spc="0" normalizeH="0" baseline="0" noProof="0" dirty="0">
                <a:ln>
                  <a:noFill/>
                </a:ln>
                <a:solidFill>
                  <a:schemeClr val="tx1"/>
                </a:solidFill>
                <a:effectLst/>
                <a:uLnTx/>
                <a:uFillTx/>
                <a:latin typeface="+mj-lt"/>
                <a:ea typeface="+mj-ea"/>
                <a:cs typeface="+mj-cs"/>
              </a:rPr>
            </a:br>
            <a:r>
              <a:rPr lang="en-US" sz="4900" i="1" dirty="0">
                <a:latin typeface="+mj-lt"/>
                <a:ea typeface="+mj-ea"/>
                <a:cs typeface="+mj-cs"/>
              </a:rPr>
              <a:t>Yang Yang</a:t>
            </a:r>
            <a:r>
              <a:rPr lang="en-US" sz="4900" i="1" baseline="30000" dirty="0">
                <a:latin typeface="+mj-lt"/>
                <a:ea typeface="+mj-ea"/>
                <a:cs typeface="+mj-cs"/>
              </a:rPr>
              <a:t>1</a:t>
            </a:r>
            <a:r>
              <a:rPr lang="en-US" sz="4900" i="1" dirty="0">
                <a:latin typeface="+mj-lt"/>
                <a:ea typeface="+mj-ea"/>
                <a:cs typeface="+mj-cs"/>
              </a:rPr>
              <a:t>, A</a:t>
            </a:r>
            <a:r>
              <a:rPr kumimoji="0" lang="en-US" sz="4900" b="0" i="1" u="none" strike="noStrike" kern="1200" cap="none" spc="0" normalizeH="0" baseline="0" noProof="0" dirty="0" err="1">
                <a:ln>
                  <a:noFill/>
                </a:ln>
                <a:solidFill>
                  <a:schemeClr val="tx1"/>
                </a:solidFill>
                <a:effectLst/>
                <a:uLnTx/>
                <a:uFillTx/>
                <a:latin typeface="+mj-lt"/>
                <a:ea typeface="+mj-ea"/>
                <a:cs typeface="+mj-cs"/>
              </a:rPr>
              <a:t>lexandrea</a:t>
            </a:r>
            <a:r>
              <a:rPr kumimoji="0" lang="en-US" sz="4900" b="0" i="1" u="none" strike="noStrike" kern="1200" cap="none" spc="0" normalizeH="0" baseline="0" noProof="0" dirty="0">
                <a:ln>
                  <a:noFill/>
                </a:ln>
                <a:solidFill>
                  <a:schemeClr val="tx1"/>
                </a:solidFill>
                <a:effectLst/>
                <a:uLnTx/>
                <a:uFillTx/>
                <a:latin typeface="+mj-lt"/>
                <a:ea typeface="+mj-ea"/>
                <a:cs typeface="+mj-cs"/>
              </a:rPr>
              <a:t> M. Rice</a:t>
            </a:r>
            <a:r>
              <a:rPr lang="en-US" sz="4900" i="1" baseline="30000" dirty="0">
                <a:latin typeface="+mj-lt"/>
                <a:ea typeface="+mj-ea"/>
                <a:cs typeface="+mj-cs"/>
              </a:rPr>
              <a:t>2</a:t>
            </a:r>
            <a:r>
              <a:rPr kumimoji="0" lang="en-US" sz="4900" b="0" i="1" u="none" strike="noStrike" kern="1200" cap="none" spc="0" normalizeH="0" noProof="0" dirty="0">
                <a:ln>
                  <a:noFill/>
                </a:ln>
                <a:solidFill>
                  <a:schemeClr val="tx1"/>
                </a:solidFill>
                <a:effectLst/>
                <a:uLnTx/>
                <a:uFillTx/>
                <a:latin typeface="+mj-lt"/>
                <a:ea typeface="+mj-ea"/>
                <a:cs typeface="+mj-cs"/>
              </a:rPr>
              <a:t>, and Ruth D. Yanai</a:t>
            </a:r>
            <a:r>
              <a:rPr lang="en-US" sz="4900" i="1" baseline="30000" dirty="0">
                <a:latin typeface="+mj-lt"/>
                <a:ea typeface="+mj-ea"/>
                <a:cs typeface="+mj-cs"/>
              </a:rPr>
              <a:t>2</a:t>
            </a:r>
          </a:p>
          <a:p>
            <a:pPr marL="0" marR="0" lvl="0" indent="0" algn="ctr" defTabSz="438912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30000" noProof="0" dirty="0">
                <a:ln>
                  <a:noFill/>
                </a:ln>
                <a:solidFill>
                  <a:schemeClr val="tx1"/>
                </a:solidFill>
                <a:effectLst/>
                <a:uLnTx/>
                <a:uFillTx/>
                <a:latin typeface="+mj-lt"/>
                <a:ea typeface="+mj-ea"/>
                <a:cs typeface="+mj-cs"/>
              </a:rPr>
              <a:t>1</a:t>
            </a:r>
            <a:r>
              <a:rPr kumimoji="0" lang="en-US" sz="4000" b="0" i="0" u="none" strike="noStrike" kern="1200" cap="none" spc="0" normalizeH="0" noProof="0" dirty="0">
                <a:ln>
                  <a:noFill/>
                </a:ln>
                <a:solidFill>
                  <a:schemeClr val="tx1"/>
                </a:solidFill>
                <a:effectLst/>
                <a:uLnTx/>
                <a:uFillTx/>
                <a:latin typeface="+mj-lt"/>
                <a:ea typeface="+mj-ea"/>
                <a:cs typeface="+mj-cs"/>
              </a:rPr>
              <a:t>Sierra Nevada Research Institute, 5200 Lake Rd., Merced, CA 95343</a:t>
            </a:r>
            <a:br>
              <a:rPr kumimoji="0" lang="en-US" sz="4900" b="0" i="0" u="none" strike="noStrike" kern="1200" cap="none" spc="0" normalizeH="0" baseline="0" noProof="0" dirty="0">
                <a:ln>
                  <a:noFill/>
                </a:ln>
                <a:solidFill>
                  <a:schemeClr val="tx1"/>
                </a:solidFill>
                <a:effectLst/>
                <a:uLnTx/>
                <a:uFillTx/>
                <a:latin typeface="+mj-lt"/>
                <a:ea typeface="+mj-ea"/>
                <a:cs typeface="+mj-cs"/>
              </a:rPr>
            </a:br>
            <a:r>
              <a:rPr lang="en-US" sz="4100" baseline="30000" dirty="0">
                <a:latin typeface="+mj-lt"/>
                <a:ea typeface="+mj-ea"/>
                <a:cs typeface="+mj-cs"/>
              </a:rPr>
              <a:t>2</a:t>
            </a:r>
            <a:r>
              <a:rPr kumimoji="0" lang="en-US" sz="4100" b="0" i="0" u="none" strike="noStrike" kern="1200" cap="none" spc="0" normalizeH="0" baseline="0" noProof="0" dirty="0">
                <a:ln>
                  <a:noFill/>
                </a:ln>
                <a:solidFill>
                  <a:schemeClr val="tx1"/>
                </a:solidFill>
                <a:effectLst/>
                <a:uLnTx/>
                <a:uFillTx/>
                <a:latin typeface="+mj-lt"/>
                <a:ea typeface="+mj-ea"/>
                <a:cs typeface="+mj-cs"/>
              </a:rPr>
              <a:t>SUNY-ESF,</a:t>
            </a:r>
            <a:r>
              <a:rPr kumimoji="0" lang="en-US" sz="4100" b="0" i="0" u="none" strike="noStrike" kern="1200" cap="none" spc="0" normalizeH="0" noProof="0" dirty="0">
                <a:ln>
                  <a:noFill/>
                </a:ln>
                <a:solidFill>
                  <a:schemeClr val="tx1"/>
                </a:solidFill>
                <a:effectLst/>
                <a:uLnTx/>
                <a:uFillTx/>
                <a:latin typeface="+mj-lt"/>
                <a:ea typeface="+mj-ea"/>
                <a:cs typeface="+mj-cs"/>
              </a:rPr>
              <a:t> 1 Forestry Dr., Syracuse, NY 13210</a:t>
            </a:r>
          </a:p>
          <a:p>
            <a:pPr marL="0" marR="0" lvl="0" indent="0" algn="ctr" defTabSz="4389120" rtl="0" eaLnBrk="1" fontAlgn="auto" latinLnBrk="0" hangingPunct="1">
              <a:lnSpc>
                <a:spcPct val="100000"/>
              </a:lnSpc>
              <a:spcBef>
                <a:spcPct val="0"/>
              </a:spcBef>
              <a:spcAft>
                <a:spcPts val="0"/>
              </a:spcAft>
              <a:buClrTx/>
              <a:buSzTx/>
              <a:buFontTx/>
              <a:buNone/>
              <a:tabLst/>
              <a:defRPr/>
            </a:pPr>
            <a:endParaRPr kumimoji="0" lang="en-US" sz="4100" b="0" i="0" u="none" strike="noStrike" kern="1200" cap="none" spc="0" normalizeH="0" baseline="30000" noProof="0" dirty="0">
              <a:ln>
                <a:noFill/>
              </a:ln>
              <a:solidFill>
                <a:schemeClr val="tx1"/>
              </a:solidFill>
              <a:effectLst/>
              <a:uLnTx/>
              <a:uFillTx/>
              <a:latin typeface="+mj-lt"/>
              <a:ea typeface="+mj-ea"/>
              <a:cs typeface="+mj-cs"/>
            </a:endParaRPr>
          </a:p>
        </p:txBody>
      </p:sp>
      <p:pic>
        <p:nvPicPr>
          <p:cNvPr id="1028" name="Picture 4" descr="Image result for SUNY-ESF Logo"/>
          <p:cNvPicPr>
            <a:picLocks noChangeAspect="1" noChangeArrowheads="1"/>
          </p:cNvPicPr>
          <p:nvPr/>
        </p:nvPicPr>
        <p:blipFill>
          <a:blip r:embed="rId4" cstate="print"/>
          <a:srcRect/>
          <a:stretch>
            <a:fillRect/>
          </a:stretch>
        </p:blipFill>
        <p:spPr bwMode="auto">
          <a:xfrm>
            <a:off x="4797866" y="540468"/>
            <a:ext cx="2926468" cy="2667000"/>
          </a:xfrm>
          <a:prstGeom prst="rect">
            <a:avLst/>
          </a:prstGeom>
          <a:noFill/>
        </p:spPr>
      </p:pic>
      <p:sp>
        <p:nvSpPr>
          <p:cNvPr id="23" name="TextBox 22"/>
          <p:cNvSpPr txBox="1"/>
          <p:nvPr/>
        </p:nvSpPr>
        <p:spPr>
          <a:xfrm>
            <a:off x="398816" y="28651608"/>
            <a:ext cx="13850448" cy="3836948"/>
          </a:xfrm>
          <a:prstGeom prst="rect">
            <a:avLst/>
          </a:prstGeom>
          <a:solidFill>
            <a:srgbClr val="EBF1DE">
              <a:alpha val="90980"/>
            </a:srgbClr>
          </a:solidFill>
          <a:ln>
            <a:solidFill>
              <a:schemeClr val="tx1"/>
            </a:solidFill>
          </a:ln>
        </p:spPr>
        <p:txBody>
          <a:bodyPr wrap="square" rtlCol="0">
            <a:spAutoFit/>
          </a:bodyPr>
          <a:lstStyle/>
          <a:p>
            <a:pPr>
              <a:lnSpc>
                <a:spcPts val="4900"/>
              </a:lnSpc>
            </a:pPr>
            <a:r>
              <a:rPr lang="en-US" sz="5400" b="1" u="sng" dirty="0"/>
              <a:t>Definitions</a:t>
            </a:r>
          </a:p>
          <a:p>
            <a:pPr>
              <a:lnSpc>
                <a:spcPts val="4900"/>
              </a:lnSpc>
            </a:pPr>
            <a:endParaRPr lang="en-US" sz="5400" b="1" u="sng" dirty="0"/>
          </a:p>
          <a:p>
            <a:pPr marL="685800" indent="-685800">
              <a:lnSpc>
                <a:spcPts val="4900"/>
              </a:lnSpc>
              <a:buFont typeface="Arial" panose="020B0604020202020204" pitchFamily="34" charset="0"/>
              <a:buChar char="•"/>
            </a:pPr>
            <a:r>
              <a:rPr lang="en-US" sz="4000" b="1" dirty="0"/>
              <a:t>MDC/MDD- </a:t>
            </a:r>
            <a:r>
              <a:rPr lang="en-US" sz="4000" dirty="0"/>
              <a:t>the smallest amount of change that can be detected given the sample size and power</a:t>
            </a:r>
            <a:endParaRPr lang="en-US" sz="4000" b="1" dirty="0"/>
          </a:p>
          <a:p>
            <a:pPr marL="685800" indent="-685800">
              <a:buFont typeface="Arial" panose="020B0604020202020204" pitchFamily="34" charset="0"/>
              <a:buChar char="•"/>
            </a:pPr>
            <a:r>
              <a:rPr lang="en-US" sz="4000" b="1" dirty="0"/>
              <a:t>Power-</a:t>
            </a:r>
            <a:r>
              <a:rPr lang="en-US" sz="4000" dirty="0"/>
              <a:t>the ability of a test/study to detect a “true effect” that is different from the null hypothesis</a:t>
            </a:r>
          </a:p>
        </p:txBody>
      </p:sp>
      <p:pic>
        <p:nvPicPr>
          <p:cNvPr id="1026" name="Picture 2" descr="http://www.cse.psu.edu/research/visualcortexonsilicon.expedition/images/NSF-logo.gif"/>
          <p:cNvPicPr>
            <a:picLocks noChangeAspect="1" noChangeArrowheads="1"/>
          </p:cNvPicPr>
          <p:nvPr/>
        </p:nvPicPr>
        <p:blipFill>
          <a:blip r:embed="rId5"/>
          <a:srcRect/>
          <a:stretch>
            <a:fillRect/>
          </a:stretch>
        </p:blipFill>
        <p:spPr bwMode="auto">
          <a:xfrm>
            <a:off x="1020983" y="451568"/>
            <a:ext cx="2755900" cy="2755900"/>
          </a:xfrm>
          <a:prstGeom prst="rect">
            <a:avLst/>
          </a:prstGeom>
          <a:noFill/>
        </p:spPr>
      </p:pic>
      <p:pic>
        <p:nvPicPr>
          <p:cNvPr id="15" name="Picture 14" descr="A close up of a sign&#10;&#10;Description generated with high confidence">
            <a:extLst>
              <a:ext uri="{FF2B5EF4-FFF2-40B4-BE49-F238E27FC236}">
                <a16:creationId xmlns:a16="http://schemas.microsoft.com/office/drawing/2014/main" id="{13FF194C-2631-462D-8C15-2B91866BA038}"/>
              </a:ext>
            </a:extLst>
          </p:cNvPr>
          <p:cNvPicPr>
            <a:picLocks noChangeAspect="1"/>
          </p:cNvPicPr>
          <p:nvPr/>
        </p:nvPicPr>
        <p:blipFill rotWithShape="1">
          <a:blip r:embed="rId6">
            <a:extLst>
              <a:ext uri="{28A0092B-C50C-407E-A947-70E740481C1C}">
                <a14:useLocalDpi xmlns:a14="http://schemas.microsoft.com/office/drawing/2010/main" val="0"/>
              </a:ext>
            </a:extLst>
          </a:blip>
          <a:srcRect r="67251" b="-341"/>
          <a:stretch/>
        </p:blipFill>
        <p:spPr>
          <a:xfrm>
            <a:off x="36275416" y="778858"/>
            <a:ext cx="6594801" cy="2428610"/>
          </a:xfrm>
          <a:prstGeom prst="rect">
            <a:avLst/>
          </a:prstGeom>
        </p:spPr>
      </p:pic>
      <p:sp>
        <p:nvSpPr>
          <p:cNvPr id="52" name="TextBox 51">
            <a:extLst>
              <a:ext uri="{FF2B5EF4-FFF2-40B4-BE49-F238E27FC236}">
                <a16:creationId xmlns:a16="http://schemas.microsoft.com/office/drawing/2014/main" id="{B77CD469-5802-4035-B0E6-D03F4BA85F57}"/>
              </a:ext>
            </a:extLst>
          </p:cNvPr>
          <p:cNvSpPr txBox="1"/>
          <p:nvPr/>
        </p:nvSpPr>
        <p:spPr>
          <a:xfrm>
            <a:off x="486695" y="4576859"/>
            <a:ext cx="13855129" cy="23698795"/>
          </a:xfrm>
          <a:prstGeom prst="rect">
            <a:avLst/>
          </a:prstGeom>
          <a:solidFill>
            <a:schemeClr val="accent3">
              <a:lumMod val="20000"/>
              <a:lumOff val="80000"/>
              <a:alpha val="91000"/>
            </a:schemeClr>
          </a:solidFill>
          <a:ln w="9525">
            <a:solidFill>
              <a:schemeClr val="tx1"/>
            </a:solidFill>
          </a:ln>
        </p:spPr>
        <p:txBody>
          <a:bodyPr wrap="square" rtlCol="0">
            <a:spAutoFit/>
          </a:bodyPr>
          <a:lstStyle/>
          <a:p>
            <a:pPr algn="ctr"/>
            <a:r>
              <a:rPr lang="en-US" sz="5400" b="1" u="sng" dirty="0"/>
              <a:t>Introduction</a:t>
            </a:r>
          </a:p>
          <a:p>
            <a:pPr indent="914400"/>
            <a:r>
              <a:rPr lang="en-US" sz="4000" dirty="0"/>
              <a:t>Limitations and concerns of relying on P values have been long recognized in the scientific community</a:t>
            </a:r>
            <a:r>
              <a:rPr lang="en-US" sz="4000" baseline="30000" dirty="0"/>
              <a:t>1-3</a:t>
            </a:r>
            <a:r>
              <a:rPr lang="en-US" sz="4000" dirty="0"/>
              <a:t>. However, the judgement of significant results during the peer-review process still heavily depends on the P value (threshold of 0.05), causing a small niche to publish “insignificant” studies. This is partially because authors are unaware of additional information they can report from the “non-significant” results. There is an importance in knowing whether the lack of a significant difference in a result is because the true difference is small or because variability is so high that only a very large difference would be statistically significant.</a:t>
            </a:r>
          </a:p>
          <a:p>
            <a:pPr indent="914400"/>
            <a:endParaRPr lang="en-US" sz="4000" dirty="0"/>
          </a:p>
          <a:p>
            <a:pPr indent="914400"/>
            <a:endParaRPr lang="en-US" sz="4000" dirty="0"/>
          </a:p>
          <a:p>
            <a:pPr indent="914400"/>
            <a:endParaRPr lang="en-US" sz="4000" dirty="0"/>
          </a:p>
          <a:p>
            <a:pPr indent="914400"/>
            <a:endParaRPr lang="en-US" sz="4000" dirty="0"/>
          </a:p>
          <a:p>
            <a:pPr indent="914400"/>
            <a:endParaRPr lang="en-US" sz="4000" dirty="0"/>
          </a:p>
          <a:p>
            <a:pPr indent="914400"/>
            <a:endParaRPr lang="en-US" sz="4000" dirty="0"/>
          </a:p>
          <a:p>
            <a:pPr indent="914400"/>
            <a:endParaRPr lang="en-US" sz="4000" dirty="0"/>
          </a:p>
          <a:p>
            <a:pPr indent="914400"/>
            <a:endParaRPr lang="en-US" sz="4000" dirty="0"/>
          </a:p>
          <a:p>
            <a:pPr indent="914400"/>
            <a:endParaRPr lang="en-US" sz="4000" dirty="0"/>
          </a:p>
          <a:p>
            <a:pPr indent="914400"/>
            <a:endParaRPr lang="en-US" sz="4000" dirty="0"/>
          </a:p>
          <a:p>
            <a:pPr indent="914400"/>
            <a:endParaRPr lang="en-US" sz="4000" dirty="0"/>
          </a:p>
          <a:p>
            <a:pPr indent="914400"/>
            <a:endParaRPr lang="en-US" sz="4000" dirty="0"/>
          </a:p>
          <a:p>
            <a:pPr indent="914400"/>
            <a:endParaRPr lang="en-US" sz="4000" dirty="0"/>
          </a:p>
          <a:p>
            <a:pPr indent="914400"/>
            <a:endParaRPr lang="en-US" sz="4000" dirty="0"/>
          </a:p>
          <a:p>
            <a:pPr indent="914400"/>
            <a:endParaRPr lang="en-US" sz="4000" dirty="0"/>
          </a:p>
          <a:p>
            <a:pPr indent="914400"/>
            <a:r>
              <a:rPr lang="en-US" sz="4000" dirty="0"/>
              <a:t>Recent review articles have explored reporting the reason for insignificant results by using other criteria such as effect size, confidence interval, Bayes factor and Akaike information criterion in biology and biomedical studies</a:t>
            </a:r>
            <a:r>
              <a:rPr lang="en-US" sz="4000" baseline="30000" dirty="0"/>
              <a:t>4-5</a:t>
            </a:r>
            <a:r>
              <a:rPr lang="en-US" sz="4000" dirty="0"/>
              <a:t>. We are proposing that authors calculate and report the minimum detectable change (MDC), the smallest amount of change that can be detected given the current sample size and power, with their study results. A relationship of sample size and MDC can also be built based on the sample variance to inform future sampling designs. In this project, we reviewed the basic theory and current applications of calculating MDC in ecosystem studies.</a:t>
            </a:r>
          </a:p>
        </p:txBody>
      </p:sp>
      <p:sp>
        <p:nvSpPr>
          <p:cNvPr id="12" name="TextBox 11">
            <a:extLst>
              <a:ext uri="{FF2B5EF4-FFF2-40B4-BE49-F238E27FC236}">
                <a16:creationId xmlns:a16="http://schemas.microsoft.com/office/drawing/2014/main" id="{F7394F44-BF51-417D-8BB8-FDCAE17C232D}"/>
              </a:ext>
            </a:extLst>
          </p:cNvPr>
          <p:cNvSpPr txBox="1"/>
          <p:nvPr/>
        </p:nvSpPr>
        <p:spPr>
          <a:xfrm>
            <a:off x="14730548" y="30937200"/>
            <a:ext cx="14813017" cy="1631216"/>
          </a:xfrm>
          <a:prstGeom prst="rect">
            <a:avLst/>
          </a:prstGeom>
          <a:solidFill>
            <a:srgbClr val="EBF1DE">
              <a:alpha val="90980"/>
            </a:srgbClr>
          </a:solidFill>
          <a:ln>
            <a:noFill/>
          </a:ln>
        </p:spPr>
        <p:txBody>
          <a:bodyPr wrap="square" rtlCol="0">
            <a:spAutoFit/>
          </a:bodyPr>
          <a:lstStyle/>
          <a:p>
            <a:r>
              <a:rPr lang="en-US" sz="1000" b="1" u="sng" dirty="0"/>
              <a:t>References</a:t>
            </a:r>
          </a:p>
          <a:p>
            <a:r>
              <a:rPr lang="en-US" sz="1000" dirty="0"/>
              <a:t>1. Goodman SN. Toward evidence-based medical statistics, 1: the P value fallacy. Ann Intern Med. 1999;130(12):995-1004.</a:t>
            </a:r>
          </a:p>
          <a:p>
            <a:r>
              <a:rPr lang="en-US" sz="1000" dirty="0"/>
              <a:t>2. Goodman S. A dirty dozen: twelve p-value misconceptions. </a:t>
            </a:r>
            <a:r>
              <a:rPr lang="en-US" sz="1000" dirty="0" err="1"/>
              <a:t>Semin</a:t>
            </a:r>
            <a:r>
              <a:rPr lang="en-US" sz="1000" dirty="0"/>
              <a:t> </a:t>
            </a:r>
            <a:r>
              <a:rPr lang="en-US" sz="1000" dirty="0" err="1"/>
              <a:t>Hematol</a:t>
            </a:r>
            <a:r>
              <a:rPr lang="en-US" sz="1000" dirty="0"/>
              <a:t>. 2008;45(3):135-140.</a:t>
            </a:r>
          </a:p>
          <a:p>
            <a:r>
              <a:rPr lang="en-US" sz="1000" dirty="0"/>
              <a:t>3. Gelman A. P values and statistical practice. Epidemiology. 2013;24(1):69-72.</a:t>
            </a:r>
          </a:p>
          <a:p>
            <a:r>
              <a:rPr lang="en-US" sz="1000" dirty="0"/>
              <a:t>4. </a:t>
            </a:r>
            <a:r>
              <a:rPr lang="en-US" sz="1000" dirty="0" err="1"/>
              <a:t>Chavalarias</a:t>
            </a:r>
            <a:r>
              <a:rPr lang="en-US" sz="1000" dirty="0"/>
              <a:t>, D., Wallach, J.D., Li, A.H.T. and Ioannidis, J.P., 2016. Evolution of reporting P values in the biomedical literature, 1990-2015. Jama, 315(11), pp.1141-1148.</a:t>
            </a:r>
          </a:p>
          <a:p>
            <a:r>
              <a:rPr lang="en-US" sz="1000" dirty="0"/>
              <a:t>5. Halsey, L.G., 2019. The reign of the p-value is over: what alternative analyses could we employ to fill the power vacuum?. Biology letters, 15(5), p.20190174.</a:t>
            </a:r>
          </a:p>
          <a:p>
            <a:r>
              <a:rPr lang="en-US" sz="1000" dirty="0"/>
              <a:t>6. </a:t>
            </a:r>
            <a:r>
              <a:rPr lang="en-US" sz="1000" dirty="0" err="1"/>
              <a:t>Amrhein</a:t>
            </a:r>
            <a:r>
              <a:rPr lang="en-US" sz="1000" dirty="0"/>
              <a:t>, V., Greenland, S. and McShane, B., 2019. Scientists rise up against statistical significance.</a:t>
            </a:r>
          </a:p>
          <a:p>
            <a:r>
              <a:rPr lang="en-US" sz="1000" dirty="0"/>
              <a:t>7. Mobley, M.L., Yang, Y., Yanai, R.D., Nelson, K.A., Bacon, A.R., Heine, P.R., and D.D. Richter, 2019. How to Estimate Statistically Detectable Trends in a Time Series: A Study of Soil Carbon and Nutrient Concentrations at the Calhoun LTSE. Soil Science Society of America Journal, online </a:t>
            </a:r>
          </a:p>
          <a:p>
            <a:r>
              <a:rPr lang="en-US" sz="1000" dirty="0"/>
              <a:t>8. M. </a:t>
            </a:r>
            <a:r>
              <a:rPr lang="en-US" sz="1000" dirty="0" err="1"/>
              <a:t>Necpálová</a:t>
            </a:r>
            <a:r>
              <a:rPr lang="en-US" sz="1000" dirty="0"/>
              <a:t>, R.P. </a:t>
            </a:r>
            <a:r>
              <a:rPr lang="en-US" sz="1000" dirty="0" err="1"/>
              <a:t>Anex</a:t>
            </a:r>
            <a:r>
              <a:rPr lang="en-US" sz="1000" dirty="0"/>
              <a:t>, Jr., A.N. Kravchenko, L.J. </a:t>
            </a:r>
            <a:r>
              <a:rPr lang="en-US" sz="1000" dirty="0" err="1"/>
              <a:t>Abendroth</a:t>
            </a:r>
            <a:r>
              <a:rPr lang="en-US" sz="1000" dirty="0"/>
              <a:t>, S.J. Del Grosso, W.A. Dick, M.J. Helmers, D. </a:t>
            </a:r>
            <a:r>
              <a:rPr lang="en-US" sz="1000" dirty="0" err="1"/>
              <a:t>Herzmann</a:t>
            </a:r>
            <a:r>
              <a:rPr lang="en-US" sz="1000" dirty="0"/>
              <a:t>, J.G. Lauer, E.D. Nafziger, J.E. Sawyer, P.C. Scharf, J.S. </a:t>
            </a:r>
            <a:r>
              <a:rPr lang="en-US" sz="1000" dirty="0" err="1"/>
              <a:t>Strock</a:t>
            </a:r>
            <a:r>
              <a:rPr lang="en-US" sz="1000" dirty="0"/>
              <a:t>, and M.B. </a:t>
            </a:r>
            <a:r>
              <a:rPr lang="en-US" sz="1000" dirty="0" err="1"/>
              <a:t>Villamil</a:t>
            </a:r>
            <a:r>
              <a:rPr lang="en-US" sz="1000" dirty="0"/>
              <a:t>, 2014. What does it take to detect a change in soil carbon stock? A regional comparison of minimum detectable difference and experiment duration in the North-Central United States. Journal of Soil and Water Conservation, 69 (6), 517-531. </a:t>
            </a:r>
          </a:p>
        </p:txBody>
      </p:sp>
      <p:cxnSp>
        <p:nvCxnSpPr>
          <p:cNvPr id="3" name="Straight Connector 2">
            <a:extLst>
              <a:ext uri="{FF2B5EF4-FFF2-40B4-BE49-F238E27FC236}">
                <a16:creationId xmlns:a16="http://schemas.microsoft.com/office/drawing/2014/main" id="{497FEBC2-4A5B-4A3B-957A-E9D471AAA997}"/>
              </a:ext>
            </a:extLst>
          </p:cNvPr>
          <p:cNvCxnSpPr>
            <a:cxnSpLocks/>
          </p:cNvCxnSpPr>
          <p:nvPr/>
        </p:nvCxnSpPr>
        <p:spPr>
          <a:xfrm>
            <a:off x="27241348" y="8067245"/>
            <a:ext cx="0" cy="600035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E9D4167-69DB-4726-A10F-B8240F7043F0}"/>
              </a:ext>
            </a:extLst>
          </p:cNvPr>
          <p:cNvCxnSpPr>
            <a:cxnSpLocks/>
          </p:cNvCxnSpPr>
          <p:nvPr/>
        </p:nvCxnSpPr>
        <p:spPr>
          <a:xfrm>
            <a:off x="34531890" y="8111612"/>
            <a:ext cx="55205" cy="600035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37FECEF-5626-49F9-8627-07E0A1355E38}"/>
              </a:ext>
            </a:extLst>
          </p:cNvPr>
          <p:cNvCxnSpPr>
            <a:cxnSpLocks/>
          </p:cNvCxnSpPr>
          <p:nvPr/>
        </p:nvCxnSpPr>
        <p:spPr>
          <a:xfrm flipV="1">
            <a:off x="27241348" y="14067604"/>
            <a:ext cx="7345747" cy="865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CAB271C-20ED-49CE-B094-C1C0FEE7DEE7}"/>
              </a:ext>
            </a:extLst>
          </p:cNvPr>
          <p:cNvSpPr/>
          <p:nvPr/>
        </p:nvSpPr>
        <p:spPr>
          <a:xfrm>
            <a:off x="29403913" y="14076262"/>
            <a:ext cx="3345723" cy="923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rPr>
              <a:t>Sample size</a:t>
            </a:r>
          </a:p>
        </p:txBody>
      </p:sp>
      <p:sp>
        <p:nvSpPr>
          <p:cNvPr id="21" name="Rectangle 20">
            <a:extLst>
              <a:ext uri="{FF2B5EF4-FFF2-40B4-BE49-F238E27FC236}">
                <a16:creationId xmlns:a16="http://schemas.microsoft.com/office/drawing/2014/main" id="{21B98B4C-98B3-426E-B6CA-C33FBA8E43EB}"/>
              </a:ext>
            </a:extLst>
          </p:cNvPr>
          <p:cNvSpPr/>
          <p:nvPr/>
        </p:nvSpPr>
        <p:spPr>
          <a:xfrm rot="16200000">
            <a:off x="22785847" y="10715278"/>
            <a:ext cx="7222799" cy="826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1"/>
                </a:solidFill>
              </a:rPr>
              <a:t>Power to detect a change</a:t>
            </a:r>
          </a:p>
        </p:txBody>
      </p:sp>
      <p:sp>
        <p:nvSpPr>
          <p:cNvPr id="22" name="Rectangle 21">
            <a:extLst>
              <a:ext uri="{FF2B5EF4-FFF2-40B4-BE49-F238E27FC236}">
                <a16:creationId xmlns:a16="http://schemas.microsoft.com/office/drawing/2014/main" id="{6FE879C6-7992-498D-AE1E-7607D076E5BD}"/>
              </a:ext>
            </a:extLst>
          </p:cNvPr>
          <p:cNvSpPr/>
          <p:nvPr/>
        </p:nvSpPr>
        <p:spPr>
          <a:xfrm rot="16200000">
            <a:off x="33360489" y="10431639"/>
            <a:ext cx="3365204" cy="917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Cost</a:t>
            </a:r>
          </a:p>
        </p:txBody>
      </p:sp>
      <p:sp>
        <p:nvSpPr>
          <p:cNvPr id="10" name="Freeform: Shape 9">
            <a:extLst>
              <a:ext uri="{FF2B5EF4-FFF2-40B4-BE49-F238E27FC236}">
                <a16:creationId xmlns:a16="http://schemas.microsoft.com/office/drawing/2014/main" id="{782471E8-865E-4A4F-A8E6-64E11A190854}"/>
              </a:ext>
            </a:extLst>
          </p:cNvPr>
          <p:cNvSpPr/>
          <p:nvPr/>
        </p:nvSpPr>
        <p:spPr>
          <a:xfrm>
            <a:off x="27241348" y="10220209"/>
            <a:ext cx="7290542" cy="3789700"/>
          </a:xfrm>
          <a:custGeom>
            <a:avLst/>
            <a:gdLst>
              <a:gd name="connsiteX0" fmla="*/ 0 w 9914021"/>
              <a:gd name="connsiteY0" fmla="*/ 4379495 h 4379495"/>
              <a:gd name="connsiteX1" fmla="*/ 3946357 w 9914021"/>
              <a:gd name="connsiteY1" fmla="*/ 866274 h 4379495"/>
              <a:gd name="connsiteX2" fmla="*/ 9914021 w 9914021"/>
              <a:gd name="connsiteY2" fmla="*/ 0 h 4379495"/>
              <a:gd name="connsiteX3" fmla="*/ 9914021 w 9914021"/>
              <a:gd name="connsiteY3" fmla="*/ 0 h 4379495"/>
            </a:gdLst>
            <a:ahLst/>
            <a:cxnLst>
              <a:cxn ang="0">
                <a:pos x="connsiteX0" y="connsiteY0"/>
              </a:cxn>
              <a:cxn ang="0">
                <a:pos x="connsiteX1" y="connsiteY1"/>
              </a:cxn>
              <a:cxn ang="0">
                <a:pos x="connsiteX2" y="connsiteY2"/>
              </a:cxn>
              <a:cxn ang="0">
                <a:pos x="connsiteX3" y="connsiteY3"/>
              </a:cxn>
            </a:cxnLst>
            <a:rect l="l" t="t" r="r" b="b"/>
            <a:pathLst>
              <a:path w="9914021" h="4379495">
                <a:moveTo>
                  <a:pt x="0" y="4379495"/>
                </a:moveTo>
                <a:cubicBezTo>
                  <a:pt x="1147010" y="2987842"/>
                  <a:pt x="2294020" y="1596190"/>
                  <a:pt x="3946357" y="866274"/>
                </a:cubicBezTo>
                <a:cubicBezTo>
                  <a:pt x="5598694" y="136358"/>
                  <a:pt x="9914021" y="0"/>
                  <a:pt x="9914021" y="0"/>
                </a:cubicBezTo>
                <a:lnTo>
                  <a:pt x="9914021" y="0"/>
                </a:ln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345DDA43-2A65-4065-99A1-16342977FED8}"/>
              </a:ext>
            </a:extLst>
          </p:cNvPr>
          <p:cNvCxnSpPr>
            <a:cxnSpLocks/>
          </p:cNvCxnSpPr>
          <p:nvPr/>
        </p:nvCxnSpPr>
        <p:spPr>
          <a:xfrm flipH="1">
            <a:off x="27222298" y="9113740"/>
            <a:ext cx="7309592" cy="495386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838A8777-9925-401B-A76E-2BC5FC418F04}"/>
              </a:ext>
            </a:extLst>
          </p:cNvPr>
          <p:cNvSpPr/>
          <p:nvPr/>
        </p:nvSpPr>
        <p:spPr>
          <a:xfrm>
            <a:off x="28743758" y="4654188"/>
            <a:ext cx="3441280" cy="15538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Goal</a:t>
            </a:r>
          </a:p>
        </p:txBody>
      </p:sp>
      <p:sp>
        <p:nvSpPr>
          <p:cNvPr id="38" name="Arrow: Right 37">
            <a:extLst>
              <a:ext uri="{FF2B5EF4-FFF2-40B4-BE49-F238E27FC236}">
                <a16:creationId xmlns:a16="http://schemas.microsoft.com/office/drawing/2014/main" id="{EE04A9BC-C434-4F88-8149-EB561EB6E02F}"/>
              </a:ext>
            </a:extLst>
          </p:cNvPr>
          <p:cNvSpPr/>
          <p:nvPr/>
        </p:nvSpPr>
        <p:spPr>
          <a:xfrm>
            <a:off x="32639521" y="4932759"/>
            <a:ext cx="2438400" cy="661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Right 41">
            <a:extLst>
              <a:ext uri="{FF2B5EF4-FFF2-40B4-BE49-F238E27FC236}">
                <a16:creationId xmlns:a16="http://schemas.microsoft.com/office/drawing/2014/main" id="{5350D184-D7B0-42B9-BE39-D4C8E8A250D5}"/>
              </a:ext>
            </a:extLst>
          </p:cNvPr>
          <p:cNvSpPr/>
          <p:nvPr/>
        </p:nvSpPr>
        <p:spPr>
          <a:xfrm rot="10800000">
            <a:off x="25870091" y="4945750"/>
            <a:ext cx="2333900" cy="661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97887DC-E8FA-48D9-82E4-F7E15198A24C}"/>
              </a:ext>
            </a:extLst>
          </p:cNvPr>
          <p:cNvSpPr/>
          <p:nvPr/>
        </p:nvSpPr>
        <p:spPr>
          <a:xfrm>
            <a:off x="35825295" y="4782552"/>
            <a:ext cx="6096000" cy="1200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Detect change over time</a:t>
            </a:r>
          </a:p>
        </p:txBody>
      </p:sp>
      <p:sp>
        <p:nvSpPr>
          <p:cNvPr id="44" name="Rectangle 43">
            <a:extLst>
              <a:ext uri="{FF2B5EF4-FFF2-40B4-BE49-F238E27FC236}">
                <a16:creationId xmlns:a16="http://schemas.microsoft.com/office/drawing/2014/main" id="{3CD8BC4A-9DB8-4C89-B324-3444C6D7C8E1}"/>
              </a:ext>
            </a:extLst>
          </p:cNvPr>
          <p:cNvSpPr/>
          <p:nvPr/>
        </p:nvSpPr>
        <p:spPr>
          <a:xfrm>
            <a:off x="15485468" y="4773258"/>
            <a:ext cx="96774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Detect differences between treatments</a:t>
            </a:r>
          </a:p>
        </p:txBody>
      </p:sp>
      <p:sp>
        <p:nvSpPr>
          <p:cNvPr id="45" name="Arrow: Right 44">
            <a:extLst>
              <a:ext uri="{FF2B5EF4-FFF2-40B4-BE49-F238E27FC236}">
                <a16:creationId xmlns:a16="http://schemas.microsoft.com/office/drawing/2014/main" id="{7E78C018-D904-4AF0-8188-60E4B7937DED}"/>
              </a:ext>
            </a:extLst>
          </p:cNvPr>
          <p:cNvSpPr/>
          <p:nvPr/>
        </p:nvSpPr>
        <p:spPr>
          <a:xfrm rot="5400000" flipV="1">
            <a:off x="38397416" y="6393836"/>
            <a:ext cx="951758" cy="549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rrow: Right 47">
            <a:extLst>
              <a:ext uri="{FF2B5EF4-FFF2-40B4-BE49-F238E27FC236}">
                <a16:creationId xmlns:a16="http://schemas.microsoft.com/office/drawing/2014/main" id="{E58B966F-042A-4425-B338-92C7B7A74332}"/>
              </a:ext>
            </a:extLst>
          </p:cNvPr>
          <p:cNvSpPr/>
          <p:nvPr/>
        </p:nvSpPr>
        <p:spPr>
          <a:xfrm rot="7726622" flipV="1">
            <a:off x="18941993" y="5995595"/>
            <a:ext cx="713038" cy="7187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0" name="Table 39">
            <a:extLst>
              <a:ext uri="{FF2B5EF4-FFF2-40B4-BE49-F238E27FC236}">
                <a16:creationId xmlns:a16="http://schemas.microsoft.com/office/drawing/2014/main" id="{22E170EA-7C4D-49DF-AFB2-854B8EDF821F}"/>
              </a:ext>
            </a:extLst>
          </p:cNvPr>
          <p:cNvGraphicFramePr>
            <a:graphicFrameLocks noGrp="1"/>
          </p:cNvGraphicFramePr>
          <p:nvPr>
            <p:extLst>
              <p:ext uri="{D42A27DB-BD31-4B8C-83A1-F6EECF244321}">
                <p14:modId xmlns:p14="http://schemas.microsoft.com/office/powerpoint/2010/main" val="172156240"/>
              </p:ext>
            </p:extLst>
          </p:nvPr>
        </p:nvGraphicFramePr>
        <p:xfrm>
          <a:off x="16009104" y="17388018"/>
          <a:ext cx="26063772" cy="9298644"/>
        </p:xfrm>
        <a:graphic>
          <a:graphicData uri="http://schemas.openxmlformats.org/drawingml/2006/table">
            <a:tbl>
              <a:tblPr firstRow="1" bandRow="1">
                <a:tableStyleId>{6E25E649-3F16-4E02-A733-19D2CDBF48F0}</a:tableStyleId>
              </a:tblPr>
              <a:tblGrid>
                <a:gridCol w="2886455">
                  <a:extLst>
                    <a:ext uri="{9D8B030D-6E8A-4147-A177-3AD203B41FA5}">
                      <a16:colId xmlns:a16="http://schemas.microsoft.com/office/drawing/2014/main" val="2802915112"/>
                    </a:ext>
                  </a:extLst>
                </a:gridCol>
                <a:gridCol w="3812041">
                  <a:extLst>
                    <a:ext uri="{9D8B030D-6E8A-4147-A177-3AD203B41FA5}">
                      <a16:colId xmlns:a16="http://schemas.microsoft.com/office/drawing/2014/main" val="2036994755"/>
                    </a:ext>
                  </a:extLst>
                </a:gridCol>
                <a:gridCol w="5486400">
                  <a:extLst>
                    <a:ext uri="{9D8B030D-6E8A-4147-A177-3AD203B41FA5}">
                      <a16:colId xmlns:a16="http://schemas.microsoft.com/office/drawing/2014/main" val="4234854597"/>
                    </a:ext>
                  </a:extLst>
                </a:gridCol>
                <a:gridCol w="4343400">
                  <a:extLst>
                    <a:ext uri="{9D8B030D-6E8A-4147-A177-3AD203B41FA5}">
                      <a16:colId xmlns:a16="http://schemas.microsoft.com/office/drawing/2014/main" val="3682879673"/>
                    </a:ext>
                  </a:extLst>
                </a:gridCol>
                <a:gridCol w="5462068">
                  <a:extLst>
                    <a:ext uri="{9D8B030D-6E8A-4147-A177-3AD203B41FA5}">
                      <a16:colId xmlns:a16="http://schemas.microsoft.com/office/drawing/2014/main" val="3851827108"/>
                    </a:ext>
                  </a:extLst>
                </a:gridCol>
                <a:gridCol w="4073408">
                  <a:extLst>
                    <a:ext uri="{9D8B030D-6E8A-4147-A177-3AD203B41FA5}">
                      <a16:colId xmlns:a16="http://schemas.microsoft.com/office/drawing/2014/main" val="1199610207"/>
                    </a:ext>
                  </a:extLst>
                </a:gridCol>
              </a:tblGrid>
              <a:tr h="565814">
                <a:tc>
                  <a:txBody>
                    <a:bodyPr/>
                    <a:lstStyle/>
                    <a:p>
                      <a:r>
                        <a:rPr lang="en-US" sz="3200" dirty="0"/>
                        <a:t>Subject</a:t>
                      </a:r>
                    </a:p>
                  </a:txBody>
                  <a:tcPr/>
                </a:tc>
                <a:tc>
                  <a:txBody>
                    <a:bodyPr/>
                    <a:lstStyle/>
                    <a:p>
                      <a:r>
                        <a:rPr lang="en-US" sz="3200" dirty="0"/>
                        <a:t>Site</a:t>
                      </a:r>
                    </a:p>
                  </a:txBody>
                  <a:tcPr/>
                </a:tc>
                <a:tc>
                  <a:txBody>
                    <a:bodyPr/>
                    <a:lstStyle/>
                    <a:p>
                      <a:r>
                        <a:rPr lang="en-US" sz="3200" dirty="0"/>
                        <a:t>Data type</a:t>
                      </a:r>
                    </a:p>
                  </a:txBody>
                  <a:tcPr/>
                </a:tc>
                <a:tc>
                  <a:txBody>
                    <a:bodyPr/>
                    <a:lstStyle/>
                    <a:p>
                      <a:r>
                        <a:rPr lang="en-US" sz="3200" dirty="0"/>
                        <a:t>Study goal</a:t>
                      </a:r>
                    </a:p>
                  </a:txBody>
                  <a:tcPr/>
                </a:tc>
                <a:tc>
                  <a:txBody>
                    <a:bodyPr/>
                    <a:lstStyle/>
                    <a:p>
                      <a:r>
                        <a:rPr lang="en-US" sz="3200" dirty="0"/>
                        <a:t>Software</a:t>
                      </a:r>
                    </a:p>
                  </a:txBody>
                  <a:tcPr/>
                </a:tc>
                <a:tc>
                  <a:txBody>
                    <a:bodyPr/>
                    <a:lstStyle/>
                    <a:p>
                      <a:r>
                        <a:rPr lang="en-US" sz="3200" dirty="0"/>
                        <a:t>Reference</a:t>
                      </a:r>
                    </a:p>
                  </a:txBody>
                  <a:tcPr/>
                </a:tc>
                <a:extLst>
                  <a:ext uri="{0D108BD9-81ED-4DB2-BD59-A6C34878D82A}">
                    <a16:rowId xmlns:a16="http://schemas.microsoft.com/office/drawing/2014/main" val="754604687"/>
                  </a:ext>
                </a:extLst>
              </a:tr>
              <a:tr h="659572">
                <a:tc>
                  <a:txBody>
                    <a:bodyPr/>
                    <a:lstStyle/>
                    <a:p>
                      <a:r>
                        <a:rPr lang="en-US" sz="3200" dirty="0"/>
                        <a:t>Soil Chemistry</a:t>
                      </a:r>
                    </a:p>
                  </a:txBody>
                  <a:tcPr/>
                </a:tc>
                <a:tc>
                  <a:txBody>
                    <a:bodyPr/>
                    <a:lstStyle/>
                    <a:p>
                      <a:r>
                        <a:rPr lang="en-US" sz="3200" dirty="0"/>
                        <a:t>Calhoun LTER</a:t>
                      </a:r>
                    </a:p>
                  </a:txBody>
                  <a:tcPr/>
                </a:tc>
                <a:tc>
                  <a:txBody>
                    <a:bodyPr/>
                    <a:lstStyle/>
                    <a:p>
                      <a:r>
                        <a:rPr lang="en-US" sz="3200" dirty="0"/>
                        <a:t>Repeated measures time series</a:t>
                      </a:r>
                    </a:p>
                  </a:txBody>
                  <a:tcPr/>
                </a:tc>
                <a:tc>
                  <a:txBody>
                    <a:bodyPr/>
                    <a:lstStyle/>
                    <a:p>
                      <a:r>
                        <a:rPr lang="en-US" sz="3200" dirty="0"/>
                        <a:t>Temporal changes</a:t>
                      </a:r>
                    </a:p>
                  </a:txBody>
                  <a:tcPr/>
                </a:tc>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3200" dirty="0"/>
                        <a:t>SAS (Mixed) and</a:t>
                      </a:r>
                    </a:p>
                    <a:p>
                      <a:pPr marL="0" marR="0" lvl="0" indent="0" algn="l" defTabSz="4389120" rtl="0" eaLnBrk="1" fontAlgn="auto" latinLnBrk="0" hangingPunct="1">
                        <a:lnSpc>
                          <a:spcPct val="100000"/>
                        </a:lnSpc>
                        <a:spcBef>
                          <a:spcPts val="0"/>
                        </a:spcBef>
                        <a:spcAft>
                          <a:spcPts val="0"/>
                        </a:spcAft>
                        <a:buClrTx/>
                        <a:buSzTx/>
                        <a:buFontTx/>
                        <a:buNone/>
                        <a:tabLst/>
                        <a:defRPr/>
                      </a:pPr>
                      <a:r>
                        <a:rPr lang="en-US" sz="3200" dirty="0"/>
                        <a:t>Mathematic equations </a:t>
                      </a:r>
                    </a:p>
                  </a:txBody>
                  <a:tcPr/>
                </a:tc>
                <a:tc>
                  <a:txBody>
                    <a:bodyPr/>
                    <a:lstStyle/>
                    <a:p>
                      <a:r>
                        <a:rPr lang="en-US" sz="2800" dirty="0"/>
                        <a:t>Mobley et al. 2019</a:t>
                      </a:r>
                    </a:p>
                  </a:txBody>
                  <a:tcPr/>
                </a:tc>
                <a:extLst>
                  <a:ext uri="{0D108BD9-81ED-4DB2-BD59-A6C34878D82A}">
                    <a16:rowId xmlns:a16="http://schemas.microsoft.com/office/drawing/2014/main" val="1686231904"/>
                  </a:ext>
                </a:extLst>
              </a:tr>
              <a:tr h="1017210">
                <a:tc>
                  <a:txBody>
                    <a:bodyPr/>
                    <a:lstStyle/>
                    <a:p>
                      <a:r>
                        <a:rPr lang="en-US" sz="3200" dirty="0"/>
                        <a:t>Soil organic carbon</a:t>
                      </a:r>
                    </a:p>
                  </a:txBody>
                  <a:tcPr/>
                </a:tc>
                <a:tc>
                  <a:txBody>
                    <a:bodyPr/>
                    <a:lstStyle/>
                    <a:p>
                      <a:r>
                        <a:rPr lang="en-US" sz="3200" dirty="0"/>
                        <a:t>North-central United States; Sudan</a:t>
                      </a:r>
                    </a:p>
                  </a:txBody>
                  <a:tcPr/>
                </a:tc>
                <a:tc>
                  <a:txBody>
                    <a:bodyPr/>
                    <a:lstStyle/>
                    <a:p>
                      <a:r>
                        <a:rPr lang="en-US" sz="3200" dirty="0"/>
                        <a:t>Randomized completed block design; ANOVA</a:t>
                      </a:r>
                    </a:p>
                  </a:txBody>
                  <a:tcPr/>
                </a:tc>
                <a:tc>
                  <a:txBody>
                    <a:bodyPr/>
                    <a:lstStyle/>
                    <a:p>
                      <a:r>
                        <a:rPr lang="en-US" sz="3200" dirty="0"/>
                        <a:t>Treatment effects</a:t>
                      </a:r>
                    </a:p>
                  </a:txBody>
                  <a:tcPr/>
                </a:tc>
                <a:tc>
                  <a:txBody>
                    <a:bodyPr/>
                    <a:lstStyle/>
                    <a:p>
                      <a:r>
                        <a:rPr lang="en-US" sz="3200" dirty="0"/>
                        <a:t>SAS (Mixed)</a:t>
                      </a:r>
                    </a:p>
                  </a:txBody>
                  <a:tcPr/>
                </a:tc>
                <a:tc>
                  <a:txBody>
                    <a:bodyPr/>
                    <a:lstStyle/>
                    <a:p>
                      <a:r>
                        <a:rPr lang="en-US" sz="2800" dirty="0" err="1"/>
                        <a:t>Necpalova</a:t>
                      </a:r>
                      <a:r>
                        <a:rPr lang="en-US" sz="2800" dirty="0"/>
                        <a:t> et al. 2014;</a:t>
                      </a:r>
                    </a:p>
                    <a:p>
                      <a:r>
                        <a:rPr lang="en-US" sz="2800" dirty="0" err="1"/>
                        <a:t>Poussart</a:t>
                      </a:r>
                      <a:r>
                        <a:rPr lang="en-US" sz="2800" dirty="0"/>
                        <a:t> et al. 2004</a:t>
                      </a:r>
                    </a:p>
                  </a:txBody>
                  <a:tcPr/>
                </a:tc>
                <a:extLst>
                  <a:ext uri="{0D108BD9-81ED-4DB2-BD59-A6C34878D82A}">
                    <a16:rowId xmlns:a16="http://schemas.microsoft.com/office/drawing/2014/main" val="2010625283"/>
                  </a:ext>
                </a:extLst>
              </a:tr>
              <a:tr h="1318762">
                <a:tc>
                  <a:txBody>
                    <a:bodyPr/>
                    <a:lstStyle/>
                    <a:p>
                      <a:r>
                        <a:rPr lang="en-US" sz="3200" dirty="0"/>
                        <a:t>Soil carbon and nitrogen</a:t>
                      </a:r>
                    </a:p>
                  </a:txBody>
                  <a:tcPr/>
                </a:tc>
                <a:tc>
                  <a:txBody>
                    <a:bodyPr/>
                    <a:lstStyle/>
                    <a:p>
                      <a:r>
                        <a:rPr lang="en-US" sz="3200" dirty="0"/>
                        <a:t>Washington and Oregon, U.S.;</a:t>
                      </a:r>
                    </a:p>
                    <a:p>
                      <a:r>
                        <a:rPr lang="en-US" sz="3200" dirty="0"/>
                        <a:t>Ontario, Canada and Illinois, U.S.;</a:t>
                      </a:r>
                    </a:p>
                    <a:p>
                      <a:r>
                        <a:rPr lang="en-US" sz="3200" dirty="0"/>
                        <a:t>Hesse, Germany</a:t>
                      </a:r>
                    </a:p>
                  </a:txBody>
                  <a:tcPr/>
                </a:tc>
                <a:tc>
                  <a:txBody>
                    <a:bodyPr/>
                    <a:lstStyle/>
                    <a:p>
                      <a:r>
                        <a:rPr lang="en-US" sz="3200" dirty="0"/>
                        <a:t>Repeated Measures between two points in time</a:t>
                      </a:r>
                    </a:p>
                  </a:txBody>
                  <a:tcPr/>
                </a:tc>
                <a:tc>
                  <a:txBody>
                    <a:bodyPr/>
                    <a:lstStyle/>
                    <a:p>
                      <a:r>
                        <a:rPr lang="en-US" sz="3200" dirty="0"/>
                        <a:t>Treatment effects</a:t>
                      </a:r>
                    </a:p>
                  </a:txBody>
                  <a:tcPr/>
                </a:tc>
                <a:tc>
                  <a:txBody>
                    <a:bodyPr/>
                    <a:lstStyle/>
                    <a:p>
                      <a:r>
                        <a:rPr lang="en-US" sz="3200" dirty="0"/>
                        <a:t>Mathematic equations</a:t>
                      </a:r>
                    </a:p>
                  </a:txBody>
                  <a:tcPr/>
                </a:tc>
                <a:tc>
                  <a:txBody>
                    <a:bodyPr/>
                    <a:lstStyle/>
                    <a:p>
                      <a:r>
                        <a:rPr lang="en-US" sz="2800" dirty="0" err="1"/>
                        <a:t>Homann</a:t>
                      </a:r>
                      <a:r>
                        <a:rPr lang="en-US" sz="2800" dirty="0"/>
                        <a:t> et al. 2008;</a:t>
                      </a:r>
                    </a:p>
                    <a:p>
                      <a:r>
                        <a:rPr lang="en-US" sz="2800" dirty="0"/>
                        <a:t>Yang et al. 2008;</a:t>
                      </a:r>
                    </a:p>
                    <a:p>
                      <a:r>
                        <a:rPr lang="en-US" sz="2800" dirty="0" err="1"/>
                        <a:t>Knebl</a:t>
                      </a:r>
                      <a:r>
                        <a:rPr lang="en-US" sz="2800" dirty="0"/>
                        <a:t> et al. 2015</a:t>
                      </a:r>
                    </a:p>
                  </a:txBody>
                  <a:tcPr/>
                </a:tc>
                <a:extLst>
                  <a:ext uri="{0D108BD9-81ED-4DB2-BD59-A6C34878D82A}">
                    <a16:rowId xmlns:a16="http://schemas.microsoft.com/office/drawing/2014/main" val="3983584555"/>
                  </a:ext>
                </a:extLst>
              </a:tr>
              <a:tr h="1054808">
                <a:tc>
                  <a:txBody>
                    <a:bodyPr/>
                    <a:lstStyle/>
                    <a:p>
                      <a:r>
                        <a:rPr lang="en-US" sz="3200" dirty="0"/>
                        <a:t>Tree roots</a:t>
                      </a:r>
                    </a:p>
                  </a:txBody>
                  <a:tcPr/>
                </a:tc>
                <a:tc>
                  <a:txBody>
                    <a:bodyPr/>
                    <a:lstStyle/>
                    <a:p>
                      <a:r>
                        <a:rPr lang="en-US" sz="3200" dirty="0"/>
                        <a:t>New Hampshire, U.S.</a:t>
                      </a:r>
                    </a:p>
                  </a:txBody>
                  <a:tcPr/>
                </a:tc>
                <a:tc>
                  <a:txBody>
                    <a:bodyPr/>
                    <a:lstStyle/>
                    <a:p>
                      <a:r>
                        <a:rPr lang="en-US" sz="3200" dirty="0"/>
                        <a:t>ANOVA</a:t>
                      </a:r>
                    </a:p>
                  </a:txBody>
                  <a:tcPr/>
                </a:tc>
                <a:tc>
                  <a:txBody>
                    <a:bodyPr/>
                    <a:lstStyle/>
                    <a:p>
                      <a:r>
                        <a:rPr lang="en-US" sz="3200" dirty="0"/>
                        <a:t>Method effects and spatial differences</a:t>
                      </a:r>
                    </a:p>
                  </a:txBody>
                  <a:tcPr/>
                </a:tc>
                <a:tc>
                  <a:txBody>
                    <a:bodyPr/>
                    <a:lstStyle/>
                    <a:p>
                      <a:r>
                        <a:rPr lang="en-US" sz="3200" dirty="0"/>
                        <a:t>Mathematic equations</a:t>
                      </a:r>
                    </a:p>
                  </a:txBody>
                  <a:tcPr/>
                </a:tc>
                <a:tc>
                  <a:txBody>
                    <a:bodyPr/>
                    <a:lstStyle/>
                    <a:p>
                      <a:r>
                        <a:rPr lang="en-US" sz="2800" dirty="0"/>
                        <a:t>Fahey et al. 2017</a:t>
                      </a:r>
                    </a:p>
                  </a:txBody>
                  <a:tcPr/>
                </a:tc>
                <a:extLst>
                  <a:ext uri="{0D108BD9-81ED-4DB2-BD59-A6C34878D82A}">
                    <a16:rowId xmlns:a16="http://schemas.microsoft.com/office/drawing/2014/main" val="20915732"/>
                  </a:ext>
                </a:extLst>
              </a:tr>
              <a:tr h="609600">
                <a:tc>
                  <a:txBody>
                    <a:bodyPr/>
                    <a:lstStyle/>
                    <a:p>
                      <a:r>
                        <a:rPr lang="en-US" sz="3200" dirty="0"/>
                        <a:t>Sugarcane</a:t>
                      </a:r>
                    </a:p>
                  </a:txBody>
                  <a:tcPr/>
                </a:tc>
                <a:tc>
                  <a:txBody>
                    <a:bodyPr/>
                    <a:lstStyle/>
                    <a:p>
                      <a:r>
                        <a:rPr lang="en-US" sz="3200" dirty="0"/>
                        <a:t>South Africa</a:t>
                      </a:r>
                    </a:p>
                  </a:txBody>
                  <a:tcPr/>
                </a:tc>
                <a:tc>
                  <a:txBody>
                    <a:bodyPr/>
                    <a:lstStyle/>
                    <a:p>
                      <a:r>
                        <a:rPr lang="en-US" sz="3200" dirty="0"/>
                        <a:t>Repeated measures time series</a:t>
                      </a:r>
                    </a:p>
                  </a:txBody>
                  <a:tcPr/>
                </a:tc>
                <a:tc>
                  <a:txBody>
                    <a:bodyPr/>
                    <a:lstStyle/>
                    <a:p>
                      <a:r>
                        <a:rPr lang="en-US" sz="3200" dirty="0"/>
                        <a:t>Genotype differences</a:t>
                      </a:r>
                    </a:p>
                  </a:txBody>
                  <a:tcPr/>
                </a:tc>
                <a:tc>
                  <a:txBody>
                    <a:bodyPr/>
                    <a:lstStyle/>
                    <a:p>
                      <a:r>
                        <a:rPr lang="en-US" sz="3200" dirty="0"/>
                        <a:t>SAS (Mixed)</a:t>
                      </a:r>
                    </a:p>
                  </a:txBody>
                  <a:tcPr/>
                </a:tc>
                <a:tc>
                  <a:txBody>
                    <a:bodyPr/>
                    <a:lstStyle/>
                    <a:p>
                      <a:r>
                        <a:rPr lang="en-US" sz="2800" dirty="0"/>
                        <a:t>Zhou 2017</a:t>
                      </a:r>
                    </a:p>
                  </a:txBody>
                  <a:tcPr/>
                </a:tc>
                <a:extLst>
                  <a:ext uri="{0D108BD9-81ED-4DB2-BD59-A6C34878D82A}">
                    <a16:rowId xmlns:a16="http://schemas.microsoft.com/office/drawing/2014/main" val="1849082880"/>
                  </a:ext>
                </a:extLst>
              </a:tr>
              <a:tr h="627084">
                <a:tc>
                  <a:txBody>
                    <a:bodyPr/>
                    <a:lstStyle/>
                    <a:p>
                      <a:r>
                        <a:rPr lang="en-US" sz="3200" dirty="0"/>
                        <a:t>Fish</a:t>
                      </a:r>
                    </a:p>
                  </a:txBody>
                  <a:tcPr/>
                </a:tc>
                <a:tc>
                  <a:txBody>
                    <a:bodyPr/>
                    <a:lstStyle/>
                    <a:p>
                      <a:r>
                        <a:rPr lang="en-US" sz="3200" dirty="0"/>
                        <a:t>Michigan, U.S.</a:t>
                      </a:r>
                    </a:p>
                  </a:txBody>
                  <a:tcPr/>
                </a:tc>
                <a:tc>
                  <a:txBody>
                    <a:bodyPr/>
                    <a:lstStyle/>
                    <a:p>
                      <a:r>
                        <a:rPr lang="en-US" sz="3200" dirty="0"/>
                        <a:t>Time series</a:t>
                      </a:r>
                    </a:p>
                  </a:txBody>
                  <a:tcPr/>
                </a:tc>
                <a:tc>
                  <a:txBody>
                    <a:bodyPr/>
                    <a:lstStyle/>
                    <a:p>
                      <a:endParaRPr lang="en-US" sz="3200" dirty="0"/>
                    </a:p>
                  </a:txBody>
                  <a:tcPr/>
                </a:tc>
                <a:tc>
                  <a:txBody>
                    <a:bodyPr/>
                    <a:lstStyle/>
                    <a:p>
                      <a:r>
                        <a:rPr lang="en-US" sz="3200" dirty="0"/>
                        <a:t>SAS (Mixed)</a:t>
                      </a:r>
                    </a:p>
                  </a:txBody>
                  <a:tcPr/>
                </a:tc>
                <a:tc>
                  <a:txBody>
                    <a:bodyPr/>
                    <a:lstStyle/>
                    <a:p>
                      <a:r>
                        <a:rPr lang="en-US" sz="2800" dirty="0"/>
                        <a:t>Wagner 2009</a:t>
                      </a:r>
                    </a:p>
                  </a:txBody>
                  <a:tcPr/>
                </a:tc>
                <a:extLst>
                  <a:ext uri="{0D108BD9-81ED-4DB2-BD59-A6C34878D82A}">
                    <a16:rowId xmlns:a16="http://schemas.microsoft.com/office/drawing/2014/main" val="2874316952"/>
                  </a:ext>
                </a:extLst>
              </a:tr>
              <a:tr h="990600">
                <a:tc>
                  <a:txBody>
                    <a:bodyPr/>
                    <a:lstStyle/>
                    <a:p>
                      <a:r>
                        <a:rPr lang="en-US" sz="3200" dirty="0"/>
                        <a:t>Earthworms</a:t>
                      </a:r>
                    </a:p>
                  </a:txBody>
                  <a:tcPr/>
                </a:tc>
                <a:tc>
                  <a:txBody>
                    <a:bodyPr/>
                    <a:lstStyle/>
                    <a:p>
                      <a:r>
                        <a:rPr lang="en-US" sz="3200" dirty="0"/>
                        <a:t>Germany and France</a:t>
                      </a:r>
                    </a:p>
                  </a:txBody>
                  <a:tcPr/>
                </a:tc>
                <a:tc>
                  <a:txBody>
                    <a:bodyPr/>
                    <a:lstStyle/>
                    <a:p>
                      <a:r>
                        <a:rPr lang="en-US" sz="3200" dirty="0"/>
                        <a:t>Blocked time series</a:t>
                      </a:r>
                    </a:p>
                  </a:txBody>
                  <a:tcPr/>
                </a:tc>
                <a:tc>
                  <a:txBody>
                    <a:bodyPr/>
                    <a:lstStyle/>
                    <a:p>
                      <a:r>
                        <a:rPr lang="en-US" sz="3200" dirty="0"/>
                        <a:t>MDD for Taxa and treatment effect</a:t>
                      </a:r>
                    </a:p>
                  </a:txBody>
                  <a:tcPr/>
                </a:tc>
                <a:tc>
                  <a:txBody>
                    <a:bodyPr/>
                    <a:lstStyle/>
                    <a:p>
                      <a:r>
                        <a:rPr lang="en-US" sz="3200" dirty="0"/>
                        <a:t>Mathematic equations</a:t>
                      </a:r>
                    </a:p>
                  </a:txBody>
                  <a:tcPr/>
                </a:tc>
                <a:tc>
                  <a:txBody>
                    <a:bodyPr/>
                    <a:lstStyle/>
                    <a:p>
                      <a:r>
                        <a:rPr lang="en-US" sz="2800" dirty="0"/>
                        <a:t>Andrade et al. 2017</a:t>
                      </a:r>
                    </a:p>
                  </a:txBody>
                  <a:tcPr/>
                </a:tc>
                <a:extLst>
                  <a:ext uri="{0D108BD9-81ED-4DB2-BD59-A6C34878D82A}">
                    <a16:rowId xmlns:a16="http://schemas.microsoft.com/office/drawing/2014/main" val="1619059381"/>
                  </a:ext>
                </a:extLst>
              </a:tr>
              <a:tr h="685800">
                <a:tc>
                  <a:txBody>
                    <a:bodyPr/>
                    <a:lstStyle/>
                    <a:p>
                      <a:r>
                        <a:rPr lang="en-US" sz="3200" dirty="0"/>
                        <a:t>Invertebrates</a:t>
                      </a:r>
                    </a:p>
                  </a:txBody>
                  <a:tcPr/>
                </a:tc>
                <a:tc>
                  <a:txBody>
                    <a:bodyPr/>
                    <a:lstStyle/>
                    <a:p>
                      <a:r>
                        <a:rPr lang="en-US" sz="3200" dirty="0"/>
                        <a:t>Germany</a:t>
                      </a:r>
                    </a:p>
                  </a:txBody>
                  <a:tcPr/>
                </a:tc>
                <a:tc>
                  <a:txBody>
                    <a:bodyPr/>
                    <a:lstStyle/>
                    <a:p>
                      <a:r>
                        <a:rPr lang="en-US" sz="3200" dirty="0"/>
                        <a:t>Blocked time series</a:t>
                      </a:r>
                    </a:p>
                  </a:txBody>
                  <a:tcPr/>
                </a:tc>
                <a:tc>
                  <a:txBody>
                    <a:bodyPr/>
                    <a:lstStyle/>
                    <a:p>
                      <a:r>
                        <a:rPr lang="en-US" sz="3200" dirty="0"/>
                        <a:t>Treatment effect</a:t>
                      </a:r>
                    </a:p>
                  </a:txBody>
                  <a:tcPr/>
                </a:tc>
                <a:tc>
                  <a:txBody>
                    <a:bodyPr/>
                    <a:lstStyle/>
                    <a:p>
                      <a:r>
                        <a:rPr lang="en-US" sz="3200" dirty="0"/>
                        <a:t>Mathematic equations</a:t>
                      </a:r>
                    </a:p>
                  </a:txBody>
                  <a:tcPr/>
                </a:tc>
                <a:tc>
                  <a:txBody>
                    <a:bodyPr/>
                    <a:lstStyle/>
                    <a:p>
                      <a:r>
                        <a:rPr lang="en-US" sz="2800" dirty="0" err="1"/>
                        <a:t>Wieczorek</a:t>
                      </a:r>
                      <a:r>
                        <a:rPr lang="en-US" sz="2800" dirty="0"/>
                        <a:t> et al. 2016</a:t>
                      </a:r>
                    </a:p>
                  </a:txBody>
                  <a:tcPr/>
                </a:tc>
                <a:extLst>
                  <a:ext uri="{0D108BD9-81ED-4DB2-BD59-A6C34878D82A}">
                    <a16:rowId xmlns:a16="http://schemas.microsoft.com/office/drawing/2014/main" val="1910437551"/>
                  </a:ext>
                </a:extLst>
              </a:tr>
            </a:tbl>
          </a:graphicData>
        </a:graphic>
      </p:graphicFrame>
      <p:sp>
        <p:nvSpPr>
          <p:cNvPr id="41" name="Rectangle 40">
            <a:extLst>
              <a:ext uri="{FF2B5EF4-FFF2-40B4-BE49-F238E27FC236}">
                <a16:creationId xmlns:a16="http://schemas.microsoft.com/office/drawing/2014/main" id="{5DD22A67-6E42-4C44-83BC-6B85B3121E37}"/>
              </a:ext>
            </a:extLst>
          </p:cNvPr>
          <p:cNvSpPr/>
          <p:nvPr/>
        </p:nvSpPr>
        <p:spPr>
          <a:xfrm>
            <a:off x="15485468" y="6600387"/>
            <a:ext cx="4033356" cy="646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T-test</a:t>
            </a:r>
          </a:p>
        </p:txBody>
      </p:sp>
      <p:sp>
        <p:nvSpPr>
          <p:cNvPr id="43" name="Rectangle 42">
            <a:extLst>
              <a:ext uri="{FF2B5EF4-FFF2-40B4-BE49-F238E27FC236}">
                <a16:creationId xmlns:a16="http://schemas.microsoft.com/office/drawing/2014/main" id="{0804BCEC-45A4-40AE-AAFF-1C609FA3AE85}"/>
              </a:ext>
            </a:extLst>
          </p:cNvPr>
          <p:cNvSpPr/>
          <p:nvPr/>
        </p:nvSpPr>
        <p:spPr>
          <a:xfrm>
            <a:off x="20859213" y="6600386"/>
            <a:ext cx="4033356" cy="646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ANOVA</a:t>
            </a:r>
          </a:p>
        </p:txBody>
      </p:sp>
      <p:sp>
        <p:nvSpPr>
          <p:cNvPr id="53" name="Arrow: Right 52">
            <a:extLst>
              <a:ext uri="{FF2B5EF4-FFF2-40B4-BE49-F238E27FC236}">
                <a16:creationId xmlns:a16="http://schemas.microsoft.com/office/drawing/2014/main" id="{D591F665-90A4-46A4-8B23-D031B9068FCE}"/>
              </a:ext>
            </a:extLst>
          </p:cNvPr>
          <p:cNvSpPr/>
          <p:nvPr/>
        </p:nvSpPr>
        <p:spPr>
          <a:xfrm rot="3145749" flipV="1">
            <a:off x="20465172" y="6052907"/>
            <a:ext cx="790450" cy="611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E570210-5B14-4CE6-8A6E-8710931E637E}"/>
              </a:ext>
            </a:extLst>
          </p:cNvPr>
          <p:cNvPicPr>
            <a:picLocks noChangeAspect="1"/>
          </p:cNvPicPr>
          <p:nvPr/>
        </p:nvPicPr>
        <p:blipFill>
          <a:blip r:embed="rId7"/>
          <a:stretch>
            <a:fillRect/>
          </a:stretch>
        </p:blipFill>
        <p:spPr>
          <a:xfrm>
            <a:off x="20510406" y="9896875"/>
            <a:ext cx="5423420" cy="3227597"/>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4D2FEC4-3F6C-4F95-AC71-926FC2332FA4}"/>
                  </a:ext>
                </a:extLst>
              </p:cNvPr>
              <p:cNvSpPr txBox="1"/>
              <p:nvPr/>
            </p:nvSpPr>
            <p:spPr>
              <a:xfrm>
                <a:off x="21311169" y="7355195"/>
                <a:ext cx="3581400" cy="1219693"/>
              </a:xfrm>
              <a:prstGeom prst="rect">
                <a:avLst/>
              </a:prstGeom>
              <a:noFill/>
            </p:spPr>
            <p:txBody>
              <a:bodyPr wrap="square" rtlCol="0">
                <a:spAutoFit/>
              </a:bodyPr>
              <a:lstStyle/>
              <a:p>
                <a:r>
                  <a:rPr lang="en-US" sz="3600" dirty="0"/>
                  <a:t>MDD= </a:t>
                </a:r>
                <a14:m>
                  <m:oMath xmlns:m="http://schemas.openxmlformats.org/officeDocument/2006/math">
                    <m:rad>
                      <m:radPr>
                        <m:degHide m:val="on"/>
                        <m:ctrlPr>
                          <a:rPr lang="en-US" sz="3600" i="1" smtClean="0">
                            <a:latin typeface="Cambria Math" panose="02040503050406030204" pitchFamily="18" charset="0"/>
                            <a:ea typeface="Cambria Math" panose="02040503050406030204" pitchFamily="18" charset="0"/>
                          </a:rPr>
                        </m:ctrlPr>
                      </m:radPr>
                      <m:deg/>
                      <m:e>
                        <m:f>
                          <m:fPr>
                            <m:ctrlPr>
                              <a:rPr lang="en-US" sz="3600" i="1">
                                <a:latin typeface="Cambria Math" panose="02040503050406030204" pitchFamily="18" charset="0"/>
                                <a:ea typeface="Cambria Math" panose="02040503050406030204" pitchFamily="18" charset="0"/>
                              </a:rPr>
                            </m:ctrlPr>
                          </m:fPr>
                          <m:num>
                            <m:r>
                              <a:rPr lang="en-US" sz="3600" i="1">
                                <a:latin typeface="Cambria Math" panose="02040503050406030204" pitchFamily="18" charset="0"/>
                                <a:ea typeface="Cambria Math" panose="02040503050406030204" pitchFamily="18" charset="0"/>
                              </a:rPr>
                              <m:t>2</m:t>
                            </m:r>
                            <m:r>
                              <a:rPr lang="en-US" sz="3600" i="1">
                                <a:latin typeface="Cambria Math" panose="02040503050406030204" pitchFamily="18" charset="0"/>
                                <a:ea typeface="Cambria Math" panose="02040503050406030204" pitchFamily="18" charset="0"/>
                              </a:rPr>
                              <m:t>𝑘</m:t>
                            </m:r>
                            <m:sSup>
                              <m:sSupPr>
                                <m:ctrlPr>
                                  <a:rPr lang="en-US" sz="3600" i="1">
                                    <a:latin typeface="Cambria Math" panose="02040503050406030204" pitchFamily="18" charset="0"/>
                                    <a:ea typeface="Cambria Math" panose="02040503050406030204" pitchFamily="18" charset="0"/>
                                  </a:rPr>
                                </m:ctrlPr>
                              </m:sSupPr>
                              <m:e>
                                <m:r>
                                  <a:rPr lang="en-US" sz="3600" b="0" i="1" smtClean="0">
                                    <a:latin typeface="Cambria Math" panose="02040503050406030204" pitchFamily="18" charset="0"/>
                                    <a:ea typeface="Cambria Math" panose="02040503050406030204" pitchFamily="18" charset="0"/>
                                  </a:rPr>
                                  <m:t>𝑠</m:t>
                                </m:r>
                              </m:e>
                              <m:sup>
                                <m:r>
                                  <a:rPr lang="en-US" sz="3600" b="0" i="1" smtClean="0">
                                    <a:latin typeface="Cambria Math" panose="02040503050406030204" pitchFamily="18" charset="0"/>
                                    <a:ea typeface="Cambria Math" panose="02040503050406030204" pitchFamily="18" charset="0"/>
                                  </a:rPr>
                                  <m:t>2</m:t>
                                </m:r>
                              </m:sup>
                            </m:sSup>
                            <m:sSup>
                              <m:sSupPr>
                                <m:ctrlPr>
                                  <a:rPr lang="en-US" sz="3600" i="1">
                                    <a:latin typeface="Cambria Math" panose="02040503050406030204" pitchFamily="18" charset="0"/>
                                    <a:ea typeface="Cambria Math" panose="02040503050406030204" pitchFamily="18" charset="0"/>
                                  </a:rPr>
                                </m:ctrlPr>
                              </m:sSupPr>
                              <m:e>
                                <m:r>
                                  <m:rPr>
                                    <m:sty m:val="p"/>
                                  </m:rPr>
                                  <a:rPr lang="el-GR" sz="3600" i="1" smtClean="0">
                                    <a:latin typeface="Cambria Math" panose="02040503050406030204" pitchFamily="18" charset="0"/>
                                    <a:ea typeface="Cambria Math" panose="02040503050406030204" pitchFamily="18" charset="0"/>
                                  </a:rPr>
                                  <m:t>ϕ</m:t>
                                </m:r>
                              </m:e>
                              <m:sup>
                                <m:r>
                                  <a:rPr lang="en-US" sz="3600" i="1">
                                    <a:latin typeface="Cambria Math" panose="02040503050406030204" pitchFamily="18" charset="0"/>
                                    <a:ea typeface="Cambria Math" panose="02040503050406030204" pitchFamily="18" charset="0"/>
                                  </a:rPr>
                                  <m:t>2</m:t>
                                </m:r>
                              </m:sup>
                            </m:sSup>
                          </m:num>
                          <m:den>
                            <m:r>
                              <a:rPr lang="en-US" sz="3600" i="1">
                                <a:latin typeface="Cambria Math" panose="02040503050406030204" pitchFamily="18" charset="0"/>
                                <a:ea typeface="Cambria Math" panose="02040503050406030204" pitchFamily="18" charset="0"/>
                              </a:rPr>
                              <m:t>𝑛</m:t>
                            </m:r>
                          </m:den>
                        </m:f>
                      </m:e>
                    </m:rad>
                  </m:oMath>
                </a14:m>
                <a:endParaRPr lang="en-US" sz="3600" dirty="0"/>
              </a:p>
            </p:txBody>
          </p:sp>
        </mc:Choice>
        <mc:Fallback xmlns="">
          <p:sp>
            <p:nvSpPr>
              <p:cNvPr id="6" name="TextBox 5">
                <a:extLst>
                  <a:ext uri="{FF2B5EF4-FFF2-40B4-BE49-F238E27FC236}">
                    <a16:creationId xmlns:a16="http://schemas.microsoft.com/office/drawing/2014/main" id="{F4D2FEC4-3F6C-4F95-AC71-926FC2332FA4}"/>
                  </a:ext>
                </a:extLst>
              </p:cNvPr>
              <p:cNvSpPr txBox="1">
                <a:spLocks noRot="1" noChangeAspect="1" noMove="1" noResize="1" noEditPoints="1" noAdjustHandles="1" noChangeArrowheads="1" noChangeShapeType="1" noTextEdit="1"/>
              </p:cNvSpPr>
              <p:nvPr/>
            </p:nvSpPr>
            <p:spPr>
              <a:xfrm>
                <a:off x="21311169" y="7355195"/>
                <a:ext cx="3581400" cy="1219693"/>
              </a:xfrm>
              <a:prstGeom prst="rect">
                <a:avLst/>
              </a:prstGeom>
              <a:blipFill>
                <a:blip r:embed="rId8"/>
                <a:stretch>
                  <a:fillRect l="-5281" b="-1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955F42D-A3DD-46BE-A17D-E3A4D052CD98}"/>
                  </a:ext>
                </a:extLst>
              </p:cNvPr>
              <p:cNvSpPr txBox="1"/>
              <p:nvPr/>
            </p:nvSpPr>
            <p:spPr>
              <a:xfrm>
                <a:off x="15070109" y="7214783"/>
                <a:ext cx="5286418" cy="1219693"/>
              </a:xfrm>
              <a:prstGeom prst="rect">
                <a:avLst/>
              </a:prstGeom>
              <a:noFill/>
            </p:spPr>
            <p:txBody>
              <a:bodyPr wrap="square" rtlCol="0">
                <a:spAutoFit/>
              </a:bodyPr>
              <a:lstStyle/>
              <a:p>
                <a:r>
                  <a:rPr lang="en-US" sz="3600" dirty="0"/>
                  <a:t>MDD=</a:t>
                </a:r>
                <a:r>
                  <a:rPr lang="en-US" sz="3600" dirty="0">
                    <a:ea typeface="Cambria Math" panose="02040503050406030204" pitchFamily="18" charset="0"/>
                  </a:rPr>
                  <a:t> </a:t>
                </a:r>
                <a14:m>
                  <m:oMath xmlns:m="http://schemas.openxmlformats.org/officeDocument/2006/math">
                    <m:rad>
                      <m:radPr>
                        <m:degHide m:val="on"/>
                        <m:ctrlPr>
                          <a:rPr lang="en-US" sz="3600" i="1">
                            <a:latin typeface="Cambria Math" panose="02040503050406030204" pitchFamily="18" charset="0"/>
                            <a:ea typeface="Cambria Math" panose="02040503050406030204" pitchFamily="18" charset="0"/>
                          </a:rPr>
                        </m:ctrlPr>
                      </m:radPr>
                      <m:deg/>
                      <m:e>
                        <m:f>
                          <m:fPr>
                            <m:ctrlPr>
                              <a:rPr lang="en-US" sz="3600" i="1">
                                <a:latin typeface="Cambria Math" panose="02040503050406030204" pitchFamily="18" charset="0"/>
                                <a:ea typeface="Cambria Math" panose="02040503050406030204" pitchFamily="18" charset="0"/>
                              </a:rPr>
                            </m:ctrlPr>
                          </m:fPr>
                          <m:num>
                            <m:r>
                              <a:rPr lang="en-US" sz="3600" i="1">
                                <a:latin typeface="Cambria Math" panose="02040503050406030204" pitchFamily="18" charset="0"/>
                                <a:ea typeface="Cambria Math" panose="02040503050406030204" pitchFamily="18" charset="0"/>
                              </a:rPr>
                              <m:t>2</m:t>
                            </m:r>
                            <m:sSup>
                              <m:sSupPr>
                                <m:ctrlPr>
                                  <a:rPr lang="en-US" sz="3600" i="1">
                                    <a:latin typeface="Cambria Math" panose="02040503050406030204" pitchFamily="18" charset="0"/>
                                    <a:ea typeface="Cambria Math" panose="02040503050406030204" pitchFamily="18" charset="0"/>
                                  </a:rPr>
                                </m:ctrlPr>
                              </m:sSupPr>
                              <m:e>
                                <m:r>
                                  <a:rPr lang="en-US" sz="3600" i="1">
                                    <a:latin typeface="Cambria Math" panose="02040503050406030204" pitchFamily="18" charset="0"/>
                                    <a:ea typeface="Cambria Math" panose="02040503050406030204" pitchFamily="18" charset="0"/>
                                  </a:rPr>
                                  <m:t>𝑠</m:t>
                                </m:r>
                              </m:e>
                              <m:sup>
                                <m:r>
                                  <a:rPr lang="en-US" sz="3600" i="1">
                                    <a:latin typeface="Cambria Math" panose="02040503050406030204" pitchFamily="18" charset="0"/>
                                    <a:ea typeface="Cambria Math" panose="02040503050406030204" pitchFamily="18" charset="0"/>
                                  </a:rPr>
                                  <m:t>2</m:t>
                                </m:r>
                              </m:sup>
                            </m:sSup>
                          </m:num>
                          <m:den>
                            <m:r>
                              <a:rPr lang="en-US" sz="3600" i="1">
                                <a:latin typeface="Cambria Math" panose="02040503050406030204" pitchFamily="18" charset="0"/>
                                <a:ea typeface="Cambria Math" panose="02040503050406030204" pitchFamily="18" charset="0"/>
                              </a:rPr>
                              <m:t>𝑛</m:t>
                            </m:r>
                          </m:den>
                        </m:f>
                      </m:e>
                    </m:rad>
                    <m:sSub>
                      <m:sSubPr>
                        <m:ctrlPr>
                          <a:rPr lang="en-US" sz="3600" i="1" smtClean="0">
                            <a:latin typeface="Cambria Math" panose="02040503050406030204" pitchFamily="18" charset="0"/>
                            <a:ea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𝑡</m:t>
                        </m:r>
                      </m:e>
                      <m:sub>
                        <m:r>
                          <a:rPr lang="en-US" sz="3600" i="1" smtClean="0">
                            <a:latin typeface="Cambria Math" panose="02040503050406030204" pitchFamily="18" charset="0"/>
                            <a:ea typeface="Cambria Math" panose="02040503050406030204" pitchFamily="18" charset="0"/>
                          </a:rPr>
                          <m:t>𝛼</m:t>
                        </m:r>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𝑣</m:t>
                        </m:r>
                      </m:sub>
                    </m:sSub>
                    <m:r>
                      <a:rPr lang="en-US" sz="3600" b="0" i="1" smtClean="0">
                        <a:latin typeface="Cambria Math" panose="02040503050406030204" pitchFamily="18" charset="0"/>
                        <a:ea typeface="Cambria Math" panose="02040503050406030204" pitchFamily="18" charset="0"/>
                      </a:rPr>
                      <m:t>+</m:t>
                    </m:r>
                    <m:sSub>
                      <m:sSubPr>
                        <m:ctrlPr>
                          <a:rPr lang="en-US" sz="3600" b="0" i="1" smtClean="0">
                            <a:latin typeface="Cambria Math" panose="02040503050406030204" pitchFamily="18" charset="0"/>
                            <a:ea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𝑡</m:t>
                        </m:r>
                      </m:e>
                      <m:sub>
                        <m:r>
                          <a:rPr lang="en-US" sz="3600" b="0" i="1" smtClean="0">
                            <a:latin typeface="Cambria Math" panose="02040503050406030204" pitchFamily="18" charset="0"/>
                            <a:ea typeface="Cambria Math" panose="02040503050406030204" pitchFamily="18" charset="0"/>
                          </a:rPr>
                          <m:t>𝛽</m:t>
                        </m:r>
                        <m:r>
                          <a:rPr lang="en-US" sz="3600" b="0" i="1" smtClean="0">
                            <a:latin typeface="Cambria Math" panose="02040503050406030204" pitchFamily="18" charset="0"/>
                            <a:ea typeface="Cambria Math" panose="02040503050406030204" pitchFamily="18" charset="0"/>
                          </a:rPr>
                          <m:t>(1),</m:t>
                        </m:r>
                        <m:r>
                          <a:rPr lang="en-US" sz="3600" b="0" i="1" smtClean="0">
                            <a:latin typeface="Cambria Math" panose="02040503050406030204" pitchFamily="18" charset="0"/>
                            <a:ea typeface="Cambria Math" panose="02040503050406030204" pitchFamily="18" charset="0"/>
                          </a:rPr>
                          <m:t>𝑣</m:t>
                        </m:r>
                      </m:sub>
                    </m:sSub>
                    <m:r>
                      <a:rPr lang="en-US" sz="3600" b="0" i="1" smtClean="0">
                        <a:latin typeface="Cambria Math" panose="02040503050406030204" pitchFamily="18" charset="0"/>
                        <a:ea typeface="Cambria Math" panose="02040503050406030204" pitchFamily="18" charset="0"/>
                      </a:rPr>
                      <m:t>)</m:t>
                    </m:r>
                  </m:oMath>
                </a14:m>
                <a:endParaRPr lang="en-US" sz="3600" dirty="0"/>
              </a:p>
            </p:txBody>
          </p:sp>
        </mc:Choice>
        <mc:Fallback xmlns="">
          <p:sp>
            <p:nvSpPr>
              <p:cNvPr id="7" name="TextBox 6">
                <a:extLst>
                  <a:ext uri="{FF2B5EF4-FFF2-40B4-BE49-F238E27FC236}">
                    <a16:creationId xmlns:a16="http://schemas.microsoft.com/office/drawing/2014/main" id="{9955F42D-A3DD-46BE-A17D-E3A4D052CD98}"/>
                  </a:ext>
                </a:extLst>
              </p:cNvPr>
              <p:cNvSpPr txBox="1">
                <a:spLocks noRot="1" noChangeAspect="1" noMove="1" noResize="1" noEditPoints="1" noAdjustHandles="1" noChangeArrowheads="1" noChangeShapeType="1" noTextEdit="1"/>
              </p:cNvSpPr>
              <p:nvPr/>
            </p:nvSpPr>
            <p:spPr>
              <a:xfrm>
                <a:off x="15070109" y="7214783"/>
                <a:ext cx="5286418" cy="1219693"/>
              </a:xfrm>
              <a:prstGeom prst="rect">
                <a:avLst/>
              </a:prstGeom>
              <a:blipFill>
                <a:blip r:embed="rId9"/>
                <a:stretch>
                  <a:fillRect l="-3460" b="-1000"/>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20B31784-B7DA-4B3D-9D86-AA43FFACA183}"/>
              </a:ext>
            </a:extLst>
          </p:cNvPr>
          <p:cNvSpPr txBox="1"/>
          <p:nvPr/>
        </p:nvSpPr>
        <p:spPr>
          <a:xfrm>
            <a:off x="35509200" y="8017066"/>
            <a:ext cx="7992769" cy="830997"/>
          </a:xfrm>
          <a:prstGeom prst="rect">
            <a:avLst/>
          </a:prstGeom>
          <a:noFill/>
        </p:spPr>
        <p:txBody>
          <a:bodyPr wrap="square" rtlCol="0">
            <a:spAutoFit/>
          </a:bodyPr>
          <a:lstStyle/>
          <a:p>
            <a:r>
              <a:rPr lang="en-US" sz="2400" i="1" dirty="0"/>
              <a:t>N= # sample dates; n= sample size per sampling date</a:t>
            </a:r>
          </a:p>
          <a:p>
            <a:r>
              <a:rPr lang="en-US" sz="2400" i="1" dirty="0"/>
              <a:t>P= autocorrelation coefficient; S</a:t>
            </a:r>
            <a:r>
              <a:rPr lang="en-US" sz="2400" i="1" baseline="-25000" dirty="0"/>
              <a:t>b</a:t>
            </a:r>
            <a:r>
              <a:rPr lang="en-US" sz="2400" i="1" dirty="0"/>
              <a:t>= standard deviation of slope</a:t>
            </a:r>
          </a:p>
        </p:txBody>
      </p:sp>
      <p:sp>
        <p:nvSpPr>
          <p:cNvPr id="14" name="TextBox 13">
            <a:extLst>
              <a:ext uri="{FF2B5EF4-FFF2-40B4-BE49-F238E27FC236}">
                <a16:creationId xmlns:a16="http://schemas.microsoft.com/office/drawing/2014/main" id="{B6984705-CDF3-496E-A2DA-A2FD2E9F8F1D}"/>
              </a:ext>
            </a:extLst>
          </p:cNvPr>
          <p:cNvSpPr txBox="1"/>
          <p:nvPr/>
        </p:nvSpPr>
        <p:spPr>
          <a:xfrm>
            <a:off x="14838012" y="16665604"/>
            <a:ext cx="18118733" cy="707886"/>
          </a:xfrm>
          <a:prstGeom prst="rect">
            <a:avLst/>
          </a:prstGeom>
          <a:noFill/>
        </p:spPr>
        <p:txBody>
          <a:bodyPr wrap="square" rtlCol="0">
            <a:spAutoFit/>
          </a:bodyPr>
          <a:lstStyle/>
          <a:p>
            <a:r>
              <a:rPr lang="en-US" sz="4000" b="1" u="sng" dirty="0"/>
              <a:t>Lists of Ecosystem Articles Reporting MDC</a:t>
            </a:r>
          </a:p>
        </p:txBody>
      </p:sp>
      <p:sp>
        <p:nvSpPr>
          <p:cNvPr id="18" name="TextBox 17">
            <a:extLst>
              <a:ext uri="{FF2B5EF4-FFF2-40B4-BE49-F238E27FC236}">
                <a16:creationId xmlns:a16="http://schemas.microsoft.com/office/drawing/2014/main" id="{5BD31D34-C0D9-4BAA-81B4-88B48CA62E43}"/>
              </a:ext>
            </a:extLst>
          </p:cNvPr>
          <p:cNvSpPr txBox="1"/>
          <p:nvPr/>
        </p:nvSpPr>
        <p:spPr>
          <a:xfrm>
            <a:off x="16431463" y="27809132"/>
            <a:ext cx="2726332" cy="1323439"/>
          </a:xfrm>
          <a:prstGeom prst="rect">
            <a:avLst/>
          </a:prstGeom>
          <a:noFill/>
        </p:spPr>
        <p:txBody>
          <a:bodyPr wrap="square" rtlCol="0">
            <a:spAutoFit/>
          </a:bodyPr>
          <a:lstStyle/>
          <a:p>
            <a:r>
              <a:rPr lang="en-US" sz="4000" u="sng" dirty="0"/>
              <a:t>Your Studies </a:t>
            </a:r>
          </a:p>
          <a:p>
            <a:r>
              <a:rPr lang="en-US" sz="4000" dirty="0"/>
              <a:t>(Please add)</a:t>
            </a:r>
          </a:p>
        </p:txBody>
      </p:sp>
      <p:graphicFrame>
        <p:nvGraphicFramePr>
          <p:cNvPr id="19" name="Table 18">
            <a:extLst>
              <a:ext uri="{FF2B5EF4-FFF2-40B4-BE49-F238E27FC236}">
                <a16:creationId xmlns:a16="http://schemas.microsoft.com/office/drawing/2014/main" id="{0429979A-4C03-456D-B18E-F42A68F0EEF1}"/>
              </a:ext>
            </a:extLst>
          </p:cNvPr>
          <p:cNvGraphicFramePr>
            <a:graphicFrameLocks noGrp="1"/>
          </p:cNvGraphicFramePr>
          <p:nvPr>
            <p:extLst>
              <p:ext uri="{D42A27DB-BD31-4B8C-83A1-F6EECF244321}">
                <p14:modId xmlns:p14="http://schemas.microsoft.com/office/powerpoint/2010/main" val="1268691020"/>
              </p:ext>
            </p:extLst>
          </p:nvPr>
        </p:nvGraphicFramePr>
        <p:xfrm>
          <a:off x="19550381" y="26969292"/>
          <a:ext cx="22359619" cy="3364632"/>
        </p:xfrm>
        <a:graphic>
          <a:graphicData uri="http://schemas.openxmlformats.org/drawingml/2006/table">
            <a:tbl>
              <a:tblPr firstRow="1" bandRow="1">
                <a:tableStyleId>{6E25E649-3F16-4E02-A733-19D2CDBF48F0}</a:tableStyleId>
              </a:tblPr>
              <a:tblGrid>
                <a:gridCol w="3040256">
                  <a:extLst>
                    <a:ext uri="{9D8B030D-6E8A-4147-A177-3AD203B41FA5}">
                      <a16:colId xmlns:a16="http://schemas.microsoft.com/office/drawing/2014/main" val="1761154588"/>
                    </a:ext>
                  </a:extLst>
                </a:gridCol>
                <a:gridCol w="2779382">
                  <a:extLst>
                    <a:ext uri="{9D8B030D-6E8A-4147-A177-3AD203B41FA5}">
                      <a16:colId xmlns:a16="http://schemas.microsoft.com/office/drawing/2014/main" val="1482548471"/>
                    </a:ext>
                  </a:extLst>
                </a:gridCol>
                <a:gridCol w="3494080">
                  <a:extLst>
                    <a:ext uri="{9D8B030D-6E8A-4147-A177-3AD203B41FA5}">
                      <a16:colId xmlns:a16="http://schemas.microsoft.com/office/drawing/2014/main" val="4205039155"/>
                    </a:ext>
                  </a:extLst>
                </a:gridCol>
                <a:gridCol w="3891135">
                  <a:extLst>
                    <a:ext uri="{9D8B030D-6E8A-4147-A177-3AD203B41FA5}">
                      <a16:colId xmlns:a16="http://schemas.microsoft.com/office/drawing/2014/main" val="764432920"/>
                    </a:ext>
                  </a:extLst>
                </a:gridCol>
                <a:gridCol w="3732313">
                  <a:extLst>
                    <a:ext uri="{9D8B030D-6E8A-4147-A177-3AD203B41FA5}">
                      <a16:colId xmlns:a16="http://schemas.microsoft.com/office/drawing/2014/main" val="1661254329"/>
                    </a:ext>
                  </a:extLst>
                </a:gridCol>
                <a:gridCol w="2699971">
                  <a:extLst>
                    <a:ext uri="{9D8B030D-6E8A-4147-A177-3AD203B41FA5}">
                      <a16:colId xmlns:a16="http://schemas.microsoft.com/office/drawing/2014/main" val="3254580940"/>
                    </a:ext>
                  </a:extLst>
                </a:gridCol>
                <a:gridCol w="2722482">
                  <a:extLst>
                    <a:ext uri="{9D8B030D-6E8A-4147-A177-3AD203B41FA5}">
                      <a16:colId xmlns:a16="http://schemas.microsoft.com/office/drawing/2014/main" val="183748944"/>
                    </a:ext>
                  </a:extLst>
                </a:gridCol>
              </a:tblGrid>
              <a:tr h="473624">
                <a:tc>
                  <a:txBody>
                    <a:bodyPr/>
                    <a:lstStyle/>
                    <a:p>
                      <a:r>
                        <a:rPr lang="en-US" sz="2400" dirty="0"/>
                        <a:t>Subject</a:t>
                      </a:r>
                    </a:p>
                  </a:txBody>
                  <a:tcPr/>
                </a:tc>
                <a:tc>
                  <a:txBody>
                    <a:bodyPr/>
                    <a:lstStyle/>
                    <a:p>
                      <a:r>
                        <a:rPr lang="en-US" sz="2400" dirty="0"/>
                        <a:t>Site</a:t>
                      </a:r>
                    </a:p>
                  </a:txBody>
                  <a:tcPr/>
                </a:tc>
                <a:tc>
                  <a:txBody>
                    <a:bodyPr/>
                    <a:lstStyle/>
                    <a:p>
                      <a:r>
                        <a:rPr lang="en-US" sz="2400" dirty="0"/>
                        <a:t>Data Type</a:t>
                      </a:r>
                    </a:p>
                  </a:txBody>
                  <a:tcPr/>
                </a:tc>
                <a:tc>
                  <a:txBody>
                    <a:bodyPr/>
                    <a:lstStyle/>
                    <a:p>
                      <a:r>
                        <a:rPr lang="en-US" sz="2400" dirty="0"/>
                        <a:t>Study Goal</a:t>
                      </a:r>
                    </a:p>
                  </a:txBody>
                  <a:tcPr/>
                </a:tc>
                <a:tc>
                  <a:txBody>
                    <a:bodyPr/>
                    <a:lstStyle/>
                    <a:p>
                      <a:r>
                        <a:rPr lang="en-US" sz="2400" dirty="0"/>
                        <a:t>Software</a:t>
                      </a:r>
                    </a:p>
                  </a:txBody>
                  <a:tcPr/>
                </a:tc>
                <a:tc>
                  <a:txBody>
                    <a:bodyPr/>
                    <a:lstStyle/>
                    <a:p>
                      <a:r>
                        <a:rPr lang="en-US" sz="2400" dirty="0"/>
                        <a:t>Reference</a:t>
                      </a:r>
                    </a:p>
                  </a:txBody>
                  <a:tcPr/>
                </a:tc>
                <a:tc>
                  <a:txBody>
                    <a:bodyPr/>
                    <a:lstStyle/>
                    <a:p>
                      <a:r>
                        <a:rPr lang="en-US" sz="2400" dirty="0"/>
                        <a:t>Other information?</a:t>
                      </a:r>
                    </a:p>
                  </a:txBody>
                  <a:tcPr/>
                </a:tc>
                <a:extLst>
                  <a:ext uri="{0D108BD9-81ED-4DB2-BD59-A6C34878D82A}">
                    <a16:rowId xmlns:a16="http://schemas.microsoft.com/office/drawing/2014/main" val="2663712664"/>
                  </a:ext>
                </a:extLst>
              </a:tr>
              <a:tr h="446284">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gridSpan="2">
                  <a:txBody>
                    <a:bodyPr/>
                    <a:lstStyle/>
                    <a:p>
                      <a:endParaRPr lang="en-US" sz="1100" dirty="0"/>
                    </a:p>
                  </a:txBody>
                  <a:tcPr/>
                </a:tc>
                <a:tc hMerge="1">
                  <a:txBody>
                    <a:bodyPr/>
                    <a:lstStyle/>
                    <a:p>
                      <a:endParaRPr lang="en-US"/>
                    </a:p>
                  </a:txBody>
                  <a:tcPr/>
                </a:tc>
                <a:extLst>
                  <a:ext uri="{0D108BD9-81ED-4DB2-BD59-A6C34878D82A}">
                    <a16:rowId xmlns:a16="http://schemas.microsoft.com/office/drawing/2014/main" val="1144165835"/>
                  </a:ext>
                </a:extLst>
              </a:tr>
              <a:tr h="381000">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gridSpan="2">
                  <a:txBody>
                    <a:bodyPr/>
                    <a:lstStyle/>
                    <a:p>
                      <a:endParaRPr lang="en-US" sz="1100" dirty="0"/>
                    </a:p>
                  </a:txBody>
                  <a:tcPr/>
                </a:tc>
                <a:tc hMerge="1">
                  <a:txBody>
                    <a:bodyPr/>
                    <a:lstStyle/>
                    <a:p>
                      <a:endParaRPr lang="en-US"/>
                    </a:p>
                  </a:txBody>
                  <a:tcPr/>
                </a:tc>
                <a:extLst>
                  <a:ext uri="{0D108BD9-81ED-4DB2-BD59-A6C34878D82A}">
                    <a16:rowId xmlns:a16="http://schemas.microsoft.com/office/drawing/2014/main" val="1378478450"/>
                  </a:ext>
                </a:extLst>
              </a:tr>
              <a:tr h="457200">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gridSpan="2">
                  <a:txBody>
                    <a:bodyPr/>
                    <a:lstStyle/>
                    <a:p>
                      <a:endParaRPr lang="en-US" sz="1100" dirty="0"/>
                    </a:p>
                  </a:txBody>
                  <a:tcPr/>
                </a:tc>
                <a:tc hMerge="1">
                  <a:txBody>
                    <a:bodyPr/>
                    <a:lstStyle/>
                    <a:p>
                      <a:endParaRPr lang="en-US"/>
                    </a:p>
                  </a:txBody>
                  <a:tcPr/>
                </a:tc>
                <a:extLst>
                  <a:ext uri="{0D108BD9-81ED-4DB2-BD59-A6C34878D82A}">
                    <a16:rowId xmlns:a16="http://schemas.microsoft.com/office/drawing/2014/main" val="2691476810"/>
                  </a:ext>
                </a:extLst>
              </a:tr>
              <a:tr h="381000">
                <a:tc>
                  <a:txBody>
                    <a:bodyPr/>
                    <a:lstStyle/>
                    <a:p>
                      <a:endParaRPr lang="en-US" sz="110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gridSpan="2">
                  <a:txBody>
                    <a:bodyPr/>
                    <a:lstStyle/>
                    <a:p>
                      <a:endParaRPr lang="en-US" sz="1100"/>
                    </a:p>
                  </a:txBody>
                  <a:tcPr/>
                </a:tc>
                <a:tc hMerge="1">
                  <a:txBody>
                    <a:bodyPr/>
                    <a:lstStyle/>
                    <a:p>
                      <a:endParaRPr lang="en-US"/>
                    </a:p>
                  </a:txBody>
                  <a:tcPr/>
                </a:tc>
                <a:extLst>
                  <a:ext uri="{0D108BD9-81ED-4DB2-BD59-A6C34878D82A}">
                    <a16:rowId xmlns:a16="http://schemas.microsoft.com/office/drawing/2014/main" val="1965085752"/>
                  </a:ext>
                </a:extLst>
              </a:tr>
              <a:tr h="457200">
                <a:tc>
                  <a:txBody>
                    <a:bodyPr/>
                    <a:lstStyle/>
                    <a:p>
                      <a:endParaRPr lang="en-US" sz="1100"/>
                    </a:p>
                  </a:txBody>
                  <a:tcPr/>
                </a:tc>
                <a:tc>
                  <a:txBody>
                    <a:bodyPr/>
                    <a:lstStyle/>
                    <a:p>
                      <a:endParaRPr lang="en-US" sz="110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gridSpan="2">
                  <a:txBody>
                    <a:bodyPr/>
                    <a:lstStyle/>
                    <a:p>
                      <a:endParaRPr lang="en-US" sz="1100"/>
                    </a:p>
                  </a:txBody>
                  <a:tcPr/>
                </a:tc>
                <a:tc hMerge="1">
                  <a:txBody>
                    <a:bodyPr/>
                    <a:lstStyle/>
                    <a:p>
                      <a:endParaRPr lang="en-US"/>
                    </a:p>
                  </a:txBody>
                  <a:tcPr/>
                </a:tc>
                <a:extLst>
                  <a:ext uri="{0D108BD9-81ED-4DB2-BD59-A6C34878D82A}">
                    <a16:rowId xmlns:a16="http://schemas.microsoft.com/office/drawing/2014/main" val="3128232579"/>
                  </a:ext>
                </a:extLst>
              </a:tr>
              <a:tr h="384162">
                <a:tc>
                  <a:txBody>
                    <a:bodyPr/>
                    <a:lstStyle/>
                    <a:p>
                      <a:endParaRPr lang="en-US" sz="1100"/>
                    </a:p>
                  </a:txBody>
                  <a:tcPr/>
                </a:tc>
                <a:tc>
                  <a:txBody>
                    <a:bodyPr/>
                    <a:lstStyle/>
                    <a:p>
                      <a:endParaRPr lang="en-US" sz="1100"/>
                    </a:p>
                  </a:txBody>
                  <a:tcPr/>
                </a:tc>
                <a:tc>
                  <a:txBody>
                    <a:bodyPr/>
                    <a:lstStyle/>
                    <a:p>
                      <a:endParaRPr lang="en-US" sz="1100" dirty="0"/>
                    </a:p>
                  </a:txBody>
                  <a:tcPr/>
                </a:tc>
                <a:tc>
                  <a:txBody>
                    <a:bodyPr/>
                    <a:lstStyle/>
                    <a:p>
                      <a:endParaRPr lang="en-US" sz="1100"/>
                    </a:p>
                  </a:txBody>
                  <a:tcPr/>
                </a:tc>
                <a:tc>
                  <a:txBody>
                    <a:bodyPr/>
                    <a:lstStyle/>
                    <a:p>
                      <a:endParaRPr lang="en-US" sz="1100" dirty="0"/>
                    </a:p>
                  </a:txBody>
                  <a:tcPr/>
                </a:tc>
                <a:tc gridSpan="2">
                  <a:txBody>
                    <a:bodyPr/>
                    <a:lstStyle/>
                    <a:p>
                      <a:endParaRPr lang="en-US" sz="1100"/>
                    </a:p>
                  </a:txBody>
                  <a:tcPr/>
                </a:tc>
                <a:tc hMerge="1">
                  <a:txBody>
                    <a:bodyPr/>
                    <a:lstStyle/>
                    <a:p>
                      <a:endParaRPr lang="en-US"/>
                    </a:p>
                  </a:txBody>
                  <a:tcPr/>
                </a:tc>
                <a:extLst>
                  <a:ext uri="{0D108BD9-81ED-4DB2-BD59-A6C34878D82A}">
                    <a16:rowId xmlns:a16="http://schemas.microsoft.com/office/drawing/2014/main" val="2686070386"/>
                  </a:ext>
                </a:extLst>
              </a:tr>
              <a:tr h="384162">
                <a:tc>
                  <a:txBody>
                    <a:bodyPr/>
                    <a:lstStyle/>
                    <a:p>
                      <a:endParaRPr lang="en-US" sz="1100" dirty="0"/>
                    </a:p>
                  </a:txBody>
                  <a:tcPr>
                    <a:lnB w="12700" cap="flat" cmpd="sng" algn="ctr">
                      <a:solidFill>
                        <a:schemeClr val="tx1"/>
                      </a:solidFill>
                      <a:prstDash val="solid"/>
                      <a:round/>
                      <a:headEnd type="none" w="med" len="med"/>
                      <a:tailEnd type="none" w="med" len="med"/>
                    </a:lnB>
                  </a:tcPr>
                </a:tc>
                <a:tc>
                  <a:txBody>
                    <a:bodyPr/>
                    <a:lstStyle/>
                    <a:p>
                      <a:endParaRPr lang="en-US" sz="1100"/>
                    </a:p>
                  </a:txBody>
                  <a:tcPr>
                    <a:lnB w="12700" cap="flat" cmpd="sng" algn="ctr">
                      <a:solidFill>
                        <a:schemeClr val="tx1"/>
                      </a:solidFill>
                      <a:prstDash val="solid"/>
                      <a:round/>
                      <a:headEnd type="none" w="med" len="med"/>
                      <a:tailEnd type="none" w="med" len="med"/>
                    </a:lnB>
                  </a:tcPr>
                </a:tc>
                <a:tc>
                  <a:txBody>
                    <a:bodyPr/>
                    <a:lstStyle/>
                    <a:p>
                      <a:endParaRPr lang="en-US" sz="1100" dirty="0"/>
                    </a:p>
                  </a:txBody>
                  <a:tcPr>
                    <a:lnB w="12700" cap="flat" cmpd="sng" algn="ctr">
                      <a:solidFill>
                        <a:schemeClr val="tx1"/>
                      </a:solidFill>
                      <a:prstDash val="solid"/>
                      <a:round/>
                      <a:headEnd type="none" w="med" len="med"/>
                      <a:tailEnd type="none" w="med" len="med"/>
                    </a:lnB>
                  </a:tcPr>
                </a:tc>
                <a:tc>
                  <a:txBody>
                    <a:bodyPr/>
                    <a:lstStyle/>
                    <a:p>
                      <a:endParaRPr lang="en-US" sz="1100" dirty="0"/>
                    </a:p>
                  </a:txBody>
                  <a:tcPr>
                    <a:lnB w="12700" cap="flat" cmpd="sng" algn="ctr">
                      <a:solidFill>
                        <a:schemeClr val="tx1"/>
                      </a:solidFill>
                      <a:prstDash val="solid"/>
                      <a:round/>
                      <a:headEnd type="none" w="med" len="med"/>
                      <a:tailEnd type="none" w="med" len="med"/>
                    </a:lnB>
                  </a:tcPr>
                </a:tc>
                <a:tc>
                  <a:txBody>
                    <a:bodyPr/>
                    <a:lstStyle/>
                    <a:p>
                      <a:endParaRPr lang="en-US" sz="1100" dirty="0"/>
                    </a:p>
                  </a:txBody>
                  <a:tcPr>
                    <a:lnB w="12700" cap="flat" cmpd="sng" algn="ctr">
                      <a:solidFill>
                        <a:schemeClr val="tx1"/>
                      </a:solidFill>
                      <a:prstDash val="solid"/>
                      <a:round/>
                      <a:headEnd type="none" w="med" len="med"/>
                      <a:tailEnd type="none" w="med" len="med"/>
                    </a:lnB>
                  </a:tcPr>
                </a:tc>
                <a:tc gridSpan="2">
                  <a:txBody>
                    <a:bodyPr/>
                    <a:lstStyle/>
                    <a:p>
                      <a:endParaRPr lang="en-US" sz="1100" dirty="0"/>
                    </a:p>
                  </a:txBody>
                  <a:tcPr>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290927852"/>
                  </a:ext>
                </a:extLst>
              </a:tr>
            </a:tbl>
          </a:graphicData>
        </a:graphic>
      </p:graphicFrame>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E6CAFC3C-71CE-4215-80DE-A915B8E7A08B}"/>
                  </a:ext>
                </a:extLst>
              </p:cNvPr>
              <p:cNvSpPr txBox="1"/>
              <p:nvPr/>
            </p:nvSpPr>
            <p:spPr>
              <a:xfrm>
                <a:off x="36059141" y="6894546"/>
                <a:ext cx="6037798" cy="1219693"/>
              </a:xfrm>
              <a:prstGeom prst="rect">
                <a:avLst/>
              </a:prstGeom>
              <a:noFill/>
            </p:spPr>
            <p:txBody>
              <a:bodyPr wrap="square" rtlCol="0">
                <a:spAutoFit/>
              </a:bodyPr>
              <a:lstStyle/>
              <a:p>
                <a:r>
                  <a:rPr lang="en-US" sz="3600" dirty="0"/>
                  <a:t>MDD</a:t>
                </a:r>
                <a14:m>
                  <m:oMath xmlns:m="http://schemas.openxmlformats.org/officeDocument/2006/math">
                    <m:r>
                      <a:rPr lang="en-US" sz="3600" b="0" i="0" smtClean="0">
                        <a:latin typeface="Cambria Math" panose="02040503050406030204" pitchFamily="18" charset="0"/>
                      </a:rPr>
                      <m:t>=</m:t>
                    </m:r>
                    <m:r>
                      <m:rPr>
                        <m:sty m:val="p"/>
                      </m:rPr>
                      <a:rPr lang="en-US" sz="3600" b="0" i="0" smtClean="0">
                        <a:latin typeface="Cambria Math" panose="02040503050406030204" pitchFamily="18" charset="0"/>
                      </a:rPr>
                      <m:t>N</m:t>
                    </m:r>
                    <m:r>
                      <a:rPr lang="en-US" sz="3600" b="0" i="0" smtClean="0">
                        <a:latin typeface="Cambria Math" panose="02040503050406030204" pitchFamily="18" charset="0"/>
                      </a:rPr>
                      <m:t> </m:t>
                    </m:r>
                    <m:r>
                      <a:rPr lang="en-US" sz="3600" b="0" i="1" smtClean="0">
                        <a:latin typeface="Cambria Math" panose="02040503050406030204" pitchFamily="18" charset="0"/>
                        <a:ea typeface="Cambria Math" panose="02040503050406030204" pitchFamily="18" charset="0"/>
                      </a:rPr>
                      <m:t>×</m:t>
                    </m:r>
                    <m:sSub>
                      <m:sSubPr>
                        <m:ctrlPr>
                          <a:rPr lang="en-US" sz="3600" b="0" i="1" smtClean="0">
                            <a:latin typeface="Cambria Math" panose="02040503050406030204" pitchFamily="18" charset="0"/>
                            <a:ea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𝑡</m:t>
                        </m:r>
                      </m:e>
                      <m:sub>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𝑛</m:t>
                        </m:r>
                        <m:d>
                          <m:dPr>
                            <m:ctrlPr>
                              <a:rPr lang="en-US" sz="3600" b="0" i="1" smtClean="0">
                                <a:latin typeface="Cambria Math" panose="02040503050406030204" pitchFamily="18" charset="0"/>
                                <a:ea typeface="Cambria Math" panose="02040503050406030204" pitchFamily="18" charset="0"/>
                              </a:rPr>
                            </m:ctrlPr>
                          </m:dPr>
                          <m:e>
                            <m:r>
                              <a:rPr lang="en-US" sz="3600" b="0" i="1" smtClean="0">
                                <a:latin typeface="Cambria Math" panose="02040503050406030204" pitchFamily="18" charset="0"/>
                                <a:ea typeface="Cambria Math" panose="02040503050406030204" pitchFamily="18" charset="0"/>
                              </a:rPr>
                              <m:t> </m:t>
                            </m:r>
                            <m:r>
                              <a:rPr lang="en-US" sz="3600" b="0" i="1" smtClean="0">
                                <a:latin typeface="Cambria Math" panose="02040503050406030204" pitchFamily="18" charset="0"/>
                                <a:ea typeface="Cambria Math" panose="02040503050406030204" pitchFamily="18" charset="0"/>
                              </a:rPr>
                              <m:t>𝑁</m:t>
                            </m:r>
                            <m:r>
                              <a:rPr lang="en-US" sz="3600" b="0" i="1" smtClean="0">
                                <a:latin typeface="Cambria Math" panose="02040503050406030204" pitchFamily="18" charset="0"/>
                                <a:ea typeface="Cambria Math" panose="02040503050406030204" pitchFamily="18" charset="0"/>
                              </a:rPr>
                              <m:t>−2</m:t>
                            </m:r>
                          </m:e>
                        </m:d>
                        <m:r>
                          <a:rPr lang="en-US" sz="3600" b="0" i="1" smtClean="0">
                            <a:latin typeface="Cambria Math" panose="02040503050406030204" pitchFamily="18" charset="0"/>
                            <a:ea typeface="Cambria Math" panose="02040503050406030204" pitchFamily="18" charset="0"/>
                          </a:rPr>
                          <m:t>]</m:t>
                        </m:r>
                      </m:sub>
                    </m:sSub>
                    <m:r>
                      <a:rPr lang="en-US" sz="3600" b="0" i="1" smtClean="0">
                        <a:latin typeface="Cambria Math" panose="02040503050406030204" pitchFamily="18" charset="0"/>
                        <a:ea typeface="Cambria Math" panose="02040503050406030204" pitchFamily="18" charset="0"/>
                      </a:rPr>
                      <m:t>𝑆</m:t>
                    </m:r>
                    <m:r>
                      <a:rPr lang="en-US" sz="3600" b="0" i="1" baseline="-25000" smtClean="0">
                        <a:latin typeface="Cambria Math" panose="02040503050406030204" pitchFamily="18" charset="0"/>
                        <a:ea typeface="Cambria Math" panose="02040503050406030204" pitchFamily="18" charset="0"/>
                      </a:rPr>
                      <m:t>𝑏</m:t>
                    </m:r>
                    <m:rad>
                      <m:radPr>
                        <m:degHide m:val="on"/>
                        <m:ctrlPr>
                          <a:rPr lang="en-US" sz="3600" b="0" i="1" smtClean="0">
                            <a:latin typeface="Cambria Math" panose="02040503050406030204" pitchFamily="18" charset="0"/>
                          </a:rPr>
                        </m:ctrlPr>
                      </m:radPr>
                      <m:deg/>
                      <m:e>
                        <m:f>
                          <m:fPr>
                            <m:ctrlPr>
                              <a:rPr lang="en-US" sz="3600" i="1" dirty="0" smtClean="0">
                                <a:latin typeface="Cambria Math" panose="02040503050406030204" pitchFamily="18" charset="0"/>
                              </a:rPr>
                            </m:ctrlPr>
                          </m:fPr>
                          <m:num>
                            <m:r>
                              <a:rPr lang="en-US" sz="3600" b="0" i="1" dirty="0" smtClean="0">
                                <a:latin typeface="Cambria Math" panose="02040503050406030204" pitchFamily="18" charset="0"/>
                              </a:rPr>
                              <m:t>1+</m:t>
                            </m:r>
                            <m:r>
                              <a:rPr lang="en-US" sz="3600" b="0" i="1" dirty="0" smtClean="0">
                                <a:latin typeface="Cambria Math" panose="02040503050406030204" pitchFamily="18" charset="0"/>
                              </a:rPr>
                              <m:t>𝑝</m:t>
                            </m:r>
                          </m:num>
                          <m:den>
                            <m:r>
                              <a:rPr lang="en-US" sz="3600" b="0" i="1" dirty="0" smtClean="0">
                                <a:latin typeface="Cambria Math" panose="02040503050406030204" pitchFamily="18" charset="0"/>
                              </a:rPr>
                              <m:t>1−</m:t>
                            </m:r>
                            <m:r>
                              <a:rPr lang="en-US" sz="3600" b="0" i="1" dirty="0" smtClean="0">
                                <a:latin typeface="Cambria Math" panose="02040503050406030204" pitchFamily="18" charset="0"/>
                              </a:rPr>
                              <m:t>𝑝</m:t>
                            </m:r>
                          </m:den>
                        </m:f>
                      </m:e>
                    </m:rad>
                  </m:oMath>
                </a14:m>
                <a:endParaRPr lang="en-US" sz="3600" dirty="0"/>
              </a:p>
            </p:txBody>
          </p:sp>
        </mc:Choice>
        <mc:Fallback xmlns="">
          <p:sp>
            <p:nvSpPr>
              <p:cNvPr id="60" name="TextBox 59">
                <a:extLst>
                  <a:ext uri="{FF2B5EF4-FFF2-40B4-BE49-F238E27FC236}">
                    <a16:creationId xmlns:a16="http://schemas.microsoft.com/office/drawing/2014/main" id="{E6CAFC3C-71CE-4215-80DE-A915B8E7A08B}"/>
                  </a:ext>
                </a:extLst>
              </p:cNvPr>
              <p:cNvSpPr txBox="1">
                <a:spLocks noRot="1" noChangeAspect="1" noMove="1" noResize="1" noEditPoints="1" noAdjustHandles="1" noChangeArrowheads="1" noChangeShapeType="1" noTextEdit="1"/>
              </p:cNvSpPr>
              <p:nvPr/>
            </p:nvSpPr>
            <p:spPr>
              <a:xfrm>
                <a:off x="36059141" y="6894546"/>
                <a:ext cx="6037798" cy="1219693"/>
              </a:xfrm>
              <a:prstGeom prst="rect">
                <a:avLst/>
              </a:prstGeom>
              <a:blipFill>
                <a:blip r:embed="rId10"/>
                <a:stretch>
                  <a:fillRect l="-3027"/>
                </a:stretch>
              </a:blipFill>
            </p:spPr>
            <p:txBody>
              <a:bodyPr/>
              <a:lstStyle/>
              <a:p>
                <a:r>
                  <a:rPr lang="en-US">
                    <a:noFill/>
                  </a:rPr>
                  <a:t> </a:t>
                </a:r>
              </a:p>
            </p:txBody>
          </p:sp>
        </mc:Fallback>
      </mc:AlternateContent>
      <p:sp>
        <p:nvSpPr>
          <p:cNvPr id="58" name="Freeform: Shape 57">
            <a:extLst>
              <a:ext uri="{FF2B5EF4-FFF2-40B4-BE49-F238E27FC236}">
                <a16:creationId xmlns:a16="http://schemas.microsoft.com/office/drawing/2014/main" id="{FDF9B356-25FC-432D-B035-73F13371A695}"/>
              </a:ext>
            </a:extLst>
          </p:cNvPr>
          <p:cNvSpPr/>
          <p:nvPr/>
        </p:nvSpPr>
        <p:spPr>
          <a:xfrm rot="14015710">
            <a:off x="26935575" y="10202950"/>
            <a:ext cx="8086068" cy="3004299"/>
          </a:xfrm>
          <a:custGeom>
            <a:avLst/>
            <a:gdLst>
              <a:gd name="connsiteX0" fmla="*/ 0 w 9914021"/>
              <a:gd name="connsiteY0" fmla="*/ 4379495 h 4379495"/>
              <a:gd name="connsiteX1" fmla="*/ 3946357 w 9914021"/>
              <a:gd name="connsiteY1" fmla="*/ 866274 h 4379495"/>
              <a:gd name="connsiteX2" fmla="*/ 9914021 w 9914021"/>
              <a:gd name="connsiteY2" fmla="*/ 0 h 4379495"/>
              <a:gd name="connsiteX3" fmla="*/ 9914021 w 9914021"/>
              <a:gd name="connsiteY3" fmla="*/ 0 h 4379495"/>
            </a:gdLst>
            <a:ahLst/>
            <a:cxnLst>
              <a:cxn ang="0">
                <a:pos x="connsiteX0" y="connsiteY0"/>
              </a:cxn>
              <a:cxn ang="0">
                <a:pos x="connsiteX1" y="connsiteY1"/>
              </a:cxn>
              <a:cxn ang="0">
                <a:pos x="connsiteX2" y="connsiteY2"/>
              </a:cxn>
              <a:cxn ang="0">
                <a:pos x="connsiteX3" y="connsiteY3"/>
              </a:cxn>
            </a:cxnLst>
            <a:rect l="l" t="t" r="r" b="b"/>
            <a:pathLst>
              <a:path w="9914021" h="4379495">
                <a:moveTo>
                  <a:pt x="0" y="4379495"/>
                </a:moveTo>
                <a:cubicBezTo>
                  <a:pt x="1147010" y="2987842"/>
                  <a:pt x="2294020" y="1596190"/>
                  <a:pt x="3946357" y="866274"/>
                </a:cubicBezTo>
                <a:cubicBezTo>
                  <a:pt x="5598694" y="136358"/>
                  <a:pt x="9914021" y="0"/>
                  <a:pt x="9914021" y="0"/>
                </a:cubicBezTo>
                <a:lnTo>
                  <a:pt x="9914021" y="0"/>
                </a:lnTo>
              </a:path>
            </a:pathLst>
          </a:cu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09108EEB-BA5B-410E-9CEF-E46B1A549B11}"/>
              </a:ext>
            </a:extLst>
          </p:cNvPr>
          <p:cNvSpPr/>
          <p:nvPr/>
        </p:nvSpPr>
        <p:spPr>
          <a:xfrm rot="16200000">
            <a:off x="23885862" y="10686686"/>
            <a:ext cx="6113783" cy="826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C000"/>
                </a:solidFill>
              </a:rPr>
              <a:t>MDC with fixed power</a:t>
            </a:r>
          </a:p>
        </p:txBody>
      </p:sp>
      <p:sp>
        <p:nvSpPr>
          <p:cNvPr id="63" name="TextBox 62">
            <a:extLst>
              <a:ext uri="{FF2B5EF4-FFF2-40B4-BE49-F238E27FC236}">
                <a16:creationId xmlns:a16="http://schemas.microsoft.com/office/drawing/2014/main" id="{AFE316DE-3B39-4986-8E52-5E249831CC52}"/>
              </a:ext>
            </a:extLst>
          </p:cNvPr>
          <p:cNvSpPr txBox="1"/>
          <p:nvPr/>
        </p:nvSpPr>
        <p:spPr>
          <a:xfrm>
            <a:off x="29543565" y="30937200"/>
            <a:ext cx="13798193" cy="1627632"/>
          </a:xfrm>
          <a:prstGeom prst="rect">
            <a:avLst/>
          </a:prstGeom>
          <a:solidFill>
            <a:srgbClr val="EBF1DE">
              <a:alpha val="90980"/>
            </a:srgbClr>
          </a:solidFill>
          <a:ln>
            <a:noFill/>
          </a:ln>
        </p:spPr>
        <p:txBody>
          <a:bodyPr wrap="square" rtlCol="0">
            <a:spAutoFit/>
          </a:bodyPr>
          <a:lstStyle/>
          <a:p>
            <a:r>
              <a:rPr lang="en-US" sz="1000" dirty="0"/>
              <a:t>9. </a:t>
            </a:r>
            <a:r>
              <a:rPr lang="en-US" sz="1000" dirty="0" err="1"/>
              <a:t>Poussart</a:t>
            </a:r>
            <a:r>
              <a:rPr lang="en-US" sz="1000" dirty="0"/>
              <a:t>, J.N., </a:t>
            </a:r>
            <a:r>
              <a:rPr lang="en-US" sz="1000" dirty="0" err="1"/>
              <a:t>Ardo</a:t>
            </a:r>
            <a:r>
              <a:rPr lang="en-US" sz="1000" dirty="0"/>
              <a:t>, J., and L. Olsson, 2004. Verification of Soil Carbon Sequestration: Sample Requirements. Environmental Management, 33(1), 416-425 </a:t>
            </a:r>
          </a:p>
          <a:p>
            <a:r>
              <a:rPr lang="en-US" sz="1000" dirty="0"/>
              <a:t>10. </a:t>
            </a:r>
            <a:r>
              <a:rPr lang="en-US" sz="1000" dirty="0" err="1"/>
              <a:t>Homann</a:t>
            </a:r>
            <a:r>
              <a:rPr lang="en-US" sz="1000" dirty="0"/>
              <a:t>, P.S., Bormann, B.T., Boyle, J.R., </a:t>
            </a:r>
            <a:r>
              <a:rPr lang="en-US" sz="1000" dirty="0" err="1"/>
              <a:t>Darbyshire</a:t>
            </a:r>
            <a:r>
              <a:rPr lang="en-US" sz="1000" dirty="0"/>
              <a:t>, R.L., and R. Bigley, 2008. C and N minimum detectable changes and treatment differences in a multi-treatment forest experiment. Forest Ecology and Management, 225, 1724- 1734. </a:t>
            </a:r>
          </a:p>
          <a:p>
            <a:r>
              <a:rPr lang="en-US" sz="1000" dirty="0"/>
              <a:t>11. Yang, X.M., Drury, C.F., Wander, M.M., and S.D. Kay, 2008. Evaluating the Effect of Tillage on Carbon Sequestration Using the Minimum Detectable Difference Concept. Pedosphere, 18(4), 421-430.</a:t>
            </a:r>
          </a:p>
          <a:p>
            <a:r>
              <a:rPr lang="en-US" sz="1000" dirty="0"/>
              <a:t>12. </a:t>
            </a:r>
            <a:r>
              <a:rPr lang="en-US" sz="1000" dirty="0" err="1"/>
              <a:t>Knebl</a:t>
            </a:r>
            <a:r>
              <a:rPr lang="en-US" sz="1000" dirty="0"/>
              <a:t>, L., </a:t>
            </a:r>
            <a:r>
              <a:rPr lang="en-US" sz="1000" dirty="0" err="1"/>
              <a:t>Leithold</a:t>
            </a:r>
            <a:r>
              <a:rPr lang="en-US" sz="1000" dirty="0"/>
              <a:t>, G., and C. Brock, 2015. Journal of Plant Nutrition and Soil Science, 178, 35-42.</a:t>
            </a:r>
          </a:p>
          <a:p>
            <a:r>
              <a:rPr lang="en-US" sz="1000" dirty="0"/>
              <a:t>13. Fahey, T.J., Yanai, R.D., Gonzales, K.E., and J.A. Lombardi, 2017. Sampling and processing roots from rocky forest soils. Ecosphere, 8(6), online.</a:t>
            </a:r>
          </a:p>
          <a:p>
            <a:r>
              <a:rPr lang="en-US" sz="1000" dirty="0"/>
              <a:t>14. M. Zhou, 2015. Minimum detectable differences for cane yield, sucrose content and sugar yield among the Midlands and Coastal Short Cycle sugarcane breeding </a:t>
            </a:r>
            <a:r>
              <a:rPr lang="en-US" sz="1000" dirty="0" err="1"/>
              <a:t>programmes</a:t>
            </a:r>
            <a:r>
              <a:rPr lang="en-US" sz="1000" dirty="0"/>
              <a:t> in South Africa, South Africa Journal of Plant and Soil, 322(3), 175-182.</a:t>
            </a:r>
          </a:p>
          <a:p>
            <a:r>
              <a:rPr lang="en-US" sz="1000" dirty="0"/>
              <a:t>15. T. Wagner, 2009. Evaluating the Power to Detect Temporal Trends in Fishery- Independent Surveys: A Case Study Based on Gill Nets Set in the Ohio Waters of Lake Erie for Walleyes. North American Journal of Fisheries Management, 29, 805-816.</a:t>
            </a:r>
          </a:p>
          <a:p>
            <a:r>
              <a:rPr lang="en-US" sz="1000" dirty="0"/>
              <a:t>16. Andrade, T.O., </a:t>
            </a:r>
            <a:r>
              <a:rPr lang="en-US" sz="1000" dirty="0" err="1"/>
              <a:t>Bergtold</a:t>
            </a:r>
            <a:r>
              <a:rPr lang="en-US" sz="1000" dirty="0"/>
              <a:t>, M., and P. </a:t>
            </a:r>
            <a:r>
              <a:rPr lang="en-US" sz="1000" dirty="0" err="1"/>
              <a:t>Kabouw</a:t>
            </a:r>
            <a:r>
              <a:rPr lang="en-US" sz="1000" dirty="0"/>
              <a:t>, 2017. Minimum significant differences (MSD) in earthworm field studies evaluation potential effects of plant protection products. Journal of Soils and Sediments, 17, 1706-1714.</a:t>
            </a:r>
          </a:p>
          <a:p>
            <a:r>
              <a:rPr lang="en-US" sz="1000" dirty="0"/>
              <a:t>17. </a:t>
            </a:r>
            <a:r>
              <a:rPr lang="en-US" sz="1000" dirty="0" err="1"/>
              <a:t>Wieczorek</a:t>
            </a:r>
            <a:r>
              <a:rPr lang="en-US" sz="1000" dirty="0"/>
              <a:t>, M.V., </a:t>
            </a:r>
            <a:r>
              <a:rPr lang="en-US" sz="1000" dirty="0" err="1"/>
              <a:t>Bakanov</a:t>
            </a:r>
            <a:r>
              <a:rPr lang="en-US" sz="1000" dirty="0"/>
              <a:t>, N., </a:t>
            </a:r>
            <a:r>
              <a:rPr lang="en-US" sz="1000" dirty="0" err="1"/>
              <a:t>Stang</a:t>
            </a:r>
            <a:r>
              <a:rPr lang="en-US" sz="1000" dirty="0"/>
              <a:t>, C., </a:t>
            </a:r>
            <a:r>
              <a:rPr lang="en-US" sz="1000" dirty="0" err="1"/>
              <a:t>Bilancia</a:t>
            </a:r>
            <a:r>
              <a:rPr lang="en-US" sz="1000" dirty="0"/>
              <a:t>, D., And L. </a:t>
            </a:r>
            <a:r>
              <a:rPr lang="en-US" sz="1000" dirty="0" err="1"/>
              <a:t>Lagadic</a:t>
            </a:r>
            <a:r>
              <a:rPr lang="en-US" sz="1000" dirty="0"/>
              <a:t>, 2016. Reference scenarios for exposure to plant protection products and invertebrate communities in stream mesocosms, 545-546, 308-319.</a:t>
            </a:r>
            <a:endParaRPr lang="en-US" sz="5400" dirty="0"/>
          </a:p>
        </p:txBody>
      </p:sp>
      <p:sp>
        <p:nvSpPr>
          <p:cNvPr id="64" name="TextBox 63">
            <a:extLst>
              <a:ext uri="{FF2B5EF4-FFF2-40B4-BE49-F238E27FC236}">
                <a16:creationId xmlns:a16="http://schemas.microsoft.com/office/drawing/2014/main" id="{7724332A-E384-4276-B528-378147860B64}"/>
              </a:ext>
            </a:extLst>
          </p:cNvPr>
          <p:cNvSpPr txBox="1"/>
          <p:nvPr/>
        </p:nvSpPr>
        <p:spPr>
          <a:xfrm>
            <a:off x="15616032" y="8311445"/>
            <a:ext cx="4165886" cy="461665"/>
          </a:xfrm>
          <a:prstGeom prst="rect">
            <a:avLst/>
          </a:prstGeom>
          <a:noFill/>
        </p:spPr>
        <p:txBody>
          <a:bodyPr wrap="square" rtlCol="0">
            <a:spAutoFit/>
          </a:bodyPr>
          <a:lstStyle/>
          <a:p>
            <a:r>
              <a:rPr lang="en-US" sz="2400" i="1" dirty="0"/>
              <a:t>n= sample size; s</a:t>
            </a:r>
            <a:r>
              <a:rPr lang="en-US" sz="2400" i="1" baseline="30000" dirty="0"/>
              <a:t>2</a:t>
            </a:r>
            <a:r>
              <a:rPr lang="en-US" sz="2400" i="1" dirty="0"/>
              <a:t>= variance</a:t>
            </a:r>
          </a:p>
        </p:txBody>
      </p:sp>
      <p:sp>
        <p:nvSpPr>
          <p:cNvPr id="65" name="TextBox 64">
            <a:extLst>
              <a:ext uri="{FF2B5EF4-FFF2-40B4-BE49-F238E27FC236}">
                <a16:creationId xmlns:a16="http://schemas.microsoft.com/office/drawing/2014/main" id="{0AA121B1-E7EA-45AC-91E3-2119665EBA20}"/>
              </a:ext>
            </a:extLst>
          </p:cNvPr>
          <p:cNvSpPr txBox="1"/>
          <p:nvPr/>
        </p:nvSpPr>
        <p:spPr>
          <a:xfrm>
            <a:off x="20702857" y="8589416"/>
            <a:ext cx="5038518" cy="1200329"/>
          </a:xfrm>
          <a:prstGeom prst="rect">
            <a:avLst/>
          </a:prstGeom>
          <a:noFill/>
        </p:spPr>
        <p:txBody>
          <a:bodyPr wrap="square" rtlCol="0">
            <a:spAutoFit/>
          </a:bodyPr>
          <a:lstStyle/>
          <a:p>
            <a:r>
              <a:rPr lang="en-US" sz="2400" i="1" dirty="0"/>
              <a:t>k= # treatments at each sampling date</a:t>
            </a:r>
          </a:p>
          <a:p>
            <a:r>
              <a:rPr lang="az-Cyrl-AZ" sz="2400" i="1" dirty="0"/>
              <a:t>ф</a:t>
            </a:r>
            <a:r>
              <a:rPr lang="en-US" sz="2400" i="1" dirty="0"/>
              <a:t>= critical value based on </a:t>
            </a:r>
            <a:r>
              <a:rPr lang="el-GR" sz="2400" i="1" dirty="0"/>
              <a:t>α</a:t>
            </a:r>
            <a:r>
              <a:rPr lang="en-US" sz="2400" i="1" dirty="0"/>
              <a:t> and β</a:t>
            </a:r>
          </a:p>
          <a:p>
            <a:r>
              <a:rPr lang="en-US" sz="2400" i="1" dirty="0"/>
              <a:t>n= sample size; s</a:t>
            </a:r>
            <a:r>
              <a:rPr lang="en-US" sz="2400" i="1" baseline="30000" dirty="0"/>
              <a:t>2</a:t>
            </a:r>
            <a:r>
              <a:rPr lang="en-US" sz="2400" i="1" dirty="0"/>
              <a:t>= variance</a:t>
            </a:r>
            <a:endParaRPr lang="en-US" sz="2400" dirty="0"/>
          </a:p>
        </p:txBody>
      </p:sp>
      <p:pic>
        <p:nvPicPr>
          <p:cNvPr id="46" name="Picture 45" descr="A close up of a map&#10;&#10;Description automatically generated">
            <a:extLst>
              <a:ext uri="{FF2B5EF4-FFF2-40B4-BE49-F238E27FC236}">
                <a16:creationId xmlns:a16="http://schemas.microsoft.com/office/drawing/2014/main" id="{48ABB502-E571-4515-8030-2E3CB16CA46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323187" y="8965683"/>
            <a:ext cx="5739213" cy="6962888"/>
          </a:xfrm>
          <a:prstGeom prst="rect">
            <a:avLst/>
          </a:prstGeom>
        </p:spPr>
      </p:pic>
      <p:sp>
        <p:nvSpPr>
          <p:cNvPr id="66" name="TextBox 65">
            <a:extLst>
              <a:ext uri="{FF2B5EF4-FFF2-40B4-BE49-F238E27FC236}">
                <a16:creationId xmlns:a16="http://schemas.microsoft.com/office/drawing/2014/main" id="{AA9873AD-9315-43E2-A11B-23420696FBA0}"/>
              </a:ext>
            </a:extLst>
          </p:cNvPr>
          <p:cNvSpPr txBox="1"/>
          <p:nvPr/>
        </p:nvSpPr>
        <p:spPr>
          <a:xfrm>
            <a:off x="40975698" y="15908179"/>
            <a:ext cx="1159893" cy="246221"/>
          </a:xfrm>
          <a:prstGeom prst="rect">
            <a:avLst/>
          </a:prstGeom>
          <a:noFill/>
        </p:spPr>
        <p:txBody>
          <a:bodyPr wrap="square" rtlCol="0">
            <a:spAutoFit/>
          </a:bodyPr>
          <a:lstStyle/>
          <a:p>
            <a:r>
              <a:rPr lang="en-US" sz="1000" dirty="0"/>
              <a:t>Mobley et al. 2019</a:t>
            </a:r>
          </a:p>
        </p:txBody>
      </p:sp>
      <p:pic>
        <p:nvPicPr>
          <p:cNvPr id="49" name="Picture 48" descr="A screenshot of a cell phone&#10;&#10;Description automatically generated">
            <a:extLst>
              <a:ext uri="{FF2B5EF4-FFF2-40B4-BE49-F238E27FC236}">
                <a16:creationId xmlns:a16="http://schemas.microsoft.com/office/drawing/2014/main" id="{65634AE9-CFD8-4E0C-A5AC-2593A50B03A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513842" y="13124472"/>
            <a:ext cx="3687022" cy="2111510"/>
          </a:xfrm>
          <a:prstGeom prst="rect">
            <a:avLst/>
          </a:prstGeom>
        </p:spPr>
      </p:pic>
      <p:sp>
        <p:nvSpPr>
          <p:cNvPr id="4" name="TextBox 3">
            <a:extLst>
              <a:ext uri="{FF2B5EF4-FFF2-40B4-BE49-F238E27FC236}">
                <a16:creationId xmlns:a16="http://schemas.microsoft.com/office/drawing/2014/main" id="{B7981606-7F82-4E7E-B096-FA6D8EF0951B}"/>
              </a:ext>
            </a:extLst>
          </p:cNvPr>
          <p:cNvSpPr txBox="1"/>
          <p:nvPr/>
        </p:nvSpPr>
        <p:spPr>
          <a:xfrm>
            <a:off x="23008385" y="15012795"/>
            <a:ext cx="1265245" cy="246221"/>
          </a:xfrm>
          <a:prstGeom prst="rect">
            <a:avLst/>
          </a:prstGeom>
          <a:noFill/>
        </p:spPr>
        <p:txBody>
          <a:bodyPr wrap="square" rtlCol="0">
            <a:spAutoFit/>
          </a:bodyPr>
          <a:lstStyle/>
          <a:p>
            <a:r>
              <a:rPr lang="en-US" sz="1000" dirty="0" err="1"/>
              <a:t>Poussart</a:t>
            </a:r>
            <a:r>
              <a:rPr lang="en-US" sz="1000" dirty="0"/>
              <a:t> et al. 2004</a:t>
            </a:r>
          </a:p>
        </p:txBody>
      </p:sp>
      <p:pic>
        <p:nvPicPr>
          <p:cNvPr id="51" name="Picture 50" descr="A close up of text on a white background&#10;&#10;Description automatically generated">
            <a:extLst>
              <a:ext uri="{FF2B5EF4-FFF2-40B4-BE49-F238E27FC236}">
                <a16:creationId xmlns:a16="http://schemas.microsoft.com/office/drawing/2014/main" id="{7870F7B7-FF27-4B4C-A384-469EAA2A1B0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808246" y="12954000"/>
            <a:ext cx="5537154" cy="3472257"/>
          </a:xfrm>
          <a:prstGeom prst="rect">
            <a:avLst/>
          </a:prstGeom>
        </p:spPr>
      </p:pic>
      <p:pic>
        <p:nvPicPr>
          <p:cNvPr id="68" name="Picture 67" descr="A close up of text on a white background&#10;&#10;Description automatically generated">
            <a:extLst>
              <a:ext uri="{FF2B5EF4-FFF2-40B4-BE49-F238E27FC236}">
                <a16:creationId xmlns:a16="http://schemas.microsoft.com/office/drawing/2014/main" id="{A8D60FBC-4A04-4F5B-A3B0-B044FA4B503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070109" y="8723263"/>
            <a:ext cx="5038517" cy="4209394"/>
          </a:xfrm>
          <a:prstGeom prst="rect">
            <a:avLst/>
          </a:prstGeom>
        </p:spPr>
      </p:pic>
      <p:sp>
        <p:nvSpPr>
          <p:cNvPr id="71" name="TextBox 70">
            <a:extLst>
              <a:ext uri="{FF2B5EF4-FFF2-40B4-BE49-F238E27FC236}">
                <a16:creationId xmlns:a16="http://schemas.microsoft.com/office/drawing/2014/main" id="{476A29DD-8FEC-4A95-AE79-F3063C3C0478}"/>
              </a:ext>
            </a:extLst>
          </p:cNvPr>
          <p:cNvSpPr txBox="1"/>
          <p:nvPr/>
        </p:nvSpPr>
        <p:spPr>
          <a:xfrm>
            <a:off x="19136097" y="12954000"/>
            <a:ext cx="1265245" cy="246221"/>
          </a:xfrm>
          <a:prstGeom prst="rect">
            <a:avLst/>
          </a:prstGeom>
          <a:noFill/>
        </p:spPr>
        <p:txBody>
          <a:bodyPr wrap="square" rtlCol="0">
            <a:spAutoFit/>
          </a:bodyPr>
          <a:lstStyle/>
          <a:p>
            <a:r>
              <a:rPr lang="en-US" sz="1000" dirty="0" err="1"/>
              <a:t>Homann</a:t>
            </a:r>
            <a:r>
              <a:rPr lang="en-US" sz="1000" dirty="0"/>
              <a:t> et al. 2008</a:t>
            </a:r>
          </a:p>
        </p:txBody>
      </p:sp>
      <p:sp>
        <p:nvSpPr>
          <p:cNvPr id="81" name="TextBox 80">
            <a:extLst>
              <a:ext uri="{FF2B5EF4-FFF2-40B4-BE49-F238E27FC236}">
                <a16:creationId xmlns:a16="http://schemas.microsoft.com/office/drawing/2014/main" id="{12D946AD-9452-4B98-A047-8FEF00235E29}"/>
              </a:ext>
            </a:extLst>
          </p:cNvPr>
          <p:cNvSpPr txBox="1"/>
          <p:nvPr/>
        </p:nvSpPr>
        <p:spPr>
          <a:xfrm>
            <a:off x="27743705" y="7816654"/>
            <a:ext cx="6548334" cy="1323439"/>
          </a:xfrm>
          <a:prstGeom prst="rect">
            <a:avLst/>
          </a:prstGeom>
          <a:noFill/>
        </p:spPr>
        <p:txBody>
          <a:bodyPr wrap="square" rtlCol="0">
            <a:spAutoFit/>
          </a:bodyPr>
          <a:lstStyle/>
          <a:p>
            <a:pPr algn="ctr"/>
            <a:r>
              <a:rPr lang="en-US" sz="4000" b="1" u="sng" dirty="0"/>
              <a:t>Relationships of power, MDC, sample size and cost</a:t>
            </a:r>
          </a:p>
        </p:txBody>
      </p:sp>
      <p:pic>
        <p:nvPicPr>
          <p:cNvPr id="83" name="Picture 82" descr="A screenshot of a cell phone&#10;&#10;Description automatically generated">
            <a:extLst>
              <a:ext uri="{FF2B5EF4-FFF2-40B4-BE49-F238E27FC236}">
                <a16:creationId xmlns:a16="http://schemas.microsoft.com/office/drawing/2014/main" id="{2AD099CF-7C34-48F1-B1FF-A30D901D0648}"/>
              </a:ext>
            </a:extLst>
          </p:cNvPr>
          <p:cNvPicPr>
            <a:picLocks noChangeAspect="1"/>
          </p:cNvPicPr>
          <p:nvPr/>
        </p:nvPicPr>
        <p:blipFill rotWithShape="1">
          <a:blip r:embed="rId15">
            <a:extLst>
              <a:ext uri="{28A0092B-C50C-407E-A947-70E740481C1C}">
                <a14:useLocalDpi xmlns:a14="http://schemas.microsoft.com/office/drawing/2010/main" val="0"/>
              </a:ext>
            </a:extLst>
          </a:blip>
          <a:srcRect l="1163" t="2036" r="2837"/>
          <a:stretch/>
        </p:blipFill>
        <p:spPr>
          <a:xfrm>
            <a:off x="1271102" y="12189636"/>
            <a:ext cx="6406566" cy="9059783"/>
          </a:xfrm>
          <a:prstGeom prst="rect">
            <a:avLst/>
          </a:prstGeom>
        </p:spPr>
      </p:pic>
      <p:sp>
        <p:nvSpPr>
          <p:cNvPr id="88" name="TextBox 87">
            <a:extLst>
              <a:ext uri="{FF2B5EF4-FFF2-40B4-BE49-F238E27FC236}">
                <a16:creationId xmlns:a16="http://schemas.microsoft.com/office/drawing/2014/main" id="{3B9E84E5-45A3-413A-B986-01CFD23A0833}"/>
              </a:ext>
            </a:extLst>
          </p:cNvPr>
          <p:cNvSpPr txBox="1"/>
          <p:nvPr/>
        </p:nvSpPr>
        <p:spPr>
          <a:xfrm>
            <a:off x="11658600" y="20345400"/>
            <a:ext cx="1265245" cy="246221"/>
          </a:xfrm>
          <a:prstGeom prst="rect">
            <a:avLst/>
          </a:prstGeom>
          <a:noFill/>
        </p:spPr>
        <p:txBody>
          <a:bodyPr wrap="square" rtlCol="0">
            <a:spAutoFit/>
          </a:bodyPr>
          <a:lstStyle/>
          <a:p>
            <a:r>
              <a:rPr lang="en-US" sz="1000" dirty="0" err="1"/>
              <a:t>Amrhei</a:t>
            </a:r>
            <a:r>
              <a:rPr lang="en-US" sz="1000" dirty="0"/>
              <a:t> et al. 2019</a:t>
            </a:r>
          </a:p>
        </p:txBody>
      </p:sp>
      <p:sp>
        <p:nvSpPr>
          <p:cNvPr id="11" name="TextBox 10">
            <a:extLst>
              <a:ext uri="{FF2B5EF4-FFF2-40B4-BE49-F238E27FC236}">
                <a16:creationId xmlns:a16="http://schemas.microsoft.com/office/drawing/2014/main" id="{F81C4FC0-25DA-4EE4-AEB1-F7B370B77EF9}"/>
              </a:ext>
            </a:extLst>
          </p:cNvPr>
          <p:cNvSpPr txBox="1"/>
          <p:nvPr/>
        </p:nvSpPr>
        <p:spPr>
          <a:xfrm>
            <a:off x="8758672" y="12325985"/>
            <a:ext cx="5051000" cy="8556188"/>
          </a:xfrm>
          <a:prstGeom prst="rect">
            <a:avLst/>
          </a:prstGeom>
          <a:noFill/>
        </p:spPr>
        <p:txBody>
          <a:bodyPr wrap="square" rtlCol="0">
            <a:spAutoFit/>
          </a:bodyPr>
          <a:lstStyle/>
          <a:p>
            <a:pPr>
              <a:lnSpc>
                <a:spcPts val="5500"/>
              </a:lnSpc>
            </a:pPr>
            <a:r>
              <a:rPr lang="en-US" sz="4800" b="1" dirty="0">
                <a:ln>
                  <a:solidFill>
                    <a:srgbClr val="03C1E7"/>
                  </a:solidFill>
                </a:ln>
                <a:solidFill>
                  <a:schemeClr val="accent5"/>
                </a:solidFill>
                <a:latin typeface="Bell MT" panose="02020503060305020303" pitchFamily="18" charset="0"/>
                <a:cs typeface="Vijaya" panose="020B0502040204020203" pitchFamily="18" charset="0"/>
              </a:rPr>
              <a:t>“</a:t>
            </a:r>
            <a:r>
              <a:rPr lang="en-US" sz="4800" b="1" i="1" dirty="0">
                <a:ln>
                  <a:solidFill>
                    <a:srgbClr val="03C1E7"/>
                  </a:solidFill>
                </a:ln>
                <a:solidFill>
                  <a:schemeClr val="accent5"/>
                </a:solidFill>
                <a:latin typeface="Bell MT" panose="02020503060305020303" pitchFamily="18" charset="0"/>
                <a:cs typeface="Vijaya" panose="020B0502040204020203" pitchFamily="18" charset="0"/>
              </a:rPr>
              <a:t>Eradicating categorization will help to halt overconfident claims, unwarranted declarations of “no difference”</a:t>
            </a:r>
          </a:p>
          <a:p>
            <a:pPr>
              <a:lnSpc>
                <a:spcPts val="5500"/>
              </a:lnSpc>
            </a:pPr>
            <a:r>
              <a:rPr lang="en-US" sz="4800" b="1" i="1" dirty="0">
                <a:ln>
                  <a:solidFill>
                    <a:srgbClr val="03C1E7"/>
                  </a:solidFill>
                </a:ln>
                <a:solidFill>
                  <a:schemeClr val="accent5"/>
                </a:solidFill>
                <a:latin typeface="Bell MT" panose="02020503060305020303" pitchFamily="18" charset="0"/>
                <a:cs typeface="Vijaya" panose="020B0502040204020203" pitchFamily="18" charset="0"/>
              </a:rPr>
              <a:t>And absurd statements about ‘replication failure’.”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20850</TotalTime>
  <Words>1451</Words>
  <Application>Microsoft Office PowerPoint</Application>
  <PresentationFormat>Custom</PresentationFormat>
  <Paragraphs>139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Bell MT</vt:lpstr>
      <vt:lpstr>Calibri</vt:lpstr>
      <vt:lpstr>Cambria Math</vt:lpstr>
      <vt:lpstr>Vijaya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Alexandrea Mae Rice</cp:lastModifiedBy>
  <cp:revision>452</cp:revision>
  <dcterms:created xsi:type="dcterms:W3CDTF">2017-11-04T02:51:56Z</dcterms:created>
  <dcterms:modified xsi:type="dcterms:W3CDTF">2019-06-04T23:50:53Z</dcterms:modified>
</cp:coreProperties>
</file>