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5"/>
  </p:sldMasterIdLst>
  <p:notesMasterIdLst>
    <p:notesMasterId r:id="rId28"/>
  </p:notesMasterIdLst>
  <p:handoutMasterIdLst>
    <p:handoutMasterId r:id="rId29"/>
  </p:handoutMasterIdLst>
  <p:sldIdLst>
    <p:sldId id="256" r:id="rId6"/>
    <p:sldId id="289" r:id="rId7"/>
    <p:sldId id="295" r:id="rId8"/>
    <p:sldId id="296" r:id="rId9"/>
    <p:sldId id="281" r:id="rId10"/>
    <p:sldId id="280" r:id="rId11"/>
    <p:sldId id="261" r:id="rId12"/>
    <p:sldId id="282" r:id="rId13"/>
    <p:sldId id="283" r:id="rId14"/>
    <p:sldId id="284" r:id="rId15"/>
    <p:sldId id="285" r:id="rId16"/>
    <p:sldId id="286" r:id="rId17"/>
    <p:sldId id="291" r:id="rId18"/>
    <p:sldId id="292" r:id="rId19"/>
    <p:sldId id="294" r:id="rId20"/>
    <p:sldId id="287" r:id="rId21"/>
    <p:sldId id="293" r:id="rId22"/>
    <p:sldId id="297" r:id="rId23"/>
    <p:sldId id="298" r:id="rId24"/>
    <p:sldId id="300" r:id="rId25"/>
    <p:sldId id="299" r:id="rId26"/>
    <p:sldId id="279" r:id="rId27"/>
  </p:sldIdLst>
  <p:sldSz cx="9144000" cy="6858000" type="screen4x3"/>
  <p:notesSz cx="6858000" cy="9240838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7">
          <p15:clr>
            <a:srgbClr val="A4A3A4"/>
          </p15:clr>
        </p15:guide>
        <p15:guide id="2" orient="horz" pos="4209">
          <p15:clr>
            <a:srgbClr val="A4A3A4"/>
          </p15:clr>
        </p15:guide>
        <p15:guide id="3" orient="horz" pos="375">
          <p15:clr>
            <a:srgbClr val="A4A3A4"/>
          </p15:clr>
        </p15:guide>
        <p15:guide id="4" orient="horz" pos="984">
          <p15:clr>
            <a:srgbClr val="A4A3A4"/>
          </p15:clr>
        </p15:guide>
        <p15:guide id="5" orient="horz" pos="1017">
          <p15:clr>
            <a:srgbClr val="A4A3A4"/>
          </p15:clr>
        </p15:guide>
        <p15:guide id="6" orient="horz" pos="3669">
          <p15:clr>
            <a:srgbClr val="A4A3A4"/>
          </p15:clr>
        </p15:guide>
        <p15:guide id="7" pos="332">
          <p15:clr>
            <a:srgbClr val="A4A3A4"/>
          </p15:clr>
        </p15:guide>
        <p15:guide id="8" pos="5418">
          <p15:clr>
            <a:srgbClr val="A4A3A4"/>
          </p15:clr>
        </p15:guide>
        <p15:guide id="9" pos="2773">
          <p15:clr>
            <a:srgbClr val="A4A3A4"/>
          </p15:clr>
        </p15:guide>
        <p15:guide id="10" pos="3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928" y="56"/>
      </p:cViewPr>
      <p:guideLst>
        <p:guide orient="horz" pos="3987"/>
        <p:guide orient="horz" pos="4209"/>
        <p:guide orient="horz" pos="375"/>
        <p:guide orient="horz" pos="984"/>
        <p:guide orient="horz" pos="1017"/>
        <p:guide orient="horz" pos="3669"/>
        <p:guide pos="332"/>
        <p:guide pos="5418"/>
        <p:guide pos="2773"/>
        <p:guide pos="30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>
        <p:guide orient="horz" pos="2911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83D55-1D8E-47F0-8407-8CF902454C52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3952-53CB-4D8F-B858-71DE4FE97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92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5454E-9E81-4C99-A91B-42C07507225A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398"/>
            <a:ext cx="5486400" cy="41583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7934-768C-4C37-BAD1-E522F3AEB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7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7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04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79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17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6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9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9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"/>
          <a:stretch/>
        </p:blipFill>
        <p:spPr>
          <a:xfrm>
            <a:off x="0" y="0"/>
            <a:ext cx="9144000" cy="632618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849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-873"/>
            <a:ext cx="4773613" cy="633023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1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77B51CD-CB4F-419A-B9D1-3A432DC93F5B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2889250"/>
            <a:ext cx="9144000" cy="2540000"/>
          </a:xfrm>
          <a:prstGeom prst="rect">
            <a:avLst/>
          </a:prstGeom>
          <a:solidFill>
            <a:srgbClr val="42424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 bwMode="gray">
          <a:xfrm>
            <a:off x="0" y="5189789"/>
            <a:ext cx="9144000" cy="491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4512" y="457200"/>
            <a:ext cx="3273733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Presenter’s Name goes here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smtClean="0"/>
              <a:t>Location 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44514" y="2889251"/>
            <a:ext cx="8056562" cy="1558058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14" name="TextBox 13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512" y="4523014"/>
            <a:ext cx="805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Ecological Observatory Network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8818" y="4841316"/>
            <a:ext cx="8693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>
                <a:solidFill>
                  <a:schemeClr val="bg1"/>
                </a:solidFill>
              </a:rPr>
              <a:t>A project sponsored by the National Science Foundation and operated under cooperative agreement by Battelle.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75" y="1612068"/>
            <a:ext cx="3874564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575" y="2030517"/>
            <a:ext cx="3874564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5250" y="1612068"/>
            <a:ext cx="3825825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5250" y="2030517"/>
            <a:ext cx="3825825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7C326E-A3F3-4C0F-A2C3-0FD14E09597E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27051" y="2496967"/>
            <a:ext cx="3875088" cy="3327571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773613" y="2506492"/>
            <a:ext cx="3827462" cy="3318046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Box 11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5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A99455-4F0F-412A-85EE-EE540CB8F14C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9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AA99455-4F0F-412A-85EE-EE540CB8F14C}" type="datetime1">
              <a:rPr lang="en-US" smtClean="0"/>
              <a:pPr/>
              <a:t>10/11/2016</a:t>
            </a:fld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5"/>
          <a:stretch/>
        </p:blipFill>
        <p:spPr>
          <a:xfrm>
            <a:off x="-2" y="-1171"/>
            <a:ext cx="9144002" cy="3503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white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32" y="4688362"/>
            <a:ext cx="3471335" cy="9379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white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32" y="4688362"/>
            <a:ext cx="3471335" cy="9379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0" y="3438525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4533099"/>
            <a:ext cx="3471335" cy="9379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1" y="3177011"/>
            <a:ext cx="9144000" cy="541867"/>
          </a:xfrm>
          <a:prstGeom prst="rect">
            <a:avLst/>
          </a:prstGeom>
          <a:solidFill>
            <a:srgbClr val="0371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27557" y="6092706"/>
            <a:ext cx="76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720.746.4844 | neonscience@BattelleEcology.org | </a:t>
            </a:r>
            <a:r>
              <a:rPr lang="en-US" baseline="0" dirty="0" smtClean="0">
                <a:solidFill>
                  <a:schemeClr val="accent1"/>
                </a:solidFill>
              </a:rPr>
              <a:t>www.battelle.org/neon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8" name="Picture 17" descr="Globe_NEON_cmyk.png"/>
          <p:cNvPicPr>
            <a:picLocks noChangeAspect="1"/>
          </p:cNvPicPr>
          <p:nvPr userDrawn="1"/>
        </p:nvPicPr>
        <p:blipFill rotWithShape="1">
          <a:blip r:embed="rId4"/>
          <a:srcRect l="29899" r="3513"/>
          <a:stretch/>
        </p:blipFill>
        <p:spPr>
          <a:xfrm>
            <a:off x="5153125" y="4533099"/>
            <a:ext cx="2268869" cy="91751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600575" y="4295775"/>
            <a:ext cx="0" cy="123571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61268" y="5748252"/>
            <a:ext cx="84214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National Ecological Observatory Network is a project sponsored by the National Science Foundation and operated under cooperative agreement by Battelle.</a:t>
            </a:r>
            <a:endParaRPr lang="en-US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out Image and with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 flipV="1">
            <a:off x="0" y="5963439"/>
            <a:ext cx="9144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4287179"/>
            <a:ext cx="2362200" cy="63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white">
          <a:xfrm flipV="1">
            <a:off x="0" y="5963439"/>
            <a:ext cx="9144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4287179"/>
            <a:ext cx="2362200" cy="6372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white">
          <a:xfrm flipV="1">
            <a:off x="0" y="5963439"/>
            <a:ext cx="9144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-8165"/>
            <a:ext cx="9144000" cy="6083107"/>
          </a:xfrm>
          <a:prstGeom prst="rect">
            <a:avLst/>
          </a:prstGeom>
          <a:solidFill>
            <a:srgbClr val="03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13" y="4158236"/>
            <a:ext cx="2362200" cy="6372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gray">
          <a:xfrm>
            <a:off x="0" y="5824310"/>
            <a:ext cx="9144000" cy="472733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6" name="Picture 25" descr="Globe_NEON_white_PPT.png"/>
          <p:cNvPicPr>
            <a:picLocks noChangeAspect="1"/>
          </p:cNvPicPr>
          <p:nvPr userDrawn="1"/>
        </p:nvPicPr>
        <p:blipFill rotWithShape="1">
          <a:blip r:embed="rId3"/>
          <a:srcRect l="29127" r="3287"/>
          <a:stretch/>
        </p:blipFill>
        <p:spPr>
          <a:xfrm>
            <a:off x="5011514" y="4158236"/>
            <a:ext cx="1593393" cy="63485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4503564" y="4048637"/>
            <a:ext cx="0" cy="8431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701910" y="6416556"/>
            <a:ext cx="77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720.746.4844 | neonscience@BattelleEcology.org | </a:t>
            </a:r>
            <a:r>
              <a:rPr lang="en-US" baseline="0" dirty="0" smtClean="0">
                <a:solidFill>
                  <a:schemeClr val="accent1"/>
                </a:solidFill>
              </a:rPr>
              <a:t>www.battelle.org/neon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61269" y="5218599"/>
            <a:ext cx="842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National Ecological Observatory Network is a project sponsored by the National Science Foundation and operated under cooperative agreement by Battelle.</a:t>
            </a:r>
          </a:p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34B14E8-5F0A-4E5B-834A-F6D1B26D44B7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-1"/>
            <a:ext cx="9144000" cy="607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5829108"/>
            <a:ext cx="9144000" cy="487555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44512" y="342901"/>
            <a:ext cx="8056563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4513" y="4560889"/>
            <a:ext cx="8042914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Presenter’s Name goes here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smtClean="0"/>
              <a:t>Location 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Box 15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83507" y="2730872"/>
            <a:ext cx="805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Ecological Observatory Network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07999" y="3091834"/>
            <a:ext cx="8693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>
                <a:solidFill>
                  <a:schemeClr val="bg1"/>
                </a:solidFill>
              </a:rPr>
              <a:t>A project sponsored by the National Science Foundation and operated under cooperative agreement by Battelle.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5C1683-9B29-42FB-AAC0-E7BD2AA0967D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5593976"/>
            <a:ext cx="9144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5829108"/>
            <a:ext cx="9144000" cy="487555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6468" y="342901"/>
            <a:ext cx="8084608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77" y="4560889"/>
            <a:ext cx="8071798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Presenter’s Name goes here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smtClean="0"/>
              <a:t>Location 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Box 15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75341" y="3088554"/>
            <a:ext cx="8693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>
                <a:solidFill>
                  <a:schemeClr val="accent1"/>
                </a:solidFill>
              </a:rPr>
              <a:t>A project sponsored by the National Science Foundation and operated under cooperative agreement by Battelle.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59015" y="2730872"/>
            <a:ext cx="805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National Ecological Observatory Network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80" y="1614488"/>
            <a:ext cx="8074395" cy="418721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7E4F7B2-9D93-4459-91D9-012FFEC46346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7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595313"/>
            <a:ext cx="8074025" cy="531738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614487"/>
            <a:ext cx="8074025" cy="421005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9C21EC-5B94-45E4-9235-26B31611F990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7050" y="1101987"/>
            <a:ext cx="8074025" cy="44849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595313"/>
            <a:ext cx="8074025" cy="9633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0" y="1614487"/>
            <a:ext cx="3883025" cy="42100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614487"/>
            <a:ext cx="3883025" cy="42100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CE512-FFF4-410C-A486-C2590AF821FE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3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6079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32475"/>
            <a:ext cx="9144000" cy="472733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400" y="3200400"/>
            <a:ext cx="8067676" cy="1329267"/>
          </a:xfrm>
        </p:spPr>
        <p:txBody>
          <a:bodyPr>
            <a:noAutofit/>
          </a:bodyPr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9411A2-0057-4B5D-AE0F-C439A89354DB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>
          <a:xfrm>
            <a:off x="511630" y="1972855"/>
            <a:ext cx="8089445" cy="1165224"/>
          </a:xfrm>
        </p:spPr>
        <p:txBody>
          <a:bodyPr anchor="b" anchorCtr="0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39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59" y="1961222"/>
            <a:ext cx="3857625" cy="156254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404" y="1962760"/>
            <a:ext cx="3840671" cy="154598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453543" y="3563772"/>
            <a:ext cx="8236914" cy="45719"/>
            <a:chOff x="453543" y="3563772"/>
            <a:chExt cx="8236914" cy="45719"/>
          </a:xfrm>
        </p:grpSpPr>
        <p:sp>
          <p:nvSpPr>
            <p:cNvPr id="11" name="Rectangle 10"/>
            <p:cNvSpPr/>
            <p:nvPr/>
          </p:nvSpPr>
          <p:spPr bwMode="auto">
            <a:xfrm flipH="1">
              <a:off x="4572000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flipH="1">
              <a:off x="453543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4547705" y="1233839"/>
            <a:ext cx="48589" cy="4822179"/>
            <a:chOff x="4547705" y="1233839"/>
            <a:chExt cx="48589" cy="4822179"/>
          </a:xfrm>
        </p:grpSpPr>
        <p:sp>
          <p:nvSpPr>
            <p:cNvPr id="14" name="Rectangle 13"/>
            <p:cNvSpPr/>
            <p:nvPr/>
          </p:nvSpPr>
          <p:spPr bwMode="auto">
            <a:xfrm rot="5400000" flipH="1">
              <a:off x="3366455" y="482617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 flipH="1">
              <a:off x="3366455" y="241508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 Placeholder 22"/>
          <p:cNvSpPr>
            <a:spLocks noGrp="1"/>
          </p:cNvSpPr>
          <p:nvPr userDrawn="1">
            <p:ph type="body" sz="quarter" idx="13"/>
          </p:nvPr>
        </p:nvSpPr>
        <p:spPr>
          <a:xfrm>
            <a:off x="541659" y="4044704"/>
            <a:ext cx="3857625" cy="1660672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24"/>
          <p:cNvSpPr>
            <a:spLocks noGrp="1"/>
          </p:cNvSpPr>
          <p:nvPr userDrawn="1">
            <p:ph type="body" sz="quarter" idx="14"/>
          </p:nvPr>
        </p:nvSpPr>
        <p:spPr>
          <a:xfrm>
            <a:off x="4760403" y="4050258"/>
            <a:ext cx="3840672" cy="167005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Title 27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 userDrawn="1">
            <p:ph type="dt" sz="half" idx="15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58B630-EA1D-4982-B1F9-8A498B649054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 userDrawn="1">
            <p:ph type="ftr" sz="quarter" idx="16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 userDrawn="1">
            <p:ph type="sldNum" sz="quarter" idx="17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8"/>
          </p:nvPr>
        </p:nvSpPr>
        <p:spPr>
          <a:xfrm>
            <a:off x="541659" y="1606169"/>
            <a:ext cx="38588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1" name="Text Placeholder 39"/>
          <p:cNvSpPr>
            <a:spLocks noGrp="1"/>
          </p:cNvSpPr>
          <p:nvPr userDrawn="1">
            <p:ph type="body" sz="quarter" idx="19"/>
          </p:nvPr>
        </p:nvSpPr>
        <p:spPr>
          <a:xfrm>
            <a:off x="4760404" y="1608444"/>
            <a:ext cx="3840672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2" name="Text Placeholder 39"/>
          <p:cNvSpPr>
            <a:spLocks noGrp="1"/>
          </p:cNvSpPr>
          <p:nvPr userDrawn="1">
            <p:ph type="body" sz="quarter" idx="20"/>
          </p:nvPr>
        </p:nvSpPr>
        <p:spPr>
          <a:xfrm>
            <a:off x="541659" y="3680261"/>
            <a:ext cx="3860479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3" name="Text Placeholder 39"/>
          <p:cNvSpPr>
            <a:spLocks noGrp="1"/>
          </p:cNvSpPr>
          <p:nvPr userDrawn="1">
            <p:ph type="body" sz="quarter" idx="21"/>
          </p:nvPr>
        </p:nvSpPr>
        <p:spPr>
          <a:xfrm>
            <a:off x="4760404" y="3682536"/>
            <a:ext cx="3840672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0" name="TextBox 19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6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7050" y="1676268"/>
            <a:ext cx="3875088" cy="28218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0" y="1985962"/>
            <a:ext cx="3875088" cy="383857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3613" y="1676268"/>
            <a:ext cx="3827462" cy="28300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613" y="1985962"/>
            <a:ext cx="3827462" cy="383857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4B690D-2FE3-4DDA-8247-574E28A53499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19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375348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0" y="595313"/>
            <a:ext cx="8074025" cy="9633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680" y="1610880"/>
            <a:ext cx="8074395" cy="4190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855670-0EC1-43D1-BFEA-8811FE1591B1}" type="datetime1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6437824"/>
            <a:ext cx="1082083" cy="2923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gray">
          <a:xfrm>
            <a:off x="0" y="6156375"/>
            <a:ext cx="9144000" cy="160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6090011"/>
            <a:ext cx="9144000" cy="160865"/>
          </a:xfrm>
          <a:prstGeom prst="rect">
            <a:avLst/>
          </a:prstGeom>
          <a:solidFill>
            <a:schemeClr val="tx1">
              <a:lumMod val="85000"/>
              <a:lumOff val="1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04" r:id="rId3"/>
    <p:sldLayoutId id="2147483685" r:id="rId4"/>
    <p:sldLayoutId id="2147483686" r:id="rId5"/>
    <p:sldLayoutId id="2147483687" r:id="rId6"/>
    <p:sldLayoutId id="2147483688" r:id="rId7"/>
    <p:sldLayoutId id="2147483699" r:id="rId8"/>
    <p:sldLayoutId id="2147483705" r:id="rId9"/>
    <p:sldLayoutId id="2147483700" r:id="rId10"/>
    <p:sldLayoutId id="2147483701" r:id="rId11"/>
    <p:sldLayoutId id="2147483718" r:id="rId12"/>
    <p:sldLayoutId id="2147483702" r:id="rId13"/>
    <p:sldLayoutId id="2147483703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424242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7445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−"/>
        <a:tabLst/>
        <a:defRPr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2017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6" descr="&lt;TITLE&gt;{122.6817,634.3749,227.5001,42.87512}"/>
          <p:cNvSpPr>
            <a:spLocks noGrp="1"/>
          </p:cNvSpPr>
          <p:nvPr>
            <p:ph type="ctrTitle"/>
          </p:nvPr>
        </p:nvSpPr>
        <p:spPr>
          <a:xfrm>
            <a:off x="629921" y="2901283"/>
            <a:ext cx="8514080" cy="1558058"/>
          </a:xfrm>
        </p:spPr>
        <p:txBody>
          <a:bodyPr/>
          <a:lstStyle/>
          <a:p>
            <a:r>
              <a:rPr lang="en-US" dirty="0" smtClean="0"/>
              <a:t>Measurement Uncertainty Workshop</a:t>
            </a:r>
            <a:br>
              <a:rPr lang="en-US" dirty="0" smtClean="0"/>
            </a:br>
            <a:r>
              <a:rPr lang="en-US" sz="2800" dirty="0" smtClean="0"/>
              <a:t>ILTER Open Science Meeting 2016</a:t>
            </a:r>
            <a:br>
              <a:rPr lang="en-US" sz="2800" dirty="0" smtClean="0"/>
            </a:br>
            <a:r>
              <a:rPr lang="en-US" sz="1800" dirty="0" smtClean="0"/>
              <a:t>October 11, 2016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4512" y="457200"/>
            <a:ext cx="4351953" cy="2247900"/>
          </a:xfrm>
        </p:spPr>
        <p:txBody>
          <a:bodyPr/>
          <a:lstStyle/>
          <a:p>
            <a:r>
              <a:rPr lang="en-US" b="1" dirty="0" smtClean="0"/>
              <a:t>Presenter: </a:t>
            </a:r>
            <a:r>
              <a:rPr lang="en-US" dirty="0" smtClean="0"/>
              <a:t>Janae Csavina</a:t>
            </a:r>
          </a:p>
          <a:p>
            <a:r>
              <a:rPr lang="en-US" b="1" dirty="0" smtClean="0"/>
              <a:t>Contributors: </a:t>
            </a:r>
            <a:r>
              <a:rPr lang="en-US" dirty="0" smtClean="0"/>
              <a:t>Joshua Roberti and Hank Loescher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Evaluation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1" y="1185770"/>
            <a:ext cx="8263751" cy="4615934"/>
          </a:xfrm>
        </p:spPr>
        <p:txBody>
          <a:bodyPr/>
          <a:lstStyle/>
          <a:p>
            <a:r>
              <a:rPr lang="en-US" dirty="0" smtClean="0"/>
              <a:t>2 approaches to evaluating uncertainty:</a:t>
            </a:r>
          </a:p>
          <a:p>
            <a:pPr lvl="1"/>
            <a:r>
              <a:rPr lang="en-US" b="1" dirty="0"/>
              <a:t>Type A </a:t>
            </a:r>
            <a:r>
              <a:rPr lang="en-US" dirty="0" smtClean="0"/>
              <a:t>evaluated by statistical methods. </a:t>
            </a:r>
            <a:endParaRPr lang="en-US" dirty="0" smtClean="0"/>
          </a:p>
          <a:p>
            <a:pPr lvl="2"/>
            <a:r>
              <a:rPr lang="en-US" dirty="0"/>
              <a:t>Experimental </a:t>
            </a:r>
            <a:r>
              <a:rPr lang="en-US" dirty="0" smtClean="0"/>
              <a:t>approach</a:t>
            </a:r>
            <a:endParaRPr lang="en-US" dirty="0" smtClean="0"/>
          </a:p>
          <a:p>
            <a:pPr lvl="2"/>
            <a:r>
              <a:rPr lang="en-US" dirty="0" smtClean="0"/>
              <a:t>Experimental </a:t>
            </a:r>
            <a:r>
              <a:rPr lang="en-US" dirty="0"/>
              <a:t>variance of independent observations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differ in value because of random variations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Type </a:t>
            </a:r>
            <a:r>
              <a:rPr lang="en-US" b="1" dirty="0" smtClean="0"/>
              <a:t>B </a:t>
            </a:r>
            <a:r>
              <a:rPr lang="en-US" dirty="0" smtClean="0"/>
              <a:t>evaluated by other means. </a:t>
            </a:r>
          </a:p>
          <a:p>
            <a:pPr lvl="2"/>
            <a:r>
              <a:rPr lang="en-US" dirty="0" smtClean="0"/>
              <a:t>Estimates obtained using available published knowledge such as manufacturer’s specs, calibration certificates, reference data from handbooks, etc. 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9" r="12203"/>
          <a:stretch/>
        </p:blipFill>
        <p:spPr bwMode="auto">
          <a:xfrm>
            <a:off x="6705600" y="1423416"/>
            <a:ext cx="2011680" cy="182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"/>
          <a:stretch/>
        </p:blipFill>
        <p:spPr bwMode="auto">
          <a:xfrm>
            <a:off x="1028573" y="4637187"/>
            <a:ext cx="6061075" cy="20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Uncertainty Recipe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7680" y="1185770"/>
            <a:ext cx="7851647" cy="4615934"/>
          </a:xfrm>
        </p:spPr>
        <p:txBody>
          <a:bodyPr/>
          <a:lstStyle/>
          <a:p>
            <a:r>
              <a:rPr lang="en-US" dirty="0" smtClean="0"/>
              <a:t>Basic recipe for measurement uncertainty components:</a:t>
            </a:r>
          </a:p>
          <a:p>
            <a:pPr lvl="1"/>
            <a:r>
              <a:rPr lang="en-US" dirty="0" smtClean="0"/>
              <a:t>Assumptions made for workshop materials</a:t>
            </a:r>
          </a:p>
          <a:p>
            <a:pPr lvl="2"/>
            <a:r>
              <a:rPr lang="en-US" dirty="0" smtClean="0"/>
              <a:t>All uncertainties are normally distributed (no systematic errors)</a:t>
            </a:r>
          </a:p>
          <a:p>
            <a:pPr lvl="2"/>
            <a:r>
              <a:rPr lang="en-US" dirty="0" smtClean="0"/>
              <a:t>All uncertainties are independent (uncorrelated)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41800" y="5321808"/>
                <a:ext cx="2809295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800" y="5321808"/>
                <a:ext cx="2809295" cy="7092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6" y="3163824"/>
            <a:ext cx="6261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4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Components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47433" y="1185770"/>
            <a:ext cx="7599287" cy="4615934"/>
          </a:xfrm>
        </p:spPr>
        <p:txBody>
          <a:bodyPr/>
          <a:lstStyle/>
          <a:p>
            <a:r>
              <a:rPr lang="en-US" dirty="0" smtClean="0"/>
              <a:t>Traceable Method or Sensor Calibration</a:t>
            </a:r>
          </a:p>
          <a:p>
            <a:pPr lvl="1"/>
            <a:r>
              <a:rPr lang="en-US" dirty="0" smtClean="0"/>
              <a:t>Type B evaluation (typically) </a:t>
            </a:r>
          </a:p>
          <a:p>
            <a:pPr lvl="2"/>
            <a:r>
              <a:rPr lang="en-US" dirty="0" smtClean="0"/>
              <a:t>Calibration or method uncertainty already quantified </a:t>
            </a:r>
          </a:p>
          <a:p>
            <a:pPr lvl="4"/>
            <a:r>
              <a:rPr lang="en-US" dirty="0" smtClean="0"/>
              <a:t>GREAT! Make sure to use unexpanded uncertainty.</a:t>
            </a:r>
          </a:p>
          <a:p>
            <a:pPr lvl="2"/>
            <a:r>
              <a:rPr lang="en-US" dirty="0" smtClean="0"/>
              <a:t>Calibration or method quotes an accuracy</a:t>
            </a:r>
          </a:p>
          <a:p>
            <a:pPr lvl="4"/>
            <a:r>
              <a:rPr lang="en-US" dirty="0" smtClean="0"/>
              <a:t>Research what is meant by accuracy</a:t>
            </a:r>
          </a:p>
          <a:p>
            <a:pPr lvl="4"/>
            <a:r>
              <a:rPr lang="en-US" dirty="0" smtClean="0"/>
              <a:t>Sometimes accuracy means almost all values </a:t>
            </a:r>
            <a:br>
              <a:rPr lang="en-US" dirty="0" smtClean="0"/>
            </a:br>
            <a:r>
              <a:rPr lang="en-US" dirty="0" smtClean="0"/>
              <a:t>can be attributed, in which case:</a:t>
            </a:r>
          </a:p>
          <a:p>
            <a:pPr lvl="2"/>
            <a:r>
              <a:rPr lang="en-US" dirty="0" smtClean="0"/>
              <a:t>Tolerance may be used as the quality parameter</a:t>
            </a:r>
          </a:p>
          <a:p>
            <a:pPr lvl="4"/>
            <a:r>
              <a:rPr lang="en-US" dirty="0" smtClean="0"/>
              <a:t>Assume a rectangular distribution meaning the value is equally likely to fall anywhere in between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59435" y="414527"/>
            <a:ext cx="1085963" cy="8382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Traceable </a:t>
            </a:r>
            <a:r>
              <a:rPr lang="en-US" sz="1200" b="1" dirty="0" smtClean="0">
                <a:solidFill>
                  <a:schemeClr val="tx1"/>
                </a:solidFill>
              </a:rPr>
              <a:t>Method or Sensor Calibration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4018" y="1445197"/>
            <a:ext cx="93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Method or </a:t>
            </a:r>
          </a:p>
          <a:p>
            <a:pPr algn="ctr"/>
            <a:r>
              <a:rPr lang="en-US" sz="1200" b="1" dirty="0" smtClean="0"/>
              <a:t>Calibration </a:t>
            </a:r>
          </a:p>
          <a:p>
            <a:pPr algn="ctr"/>
            <a:r>
              <a:rPr lang="en-US" sz="1200" b="1" dirty="0" smtClean="0"/>
              <a:t>Uncertainty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04" y="4016758"/>
            <a:ext cx="774192" cy="4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04" y="5091353"/>
            <a:ext cx="905257" cy="48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580182"/>
            <a:ext cx="2712720" cy="19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Components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1" y="1185770"/>
            <a:ext cx="7599287" cy="4615934"/>
          </a:xfrm>
        </p:spPr>
        <p:txBody>
          <a:bodyPr/>
          <a:lstStyle/>
          <a:p>
            <a:r>
              <a:rPr lang="en-US" dirty="0" smtClean="0"/>
              <a:t>Measurement Variation</a:t>
            </a:r>
          </a:p>
          <a:p>
            <a:pPr lvl="1"/>
            <a:r>
              <a:rPr lang="en-US" dirty="0" smtClean="0"/>
              <a:t>Repeatability </a:t>
            </a:r>
          </a:p>
          <a:p>
            <a:pPr lvl="2"/>
            <a:r>
              <a:rPr lang="en-US" dirty="0" smtClean="0"/>
              <a:t>Single measurement represent the reported result (no averaging)</a:t>
            </a:r>
          </a:p>
          <a:p>
            <a:pPr lvl="3"/>
            <a:r>
              <a:rPr lang="en-US" dirty="0" smtClean="0"/>
              <a:t>Type A evaluation in repeatable conditions</a:t>
            </a:r>
          </a:p>
          <a:p>
            <a:pPr lvl="4"/>
            <a:r>
              <a:rPr lang="en-US" dirty="0" smtClean="0"/>
              <a:t>Standard deviation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Multiple measurements are averaged for the reported result</a:t>
            </a:r>
          </a:p>
          <a:p>
            <a:pPr lvl="3"/>
            <a:r>
              <a:rPr lang="en-US" dirty="0" smtClean="0"/>
              <a:t>Type A evaluation </a:t>
            </a:r>
          </a:p>
          <a:p>
            <a:pPr lvl="4"/>
            <a:r>
              <a:rPr lang="en-US" dirty="0" smtClean="0"/>
              <a:t>Standard deviation of the mean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30581" y="345555"/>
            <a:ext cx="1323296" cy="685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Measurement Variation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6863" y="1135749"/>
            <a:ext cx="1030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</a:t>
            </a:r>
            <a:r>
              <a:rPr lang="en-US" sz="1200" b="1" dirty="0" smtClean="0"/>
              <a:t>epeatability</a:t>
            </a:r>
            <a:endParaRPr lang="en-US" sz="1200" b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3" y="4515436"/>
            <a:ext cx="2370347" cy="5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75" y="2859958"/>
            <a:ext cx="2962945" cy="6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Components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1" y="1185770"/>
            <a:ext cx="7599287" cy="4615934"/>
          </a:xfrm>
        </p:spPr>
        <p:txBody>
          <a:bodyPr/>
          <a:lstStyle/>
          <a:p>
            <a:r>
              <a:rPr lang="en-US" dirty="0" smtClean="0"/>
              <a:t>Other Contributing Factors</a:t>
            </a:r>
          </a:p>
          <a:p>
            <a:pPr lvl="1"/>
            <a:r>
              <a:rPr lang="en-US" dirty="0" smtClean="0"/>
              <a:t>Too many to capture in this workshop and specific to different applications, but here are some examples:</a:t>
            </a:r>
          </a:p>
          <a:p>
            <a:pPr lvl="2"/>
            <a:r>
              <a:rPr lang="en-US" dirty="0" smtClean="0"/>
              <a:t>Data acquisition system for analogue signals </a:t>
            </a:r>
          </a:p>
          <a:p>
            <a:pPr lvl="4"/>
            <a:r>
              <a:rPr lang="en-US" dirty="0" smtClean="0"/>
              <a:t>Temperature sensor measured in resistance</a:t>
            </a:r>
          </a:p>
          <a:p>
            <a:pPr lvl="2"/>
            <a:r>
              <a:rPr lang="en-US" dirty="0" smtClean="0"/>
              <a:t>Drift</a:t>
            </a:r>
          </a:p>
          <a:p>
            <a:pPr lvl="4"/>
            <a:r>
              <a:rPr lang="en-US" dirty="0" smtClean="0"/>
              <a:t>Temperature</a:t>
            </a:r>
          </a:p>
          <a:p>
            <a:pPr lvl="4"/>
            <a:r>
              <a:rPr lang="en-US" dirty="0" smtClean="0"/>
              <a:t>Calibration</a:t>
            </a:r>
          </a:p>
          <a:p>
            <a:pPr lvl="4"/>
            <a:r>
              <a:rPr lang="en-US" dirty="0" smtClean="0"/>
              <a:t>Sensor degradation</a:t>
            </a:r>
          </a:p>
          <a:p>
            <a:pPr lvl="4"/>
            <a:r>
              <a:rPr lang="en-US" dirty="0" smtClean="0"/>
              <a:t>Sensor 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Uncertainty Recipe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7680" y="1185770"/>
            <a:ext cx="7851647" cy="4615934"/>
          </a:xfrm>
        </p:spPr>
        <p:txBody>
          <a:bodyPr/>
          <a:lstStyle/>
          <a:p>
            <a:r>
              <a:rPr lang="en-US" dirty="0" smtClean="0"/>
              <a:t>Basic recipe for measurement uncertainty components: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98" y="2017776"/>
            <a:ext cx="6261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94004" y="4438083"/>
                <a:ext cx="4504888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𝑐𝑎𝑙𝑖𝑏𝑟𝑎𝑡𝑖𝑜𝑛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𝑟𝑒𝑝𝑒𝑎𝑡𝑎𝑏𝑖𝑙𝑖𝑡𝑦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𝐷𝐴𝑄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004" y="4438083"/>
                <a:ext cx="4504888" cy="563680"/>
              </a:xfrm>
              <a:prstGeom prst="rect">
                <a:avLst/>
              </a:prstGeom>
              <a:blipFill>
                <a:blip r:embed="rId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6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45338" y="436817"/>
            <a:ext cx="8074025" cy="963324"/>
          </a:xfrm>
        </p:spPr>
        <p:txBody>
          <a:bodyPr>
            <a:normAutofit fontScale="90000"/>
          </a:bodyPr>
          <a:lstStyle/>
          <a:p>
            <a:r>
              <a:rPr lang="en-US" dirty="0"/>
              <a:t>Expanding and Stating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/>
              <p:cNvSpPr>
                <a:spLocks noGrp="1"/>
              </p:cNvSpPr>
              <p:nvPr>
                <p:ph idx="1"/>
              </p:nvPr>
            </p:nvSpPr>
            <p:spPr>
              <a:xfrm>
                <a:off x="341377" y="1057754"/>
                <a:ext cx="8510016" cy="5166262"/>
              </a:xfrm>
            </p:spPr>
            <p:txBody>
              <a:bodyPr/>
              <a:lstStyle/>
              <a:p>
                <a:pPr lvl="1"/>
                <a:r>
                  <a:rPr lang="en-US" b="1" dirty="0" smtClean="0"/>
                  <a:t>Expanding: </a:t>
                </a:r>
                <a:r>
                  <a:rPr lang="en-US" dirty="0" smtClean="0"/>
                  <a:t>Assuming normal distribution,</a:t>
                </a:r>
                <a:br>
                  <a:rPr lang="en-US" dirty="0" smtClean="0"/>
                </a:b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(y) is only at ~68% confidence level. </a:t>
                </a:r>
              </a:p>
              <a:p>
                <a:pPr lvl="2"/>
                <a:r>
                  <a:rPr lang="en-US" dirty="0" smtClean="0"/>
                  <a:t>Expand with expansion factor (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) with </a:t>
                </a:r>
                <a:br>
                  <a:rPr lang="en-US" dirty="0" smtClean="0"/>
                </a:br>
                <a:r>
                  <a:rPr lang="en-US" dirty="0" smtClean="0"/>
                  <a:t>p being the level of confidence desired</a:t>
                </a:r>
                <a:br>
                  <a:rPr lang="en-US" dirty="0" smtClean="0"/>
                </a:br>
                <a:r>
                  <a:rPr lang="en-US" dirty="0" smtClean="0"/>
                  <a:t> for the uncertainty estimate </a:t>
                </a:r>
                <a:br>
                  <a:rPr lang="en-US" dirty="0" smtClean="0"/>
                </a:br>
                <a:r>
                  <a:rPr lang="en-US" dirty="0" smtClean="0"/>
                  <a:t>(typically 95%)</a:t>
                </a:r>
              </a:p>
              <a:p>
                <a:pPr marL="51593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:endParaRPr lang="en-US" b="1" dirty="0" smtClean="0"/>
              </a:p>
              <a:p>
                <a:pPr lvl="1"/>
                <a:r>
                  <a:rPr lang="en-US" b="1" dirty="0" smtClean="0"/>
                  <a:t>Stating: </a:t>
                </a:r>
                <a:r>
                  <a:rPr lang="en-US" dirty="0" smtClean="0"/>
                  <a:t>Measurement is 30 seconds and the time is plus or minus 1 second at a 95 percent confidence level.  The result can be written as:</a:t>
                </a:r>
              </a:p>
              <a:p>
                <a:pPr lvl="2"/>
                <a:r>
                  <a:rPr lang="en-US" dirty="0" smtClean="0"/>
                  <a:t>30 s ± 1 s, at a level of confidence of 95%</a:t>
                </a:r>
              </a:p>
              <a:p>
                <a:pPr lvl="2"/>
                <a:r>
                  <a:rPr lang="en-US" dirty="0" smtClean="0"/>
                  <a:t>Y = 30 s and U</a:t>
                </a:r>
                <a:r>
                  <a:rPr lang="en-US" baseline="-25000" dirty="0" smtClean="0"/>
                  <a:t>95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s</a:t>
                </a:r>
              </a:p>
              <a:p>
                <a:pPr lvl="4"/>
                <a:r>
                  <a:rPr lang="en-US" dirty="0" smtClean="0"/>
                  <a:t>This states that we are 95% sure that the time measurement is between 29 and 31 seconds.</a:t>
                </a:r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18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377" y="1057754"/>
                <a:ext cx="8510016" cy="5166262"/>
              </a:xfrm>
              <a:blipFill rotWithShape="1">
                <a:blip r:embed="rId3"/>
                <a:stretch>
                  <a:fillRect t="-1417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218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63" y="1135990"/>
            <a:ext cx="3483737" cy="25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45338" y="436817"/>
            <a:ext cx="8074025" cy="963324"/>
          </a:xfrm>
        </p:spPr>
        <p:txBody>
          <a:bodyPr>
            <a:normAutofit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41377" y="1057754"/>
            <a:ext cx="8510016" cy="5166262"/>
          </a:xfrm>
        </p:spPr>
        <p:txBody>
          <a:bodyPr/>
          <a:lstStyle/>
          <a:p>
            <a:pPr marL="285750" lvl="1" indent="0">
              <a:buNone/>
            </a:pPr>
            <a:r>
              <a:rPr lang="en-US" sz="2200" dirty="0"/>
              <a:t> At the end of the day, uncertainty is an </a:t>
            </a:r>
            <a:r>
              <a:rPr lang="en-US" sz="2200" dirty="0" smtClean="0"/>
              <a:t>estimation; however, without it, a measurement is meaningless.</a:t>
            </a:r>
            <a:endParaRPr lang="en-US" sz="2200" dirty="0"/>
          </a:p>
          <a:p>
            <a:pPr marL="742950" lvl="3" indent="0">
              <a:buNone/>
            </a:pPr>
            <a:r>
              <a:rPr lang="en-US" sz="1800" dirty="0"/>
              <a:t>" ... as far as the propositions of mathematics refer to reality, they are not certain; and as far as they are certain, they do not refer to reality.“  Albert Einstein, Geometry and Experience, Lecture before the Prussian Academy of Sciences, January 27, 1921</a:t>
            </a:r>
          </a:p>
          <a:p>
            <a:pPr lvl="2"/>
            <a:r>
              <a:rPr lang="en-US" sz="1600" dirty="0" smtClean="0"/>
              <a:t>Uncertainty assessment is an evolving topic. Changes have occurred over the years.  Additionally, the instructions in this workshop are not absolute. This workshop provides an overview of a basic measurement system, the user of these materials is encouraged to further their uncertainty knowledge to apply to different applications with some of the following materials:</a:t>
            </a:r>
          </a:p>
          <a:p>
            <a:pPr lvl="4"/>
            <a:r>
              <a:rPr lang="en-US" sz="1400" dirty="0"/>
              <a:t>JCGM. (2008). Evaluation of measurement data - Guide to the expression of uncertainty in measurement (GUM). Genève, Switzerland: International Organization for Standardization.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8600" y="83797"/>
            <a:ext cx="8074025" cy="963324"/>
          </a:xfrm>
        </p:spPr>
        <p:txBody>
          <a:bodyPr/>
          <a:lstStyle/>
          <a:p>
            <a:r>
              <a:rPr lang="en-US" dirty="0" smtClean="0"/>
              <a:t>Proper Quality Terminology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07999" y="637130"/>
            <a:ext cx="8312519" cy="4922422"/>
          </a:xfrm>
        </p:spPr>
        <p:txBody>
          <a:bodyPr/>
          <a:lstStyle/>
          <a:p>
            <a:pPr lvl="1"/>
            <a:r>
              <a:rPr lang="en-US" sz="1400" b="1" dirty="0"/>
              <a:t>Accuracy: </a:t>
            </a:r>
            <a:r>
              <a:rPr lang="en-US" sz="1400" dirty="0"/>
              <a:t>is the closeness of the agreement between the result of a measurement and a true value of the </a:t>
            </a:r>
            <a:r>
              <a:rPr lang="en-US" sz="1400" dirty="0" err="1"/>
              <a:t>measurand</a:t>
            </a:r>
            <a:r>
              <a:rPr lang="en-US" sz="1400" dirty="0"/>
              <a:t>.  “Accuracy” is a qualitative concept. </a:t>
            </a:r>
            <a:endParaRPr lang="en-US" sz="1400" dirty="0" smtClean="0"/>
          </a:p>
          <a:p>
            <a:pPr lvl="1"/>
            <a:r>
              <a:rPr lang="en-US" sz="1400" b="1" dirty="0"/>
              <a:t>Calibration: </a:t>
            </a:r>
            <a:r>
              <a:rPr lang="en-US" sz="1400" dirty="0"/>
              <a:t>comparison of an instrument against a reference or standard, to adjust for any errors in the values indicated by the instrument. In some cases, calibration assigns a relationship between the output of an instrument to a desired input quantity (or measurement); for example, calibration of a resistance thermometer relates its output (in </a:t>
            </a:r>
            <a:r>
              <a:rPr lang="el-GR" sz="1400" dirty="0"/>
              <a:t>Ω</a:t>
            </a:r>
            <a:r>
              <a:rPr lang="en-US" sz="1400" dirty="0"/>
              <a:t>) to temperature (in °C). </a:t>
            </a:r>
          </a:p>
          <a:p>
            <a:pPr lvl="1"/>
            <a:r>
              <a:rPr lang="en-US" sz="1400" b="1" dirty="0"/>
              <a:t>Error: </a:t>
            </a:r>
            <a:r>
              <a:rPr lang="en-US" sz="1400" dirty="0"/>
              <a:t>deviation from the true value</a:t>
            </a:r>
            <a:r>
              <a:rPr lang="en-US" sz="1400" dirty="0" smtClean="0"/>
              <a:t>.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Interval</a:t>
            </a:r>
            <a:r>
              <a:rPr lang="en-US" sz="1400" b="1" dirty="0"/>
              <a:t>: </a:t>
            </a:r>
            <a:r>
              <a:rPr lang="en-US" sz="1400" dirty="0"/>
              <a:t>margin within which the ‘true value’ being measured can be said to lie, with a given level </a:t>
            </a:r>
            <a:r>
              <a:rPr lang="en-US" sz="1400" dirty="0" smtClean="0"/>
              <a:t>of confidence. </a:t>
            </a:r>
          </a:p>
          <a:p>
            <a:pPr lvl="1"/>
            <a:r>
              <a:rPr lang="en-US" sz="1400" b="1" dirty="0" smtClean="0"/>
              <a:t>Level of confidence: </a:t>
            </a:r>
            <a:r>
              <a:rPr lang="en-US" sz="1400" dirty="0" smtClean="0"/>
              <a:t>the number </a:t>
            </a:r>
            <a:r>
              <a:rPr lang="en-US" sz="1400" dirty="0"/>
              <a:t>(e.g. 95 %) expressing the degree of confidence in a </a:t>
            </a:r>
            <a:r>
              <a:rPr lang="en-US" sz="1400" dirty="0" smtClean="0"/>
              <a:t>result.</a:t>
            </a:r>
          </a:p>
          <a:p>
            <a:pPr lvl="1"/>
            <a:r>
              <a:rPr lang="en-US" sz="1400" b="1" dirty="0"/>
              <a:t>Precision: </a:t>
            </a:r>
            <a:r>
              <a:rPr lang="en-US" sz="1400" dirty="0"/>
              <a:t>a term meaning ‘fineness of discrimination’ but often misused to mean ‘accuracy’ or ‘uncertainty’. Its use should be avoided if possible. </a:t>
            </a:r>
            <a:endParaRPr lang="en-US" sz="1400" b="1" dirty="0"/>
          </a:p>
          <a:p>
            <a:pPr lvl="1"/>
            <a:r>
              <a:rPr lang="en-US" sz="1400" b="1" dirty="0" smtClean="0"/>
              <a:t>Repeatability</a:t>
            </a:r>
            <a:r>
              <a:rPr lang="en-US" sz="1400" b="1" dirty="0"/>
              <a:t>: </a:t>
            </a:r>
            <a:r>
              <a:rPr lang="en-US" sz="1400" dirty="0"/>
              <a:t>closeness of the agreement between repeated measurements of the same property under </a:t>
            </a:r>
            <a:r>
              <a:rPr lang="en-US" sz="1400" dirty="0" smtClean="0"/>
              <a:t>the same conditions.</a:t>
            </a:r>
          </a:p>
          <a:p>
            <a:pPr lvl="1"/>
            <a:r>
              <a:rPr lang="en-US" sz="1400" b="1" dirty="0" smtClean="0"/>
              <a:t>Tolerance</a:t>
            </a:r>
            <a:r>
              <a:rPr lang="en-US" sz="1400" b="1" dirty="0"/>
              <a:t>: </a:t>
            </a:r>
            <a:r>
              <a:rPr lang="en-US" sz="1400" dirty="0"/>
              <a:t>the upper and lower limits of the interval of variability. </a:t>
            </a:r>
          </a:p>
          <a:p>
            <a:pPr lvl="1"/>
            <a:r>
              <a:rPr lang="en-US" sz="1400" b="1" dirty="0" smtClean="0"/>
              <a:t>Uncertainty</a:t>
            </a:r>
            <a:r>
              <a:rPr lang="en-US" sz="1400" b="1" dirty="0"/>
              <a:t>:</a:t>
            </a:r>
            <a:r>
              <a:rPr lang="en-US" sz="1400" dirty="0"/>
              <a:t> an estimate associated with the result of a measurement, that characterizes the dispersion of the values that could reasonably be attributed to the </a:t>
            </a:r>
            <a:r>
              <a:rPr lang="en-US" sz="1400" dirty="0" err="1"/>
              <a:t>measurand</a:t>
            </a:r>
            <a:r>
              <a:rPr lang="en-US" sz="1400" dirty="0" smtClean="0"/>
              <a:t>.</a:t>
            </a:r>
          </a:p>
          <a:p>
            <a:pPr marL="287337" lvl="1" indent="0">
              <a:buNone/>
            </a:pPr>
            <a:r>
              <a:rPr lang="en-US" sz="1400" dirty="0" smtClean="0"/>
              <a:t>JCGM</a:t>
            </a:r>
            <a:r>
              <a:rPr lang="en-US" sz="1400" dirty="0"/>
              <a:t>. (2012). International vocabulary of metrology - Basic and general concepts and associated terms. Geneva: ISO Copyright Office.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8600" y="83797"/>
            <a:ext cx="8074025" cy="963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Exercises – Single Aspirated Temperature Sensor Measurement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8" y="1811973"/>
            <a:ext cx="2133600" cy="2238375"/>
          </a:xfrm>
        </p:spPr>
      </p:pic>
      <p:pic>
        <p:nvPicPr>
          <p:cNvPr id="3082" name="Picture 10" descr="Image result for PRT temperature sen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35" y="1689595"/>
            <a:ext cx="3231769" cy="23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PT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51" y="4050348"/>
            <a:ext cx="2770632" cy="18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15174" y="138113"/>
            <a:ext cx="8074025" cy="96332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NEON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1412" y="837149"/>
            <a:ext cx="8678476" cy="4813843"/>
          </a:xfrm>
        </p:spPr>
        <p:txBody>
          <a:bodyPr/>
          <a:lstStyle/>
          <a:p>
            <a:r>
              <a:rPr lang="en-US" dirty="0" smtClean="0"/>
              <a:t>NEON – National Ecological Observatory Network</a:t>
            </a:r>
          </a:p>
          <a:p>
            <a:pPr lvl="1"/>
            <a:r>
              <a:rPr lang="en-US" dirty="0" smtClean="0"/>
              <a:t>National Science Foundation – USA government funding</a:t>
            </a:r>
          </a:p>
          <a:p>
            <a:pPr lvl="1"/>
            <a:r>
              <a:rPr lang="en-US" dirty="0" smtClean="0"/>
              <a:t>Gathers and synthesizes data on natural resources and biodiversity</a:t>
            </a:r>
          </a:p>
          <a:p>
            <a:pPr lvl="2"/>
            <a:r>
              <a:rPr lang="en-US" dirty="0" smtClean="0"/>
              <a:t>Climate Change, Land Use Change, Invasive Species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266" name="Picture 2" descr="http://www.neonscience.org/sites/default/files/styles/fullwidth/public/image-content-images/site-design.jpg?itok=cO6rh4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1889"/>
            <a:ext cx="9144000" cy="275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8600" y="83797"/>
            <a:ext cx="8074025" cy="963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Exercises – Single Aspirated Temperature Sensor Measurement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8" y="1811973"/>
            <a:ext cx="2133600" cy="2238375"/>
          </a:xfrm>
        </p:spPr>
      </p:pic>
      <p:pic>
        <p:nvPicPr>
          <p:cNvPr id="3082" name="Picture 10" descr="Image result for PRT temperature sen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35" y="1689595"/>
            <a:ext cx="3231769" cy="23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ampbell scientific cr3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78" y="3642770"/>
            <a:ext cx="2916809" cy="210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8600" y="83797"/>
            <a:ext cx="8074025" cy="963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Exercises – PM</a:t>
            </a:r>
            <a:r>
              <a:rPr lang="en-US" baseline="-25000" dirty="0" smtClean="0"/>
              <a:t>10</a:t>
            </a:r>
            <a:r>
              <a:rPr lang="en-US" dirty="0" smtClean="0"/>
              <a:t> Particulate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100" name="Picture 4" descr="Image result for mettler toledo filter weig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1531302"/>
            <a:ext cx="28575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M10 sampl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5" t="16275" b="12886"/>
          <a:stretch/>
        </p:blipFill>
        <p:spPr bwMode="auto">
          <a:xfrm>
            <a:off x="3602081" y="1396046"/>
            <a:ext cx="1646702" cy="26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PM10 sample fil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783" y="1531302"/>
            <a:ext cx="35909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1" y="3177011"/>
            <a:ext cx="9144000" cy="541867"/>
          </a:xfrm>
          <a:prstGeom prst="rect">
            <a:avLst/>
          </a:prstGeom>
          <a:solidFill>
            <a:srgbClr val="0371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8621" y="3177011"/>
            <a:ext cx="836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Workshop materials: http</a:t>
            </a:r>
            <a:r>
              <a:rPr lang="en-US" sz="2400" dirty="0">
                <a:solidFill>
                  <a:schemeClr val="bg1"/>
                </a:solidFill>
              </a:rPr>
              <a:t>://www.esf.edu/quest/workshop.htm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344" y="3718878"/>
            <a:ext cx="675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Janae Csavina: jcsavina@battelleecology.org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68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15174" y="138113"/>
            <a:ext cx="8074025" cy="96332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NEON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 descr="Image result for National Ecological Observatory Network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4" y="829533"/>
            <a:ext cx="7210740" cy="51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15174" y="138113"/>
            <a:ext cx="8074025" cy="96332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1412" y="837149"/>
            <a:ext cx="8678476" cy="4813843"/>
          </a:xfrm>
        </p:spPr>
        <p:txBody>
          <a:bodyPr/>
          <a:lstStyle/>
          <a:p>
            <a:r>
              <a:rPr lang="en-US" dirty="0" smtClean="0"/>
              <a:t>Calibration, Validation and Audit Laboratory (CVAL)</a:t>
            </a:r>
          </a:p>
          <a:p>
            <a:pPr lvl="1"/>
            <a:r>
              <a:rPr lang="en-US" dirty="0" smtClean="0"/>
              <a:t>NEON’s in-house metrology lab</a:t>
            </a:r>
          </a:p>
          <a:p>
            <a:pPr lvl="2"/>
            <a:r>
              <a:rPr lang="en-US" dirty="0" smtClean="0"/>
              <a:t>Regular (annual) sensor calibrations to the same standards</a:t>
            </a:r>
            <a:endParaRPr lang="en-US" dirty="0" smtClean="0"/>
          </a:p>
          <a:p>
            <a:pPr lvl="2"/>
            <a:r>
              <a:rPr lang="en-US" dirty="0" smtClean="0"/>
              <a:t>Sensor state of health</a:t>
            </a:r>
          </a:p>
          <a:p>
            <a:pPr lvl="2"/>
            <a:r>
              <a:rPr lang="en-US" dirty="0" smtClean="0"/>
              <a:t>Drift analysis</a:t>
            </a:r>
          </a:p>
          <a:p>
            <a:pPr lvl="2"/>
            <a:r>
              <a:rPr lang="en-US" dirty="0" smtClean="0"/>
              <a:t>Technology changes</a:t>
            </a:r>
          </a:p>
          <a:p>
            <a:pPr lvl="1"/>
            <a:r>
              <a:rPr lang="en-US" dirty="0"/>
              <a:t>Personal </a:t>
            </a:r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Chemical </a:t>
            </a:r>
            <a:r>
              <a:rPr lang="en-US" dirty="0"/>
              <a:t>and Environmental Engineer </a:t>
            </a:r>
            <a:r>
              <a:rPr lang="en-US" dirty="0" smtClean="0"/>
              <a:t>who has evolved into a Quality Engineer</a:t>
            </a:r>
          </a:p>
          <a:p>
            <a:pPr lvl="2"/>
            <a:r>
              <a:rPr lang="en-US" dirty="0" smtClean="0"/>
              <a:t>Experience in environmental </a:t>
            </a:r>
            <a:r>
              <a:rPr lang="en-US" dirty="0"/>
              <a:t>sensor based </a:t>
            </a:r>
            <a:r>
              <a:rPr lang="en-US" dirty="0" smtClean="0"/>
              <a:t>measurements and quality systems</a:t>
            </a:r>
            <a:endParaRPr lang="en-US" dirty="0"/>
          </a:p>
          <a:p>
            <a:pPr lvl="2"/>
            <a:r>
              <a:rPr lang="en-US" dirty="0" smtClean="0"/>
              <a:t>Uncertainty assessment development for both lab and data products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ingredi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33" y="1157121"/>
            <a:ext cx="4476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68742" y="406337"/>
            <a:ext cx="8074025" cy="963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Definition and Recipe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1413" y="1209005"/>
            <a:ext cx="4092514" cy="4187216"/>
          </a:xfrm>
        </p:spPr>
        <p:txBody>
          <a:bodyPr/>
          <a:lstStyle/>
          <a:p>
            <a:r>
              <a:rPr lang="en-US" dirty="0" smtClean="0"/>
              <a:t>Measurement – determining the quantity of something</a:t>
            </a:r>
          </a:p>
          <a:p>
            <a:pPr lvl="1"/>
            <a:r>
              <a:rPr lang="en-US" dirty="0" smtClean="0"/>
              <a:t>Key ingredients:</a:t>
            </a:r>
          </a:p>
          <a:p>
            <a:pPr lvl="2"/>
            <a:r>
              <a:rPr lang="en-US" dirty="0" smtClean="0"/>
              <a:t>Measurement Quantity</a:t>
            </a:r>
          </a:p>
          <a:p>
            <a:pPr lvl="2"/>
            <a:r>
              <a:rPr lang="en-US" dirty="0"/>
              <a:t>Measurement </a:t>
            </a:r>
            <a:r>
              <a:rPr lang="en-US" dirty="0" smtClean="0"/>
              <a:t>Traceability</a:t>
            </a:r>
          </a:p>
          <a:p>
            <a:pPr lvl="2"/>
            <a:r>
              <a:rPr lang="en-US" dirty="0"/>
              <a:t>Measurement </a:t>
            </a:r>
            <a:r>
              <a:rPr lang="en-US" dirty="0" smtClean="0"/>
              <a:t>Uncertainty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2" descr="Image result for cauld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55" y="3074824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66025" y="2151495"/>
            <a:ext cx="4572000" cy="923330"/>
          </a:xfrm>
          <a:prstGeom prst="rect">
            <a:avLst/>
          </a:prstGeom>
        </p:spPr>
        <p:txBody>
          <a:bodyPr>
            <a:prstTxWarp prst="textArchUp">
              <a:avLst>
                <a:gd name="adj" fmla="val 8167595"/>
              </a:avLst>
            </a:prstTxWarp>
            <a:spAutoFit/>
          </a:bodyPr>
          <a:lstStyle/>
          <a:p>
            <a:pPr lvl="2"/>
            <a:r>
              <a:rPr lang="en-US" sz="4000" b="1" dirty="0" smtClean="0">
                <a:solidFill>
                  <a:srgbClr val="92D050"/>
                </a:solidFill>
              </a:rPr>
              <a:t>Quantity</a:t>
            </a:r>
          </a:p>
          <a:p>
            <a:pPr lvl="2"/>
            <a:r>
              <a:rPr lang="en-US" sz="4000" b="1" dirty="0" smtClean="0">
                <a:solidFill>
                  <a:srgbClr val="92D050"/>
                </a:solidFill>
              </a:rPr>
              <a:t>Traceability</a:t>
            </a:r>
          </a:p>
          <a:p>
            <a:pPr lvl="2"/>
            <a:r>
              <a:rPr lang="en-US" sz="4000" b="1" dirty="0" smtClean="0">
                <a:solidFill>
                  <a:srgbClr val="92D050"/>
                </a:solidFill>
              </a:rPr>
              <a:t>Uncertainty</a:t>
            </a: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0" y="1398147"/>
            <a:ext cx="8074395" cy="4403557"/>
          </a:xfrm>
        </p:spPr>
        <p:txBody>
          <a:bodyPr/>
          <a:lstStyle/>
          <a:p>
            <a:r>
              <a:rPr lang="en-US" dirty="0" smtClean="0"/>
              <a:t>Measurement System Examples</a:t>
            </a:r>
          </a:p>
          <a:p>
            <a:pPr lvl="1"/>
            <a:r>
              <a:rPr lang="en-US" dirty="0" smtClean="0"/>
              <a:t>Sensors left in the field with data acquisition system</a:t>
            </a:r>
          </a:p>
          <a:p>
            <a:pPr lvl="1"/>
            <a:r>
              <a:rPr lang="en-US" dirty="0" smtClean="0"/>
              <a:t>Sensors with human influence (hand held, airborne, etc.)</a:t>
            </a:r>
          </a:p>
          <a:p>
            <a:pPr lvl="1"/>
            <a:r>
              <a:rPr lang="en-US" dirty="0" smtClean="0"/>
              <a:t>Observation based measurement by humans</a:t>
            </a:r>
            <a:br>
              <a:rPr lang="en-US" dirty="0" smtClean="0"/>
            </a:b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100" name="Picture 4" descr="http://www.neonscience.org/sites/default/files/styles/thumb_240x240/public/image-content-images/field-sampling-350.jpg?itok=dMo8QDF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70" y="3343162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neonscience.org/sites/default/files/styles/thumb_266x266/public/image-content-images/06092015-BarcoBuoy-400.jpg?itok=5eZ17th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8" y="3343162"/>
            <a:ext cx="25336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0"/>
          <a:stretch/>
        </p:blipFill>
        <p:spPr bwMode="auto">
          <a:xfrm>
            <a:off x="2700782" y="3550934"/>
            <a:ext cx="4193794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6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13041" y="3232846"/>
            <a:ext cx="2662637" cy="2808535"/>
          </a:xfrm>
          <a:prstGeom prst="roundRect">
            <a:avLst/>
          </a:prstGeom>
          <a:gradFill rotWithShape="0">
            <a:gsLst>
              <a:gs pos="0">
                <a:srgbClr val="EAEAEA"/>
              </a:gs>
              <a:gs pos="100000">
                <a:schemeClr val="bg2"/>
              </a:gs>
            </a:gsLst>
            <a:lin ang="5400000" scaled="1"/>
          </a:gradFill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21151" y="211855"/>
            <a:ext cx="8074025" cy="963324"/>
          </a:xfrm>
        </p:spPr>
        <p:txBody>
          <a:bodyPr/>
          <a:lstStyle/>
          <a:p>
            <a:r>
              <a:rPr lang="en-US" dirty="0" smtClean="0"/>
              <a:t>Traceability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32579" y="725620"/>
            <a:ext cx="5484763" cy="5284311"/>
          </a:xfrm>
        </p:spPr>
        <p:txBody>
          <a:bodyPr/>
          <a:lstStyle/>
          <a:p>
            <a:r>
              <a:rPr lang="en-US" dirty="0" smtClean="0"/>
              <a:t>Measurement is traceable to an accepted standard</a:t>
            </a:r>
          </a:p>
          <a:p>
            <a:pPr lvl="1"/>
            <a:r>
              <a:rPr lang="en-US" dirty="0" smtClean="0"/>
              <a:t>An estimation can be made for how well the measurement relates to the “true value”</a:t>
            </a:r>
          </a:p>
          <a:p>
            <a:pPr lvl="2"/>
            <a:r>
              <a:rPr lang="en-US" dirty="0" smtClean="0"/>
              <a:t>Sensor based measurements	</a:t>
            </a:r>
          </a:p>
          <a:p>
            <a:pPr lvl="3"/>
            <a:r>
              <a:rPr lang="en-US" dirty="0" smtClean="0"/>
              <a:t>Regular Calibration</a:t>
            </a:r>
          </a:p>
          <a:p>
            <a:pPr lvl="4"/>
            <a:r>
              <a:rPr lang="en-US" dirty="0" smtClean="0"/>
              <a:t>Measurements in the date range in which the calibration facility guarantees quality</a:t>
            </a:r>
          </a:p>
          <a:p>
            <a:pPr lvl="4"/>
            <a:r>
              <a:rPr lang="en-US" dirty="0" smtClean="0"/>
              <a:t>Traceable to an international or national standard (the SI, WRC, ISO, ASTM)</a:t>
            </a:r>
          </a:p>
          <a:p>
            <a:pPr lvl="2"/>
            <a:r>
              <a:rPr lang="en-US" dirty="0" smtClean="0"/>
              <a:t>Observation based measurements</a:t>
            </a:r>
          </a:p>
          <a:p>
            <a:pPr lvl="3"/>
            <a:r>
              <a:rPr lang="en-US" dirty="0" smtClean="0"/>
              <a:t>Standardized Measurement Method</a:t>
            </a:r>
          </a:p>
          <a:p>
            <a:pPr lvl="4"/>
            <a:r>
              <a:rPr lang="en-US" dirty="0" smtClean="0"/>
              <a:t>Regular Training on 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013042" y="188779"/>
            <a:ext cx="2662636" cy="3000936"/>
            <a:chOff x="6013042" y="188779"/>
            <a:chExt cx="2662636" cy="3000936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6013042" y="188779"/>
              <a:ext cx="2662636" cy="3000936"/>
            </a:xfrm>
            <a:prstGeom prst="roundRect">
              <a:avLst/>
            </a:prstGeom>
            <a:gradFill rotWithShape="0">
              <a:gsLst>
                <a:gs pos="0">
                  <a:srgbClr val="EAEAEA"/>
                </a:gs>
                <a:gs pos="100000">
                  <a:schemeClr val="bg2"/>
                </a:gs>
              </a:gsLst>
              <a:lin ang="5400000" scaled="1"/>
            </a:gra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126481" y="237218"/>
              <a:ext cx="2549197" cy="2888095"/>
              <a:chOff x="2152098" y="1063128"/>
              <a:chExt cx="2549197" cy="2888095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590800" y="1981200"/>
                <a:ext cx="0" cy="16002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114800" y="1981200"/>
                <a:ext cx="0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828373" y="3581891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Measurement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52098" y="1541697"/>
                <a:ext cx="1352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True Value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90800" y="2667000"/>
                <a:ext cx="1524000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377195" y="1063128"/>
                <a:ext cx="232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With Traceability</a:t>
                </a:r>
                <a:endParaRPr lang="en-US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126481" y="3271340"/>
            <a:ext cx="2549197" cy="2738591"/>
            <a:chOff x="5476323" y="1256891"/>
            <a:chExt cx="2549197" cy="2738591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2057400"/>
              <a:ext cx="0" cy="16002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52053" y="2034391"/>
              <a:ext cx="0" cy="16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152598" y="362615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Measurement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01420" y="1256891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Without Traceability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76323" y="1631156"/>
              <a:ext cx="13481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True Value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51302" y="2332333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accent3"/>
                  </a:solidFill>
                </a:rPr>
                <a:t>?</a:t>
              </a:r>
              <a:endParaRPr lang="en-US" sz="4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907008" y="1843794"/>
            <a:ext cx="139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relate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98703" y="314897"/>
            <a:ext cx="8802625" cy="963324"/>
          </a:xfrm>
        </p:spPr>
        <p:txBody>
          <a:bodyPr>
            <a:norm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0" y="1185770"/>
            <a:ext cx="8074395" cy="4615934"/>
          </a:xfrm>
        </p:spPr>
        <p:txBody>
          <a:bodyPr/>
          <a:lstStyle/>
          <a:p>
            <a:r>
              <a:rPr lang="en-US" dirty="0" smtClean="0"/>
              <a:t>Uncertainty is an estimate of the dispersion of values that could be reasonably attributed to the measurement (provides an estimate for how well the measurement represents the true value). </a:t>
            </a:r>
          </a:p>
          <a:p>
            <a:pPr lvl="1"/>
            <a:r>
              <a:rPr lang="en-US" dirty="0" smtClean="0"/>
              <a:t>Necessity </a:t>
            </a:r>
            <a:r>
              <a:rPr lang="en-US" dirty="0" smtClean="0"/>
              <a:t>for science today</a:t>
            </a:r>
          </a:p>
          <a:p>
            <a:pPr lvl="2"/>
            <a:r>
              <a:rPr lang="en-US" dirty="0" smtClean="0"/>
              <a:t>Allows for comparison or use of different </a:t>
            </a:r>
            <a:br>
              <a:rPr lang="en-US" dirty="0" smtClean="0"/>
            </a:br>
            <a:r>
              <a:rPr lang="en-US" dirty="0" smtClean="0"/>
              <a:t>types of sensors to be compared or used in </a:t>
            </a:r>
            <a:br>
              <a:rPr lang="en-US" dirty="0" smtClean="0"/>
            </a:br>
            <a:r>
              <a:rPr lang="en-US" dirty="0" smtClean="0"/>
              <a:t>a model for the same property.</a:t>
            </a:r>
          </a:p>
          <a:p>
            <a:pPr lvl="2"/>
            <a:r>
              <a:rPr lang="en-US" dirty="0" smtClean="0"/>
              <a:t>Differentiating between trends and “noise”</a:t>
            </a:r>
          </a:p>
          <a:p>
            <a:pPr lvl="2"/>
            <a:r>
              <a:rPr lang="en-US" dirty="0" smtClean="0"/>
              <a:t>Accounts for measurements over time.</a:t>
            </a:r>
          </a:p>
          <a:p>
            <a:pPr lvl="4"/>
            <a:r>
              <a:rPr lang="en-US" dirty="0" smtClean="0"/>
              <a:t>Technology changes</a:t>
            </a:r>
          </a:p>
          <a:p>
            <a:pPr lvl="4"/>
            <a:r>
              <a:rPr lang="en-US" dirty="0" smtClean="0"/>
              <a:t>Sensor degradation</a:t>
            </a:r>
          </a:p>
          <a:p>
            <a:pPr lvl="4"/>
            <a:r>
              <a:rPr lang="en-US" dirty="0" smtClean="0"/>
              <a:t>Drift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26481" y="2755981"/>
            <a:ext cx="2662636" cy="3000936"/>
            <a:chOff x="6013042" y="188779"/>
            <a:chExt cx="2662636" cy="300093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013042" y="188779"/>
              <a:ext cx="2662636" cy="3000936"/>
            </a:xfrm>
            <a:prstGeom prst="roundRect">
              <a:avLst/>
            </a:prstGeom>
            <a:gradFill rotWithShape="0">
              <a:gsLst>
                <a:gs pos="0">
                  <a:srgbClr val="EAEAEA"/>
                </a:gs>
                <a:gs pos="100000">
                  <a:schemeClr val="bg2"/>
                </a:gs>
              </a:gsLst>
              <a:lin ang="5400000" scaled="1"/>
            </a:gra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126481" y="237218"/>
              <a:ext cx="2549197" cy="2888095"/>
              <a:chOff x="2152098" y="1063128"/>
              <a:chExt cx="2549197" cy="288809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590800" y="1981200"/>
                <a:ext cx="0" cy="16002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114800" y="1981200"/>
                <a:ext cx="0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828373" y="3581891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Measurement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52098" y="1541697"/>
                <a:ext cx="1352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True Value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590800" y="2667000"/>
                <a:ext cx="1524000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377195" y="1063128"/>
                <a:ext cx="232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With Traceability</a:t>
                </a:r>
                <a:endParaRPr lang="en-US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744774" y="4038960"/>
            <a:ext cx="139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uncertainty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447" y="4408292"/>
            <a:ext cx="139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relates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1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27050" y="522161"/>
            <a:ext cx="8403590" cy="963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Uncertainty Assessment Standardized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1" y="1185770"/>
            <a:ext cx="7508240" cy="4615934"/>
          </a:xfrm>
        </p:spPr>
        <p:txBody>
          <a:bodyPr/>
          <a:lstStyle/>
          <a:p>
            <a:r>
              <a:rPr lang="en-US" dirty="0" smtClean="0"/>
              <a:t>Must be estimated with a standardized assessment (everyone needs to quantify uncertainty in the same manner)</a:t>
            </a:r>
          </a:p>
          <a:p>
            <a:pPr lvl="1"/>
            <a:r>
              <a:rPr lang="en-US" dirty="0"/>
              <a:t>Evaluation of measurement data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 </a:t>
            </a:r>
            <a:r>
              <a:rPr lang="en-US" dirty="0"/>
              <a:t>to the expression of </a:t>
            </a:r>
            <a:r>
              <a:rPr lang="en-US" dirty="0" smtClean="0"/>
              <a:t>uncertainty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in measurement (ISO </a:t>
            </a:r>
            <a:r>
              <a:rPr lang="en-US" dirty="0" smtClean="0"/>
              <a:t>1995; JCGM </a:t>
            </a:r>
            <a:r>
              <a:rPr lang="en-US" dirty="0"/>
              <a:t>2008)</a:t>
            </a:r>
            <a:endParaRPr lang="en-US" dirty="0" smtClean="0"/>
          </a:p>
          <a:p>
            <a:pPr lvl="2"/>
            <a:r>
              <a:rPr lang="en-US" dirty="0"/>
              <a:t>Governing metrology bodies such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International </a:t>
            </a:r>
            <a:r>
              <a:rPr lang="en-US" dirty="0"/>
              <a:t>Standards Organization (ISO)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created </a:t>
            </a:r>
            <a:r>
              <a:rPr lang="en-US" dirty="0"/>
              <a:t>a Working Group called the Joint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Committee </a:t>
            </a:r>
            <a:r>
              <a:rPr lang="en-US" dirty="0"/>
              <a:t>for Guides in Metrology (JCGM</a:t>
            </a:r>
            <a:r>
              <a:rPr lang="en-US" dirty="0" smtClean="0"/>
              <a:t>),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made up of individuals nominated by their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member organizations to create an </a:t>
            </a:r>
            <a:br>
              <a:rPr lang="en-US" dirty="0" smtClean="0"/>
            </a:br>
            <a:r>
              <a:rPr lang="en-US" dirty="0" smtClean="0"/>
              <a:t>internationally accepted standard for </a:t>
            </a:r>
            <a:br>
              <a:rPr lang="en-US" dirty="0" smtClean="0"/>
            </a:br>
            <a:r>
              <a:rPr lang="en-US" dirty="0" smtClean="0"/>
              <a:t>assessing uncertainty.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2" descr="Image result for GUM JC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02" y="1958584"/>
            <a:ext cx="3339715" cy="33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Battelle">
      <a:dk1>
        <a:sysClr val="windowText" lastClr="000000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004280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EAEAEA"/>
            </a:gs>
            <a:gs pos="100000">
              <a:schemeClr val="bg2"/>
            </a:gs>
          </a:gsLst>
          <a:lin ang="5400000" scaled="1"/>
        </a:gradFill>
        <a:ln w="127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attelle">
      <a:dk1>
        <a:sysClr val="windowText" lastClr="000000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004280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ttelle">
      <a:dk1>
        <a:sysClr val="windowText" lastClr="000000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004280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dd093ac8-0249-4370-a7a2-6c3d53de1393" xsi:nil="true"/>
    <PublishingExpirationDate xmlns="http://schemas.microsoft.com/sharepoint/v3" xsi:nil="true"/>
    <PublishingStartDate xmlns="http://schemas.microsoft.com/sharepoint/v3" xsi:nil="true"/>
    <Order2 xmlns="dd093ac8-0249-4370-a7a2-6c3d53de1393" xsi:nil="true"/>
    <_dlc_DocId xmlns="fafd4275-d340-4b20-886b-40b8f4b26a99">J2HUMMNRUZ3V-21-36</_dlc_DocId>
    <_dlc_DocIdUrl xmlns="fafd4275-d340-4b20-886b-40b8f4b26a99">
      <Url>https://neoninc.sharepoint.com/sites/comm/_layouts/15/DocIdRedir.aspx?ID=J2HUMMNRUZ3V-21-36</Url>
      <Description>J2HUMMNRUZ3V-21-36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EF3F2DCE04E46B225F6A7FB29825F" ma:contentTypeVersion="7" ma:contentTypeDescription="Create a new document." ma:contentTypeScope="" ma:versionID="ed25a25f946907514de4e8d9a37944b7">
  <xsd:schema xmlns:xsd="http://www.w3.org/2001/XMLSchema" xmlns:xs="http://www.w3.org/2001/XMLSchema" xmlns:p="http://schemas.microsoft.com/office/2006/metadata/properties" xmlns:ns1="http://schemas.microsoft.com/sharepoint/v3" xmlns:ns2="fafd4275-d340-4b20-886b-40b8f4b26a99" xmlns:ns3="ffd10aaa-783b-4f64-9081-a81e86c3ab62" xmlns:ns4="dd093ac8-0249-4370-a7a2-6c3d53de1393" targetNamespace="http://schemas.microsoft.com/office/2006/metadata/properties" ma:root="true" ma:fieldsID="34f06dd3f68cab36735747bbb10ca80d" ns1:_="" ns2:_="" ns3:_="" ns4:_="">
    <xsd:import namespace="http://schemas.microsoft.com/sharepoint/v3"/>
    <xsd:import namespace="fafd4275-d340-4b20-886b-40b8f4b26a99"/>
    <xsd:import namespace="ffd10aaa-783b-4f64-9081-a81e86c3ab62"/>
    <xsd:import namespace="dd093ac8-0249-4370-a7a2-6c3d53de139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4:Order0" minOccurs="0"/>
                <xsd:element ref="ns4:Order2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d4275-d340-4b20-886b-40b8f4b26a9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10aaa-783b-4f64-9081-a81e86c3ab6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93ac8-0249-4370-a7a2-6c3d53de1393" elementFormDefault="qualified">
    <xsd:import namespace="http://schemas.microsoft.com/office/2006/documentManagement/types"/>
    <xsd:import namespace="http://schemas.microsoft.com/office/infopath/2007/PartnerControls"/>
    <xsd:element name="Order0" ma:index="14" nillable="true" ma:displayName="Order" ma:internalName="Order0">
      <xsd:simpleType>
        <xsd:restriction base="dms:Number"/>
      </xsd:simpleType>
    </xsd:element>
    <xsd:element name="Order2" ma:index="15" nillable="true" ma:displayName="Order2" ma:internalName="Order2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AC987D-018F-4ED0-B173-B82EFDE612B5}">
  <ds:schemaRefs>
    <ds:schemaRef ds:uri="http://purl.org/dc/elements/1.1/"/>
    <ds:schemaRef ds:uri="http://www.w3.org/XML/1998/namespace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2006/documentManagement/types"/>
    <ds:schemaRef ds:uri="ffd10aaa-783b-4f64-9081-a81e86c3ab62"/>
    <ds:schemaRef ds:uri="http://schemas.microsoft.com/office/infopath/2007/PartnerControls"/>
    <ds:schemaRef ds:uri="dd093ac8-0249-4370-a7a2-6c3d53de1393"/>
    <ds:schemaRef ds:uri="http://schemas.openxmlformats.org/package/2006/metadata/core-properties"/>
    <ds:schemaRef ds:uri="fafd4275-d340-4b20-886b-40b8f4b26a9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0B3FA6-2D02-4C21-B55C-B0A0FF46F7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418636-A7E8-4E78-8228-57C2DD3CEDC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D1F75EA-14C4-4633-8AA2-9F3BD09A0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fd4275-d340-4b20-886b-40b8f4b26a99"/>
    <ds:schemaRef ds:uri="ffd10aaa-783b-4f64-9081-a81e86c3ab62"/>
    <ds:schemaRef ds:uri="dd093ac8-0249-4370-a7a2-6c3d53de1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</TotalTime>
  <Words>1021</Words>
  <Application>Microsoft Office PowerPoint</Application>
  <PresentationFormat>On-screen Show (4:3)</PresentationFormat>
  <Paragraphs>225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Default Theme</vt:lpstr>
      <vt:lpstr>think-cell Slide</vt:lpstr>
      <vt:lpstr>Measurement Uncertainty Workshop ILTER Open Science Meeting 2016 October 11, 2016</vt:lpstr>
      <vt:lpstr>Introduction NEON</vt:lpstr>
      <vt:lpstr>Introduction NEON</vt:lpstr>
      <vt:lpstr>Introduction</vt:lpstr>
      <vt:lpstr>Measurement Definition and Recipe</vt:lpstr>
      <vt:lpstr>Quantity</vt:lpstr>
      <vt:lpstr>Traceability</vt:lpstr>
      <vt:lpstr>Uncertainty</vt:lpstr>
      <vt:lpstr>Uncertainty Assessment Standardized</vt:lpstr>
      <vt:lpstr>Uncertainty Evaluation</vt:lpstr>
      <vt:lpstr>Measurement Uncertainty Recipe</vt:lpstr>
      <vt:lpstr>Uncertainty Components</vt:lpstr>
      <vt:lpstr>Uncertainty Components</vt:lpstr>
      <vt:lpstr>Uncertainty Components</vt:lpstr>
      <vt:lpstr>Measurement Uncertainty Recipe</vt:lpstr>
      <vt:lpstr>Expanding and Stating Uncertainty</vt:lpstr>
      <vt:lpstr>Disclaimer</vt:lpstr>
      <vt:lpstr>Proper Quality Terminology</vt:lpstr>
      <vt:lpstr>Exercises – Single Aspirated Temperature Sensor Measurement</vt:lpstr>
      <vt:lpstr>Exercises – Single Aspirated Temperature Sensor Measurement</vt:lpstr>
      <vt:lpstr>Exercises – PM10 Particulate Sampling</vt:lpstr>
      <vt:lpstr>PowerPoint Presentation</vt:lpstr>
    </vt:vector>
  </TitlesOfParts>
  <Company>Battelle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Presentation</dc:title>
  <dc:creator>www.wizkit.com</dc:creator>
  <cp:lastModifiedBy>Janae Csavina</cp:lastModifiedBy>
  <cp:revision>130</cp:revision>
  <cp:lastPrinted>2016-06-01T19:36:08Z</cp:lastPrinted>
  <dcterms:created xsi:type="dcterms:W3CDTF">2014-03-04T19:43:17Z</dcterms:created>
  <dcterms:modified xsi:type="dcterms:W3CDTF">2016-10-11T10:32:59Z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4</vt:i4>
  </property>
  <property fmtid="{D5CDD505-2E9C-101B-9397-08002B2CF9AE}" pid="4" name="ContentTypeId">
    <vt:lpwstr>0x010100173EF3F2DCE04E46B225F6A7FB29825F</vt:lpwstr>
  </property>
  <property fmtid="{D5CDD505-2E9C-101B-9397-08002B2CF9AE}" pid="5" name="_dlc_DocIdItemGuid">
    <vt:lpwstr>8c6a52ef-448f-45ce-9b74-b0d499956ee4</vt:lpwstr>
  </property>
</Properties>
</file>