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Default Extension="png" ContentType="image/png"/>
  <Override PartName="/ppt/slideLayouts/slideLayout11.xml" ContentType="application/vnd.openxmlformats-officedocument.presentationml.slideLayout+xml"/>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handoutMasters/handoutMaster1.xml" ContentType="application/vnd.openxmlformats-officedocument.presentationml.handoutMaster+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handoutMasterIdLst>
    <p:handoutMasterId r:id="rId4"/>
  </p:handoutMasterIdLst>
  <p:sldIdLst>
    <p:sldId id="256" r:id="rId2"/>
  </p:sldIdLst>
  <p:sldSz cx="43891200" cy="32004000"/>
  <p:notesSz cx="6997700" cy="9271000"/>
  <p:defaultTextStyle>
    <a:defPPr>
      <a:defRPr lang="en-US"/>
    </a:defPPr>
    <a:lvl1pPr algn="ctr" rtl="0" fontAlgn="base">
      <a:spcBef>
        <a:spcPct val="0"/>
      </a:spcBef>
      <a:spcAft>
        <a:spcPct val="0"/>
      </a:spcAft>
      <a:defRPr sz="6600" b="1" kern="1200">
        <a:solidFill>
          <a:schemeClr val="tx1"/>
        </a:solidFill>
        <a:latin typeface="Arial" charset="0"/>
        <a:ea typeface="+mn-ea"/>
        <a:cs typeface="Times New Roman" pitchFamily="-110" charset="0"/>
      </a:defRPr>
    </a:lvl1pPr>
    <a:lvl2pPr marL="457200" algn="ctr" rtl="0" fontAlgn="base">
      <a:spcBef>
        <a:spcPct val="0"/>
      </a:spcBef>
      <a:spcAft>
        <a:spcPct val="0"/>
      </a:spcAft>
      <a:defRPr sz="6600" b="1" kern="1200">
        <a:solidFill>
          <a:schemeClr val="tx1"/>
        </a:solidFill>
        <a:latin typeface="Arial" charset="0"/>
        <a:ea typeface="+mn-ea"/>
        <a:cs typeface="Times New Roman" pitchFamily="-110" charset="0"/>
      </a:defRPr>
    </a:lvl2pPr>
    <a:lvl3pPr marL="914400" algn="ctr" rtl="0" fontAlgn="base">
      <a:spcBef>
        <a:spcPct val="0"/>
      </a:spcBef>
      <a:spcAft>
        <a:spcPct val="0"/>
      </a:spcAft>
      <a:defRPr sz="6600" b="1" kern="1200">
        <a:solidFill>
          <a:schemeClr val="tx1"/>
        </a:solidFill>
        <a:latin typeface="Arial" charset="0"/>
        <a:ea typeface="+mn-ea"/>
        <a:cs typeface="Times New Roman" pitchFamily="-110" charset="0"/>
      </a:defRPr>
    </a:lvl3pPr>
    <a:lvl4pPr marL="1371600" algn="ctr" rtl="0" fontAlgn="base">
      <a:spcBef>
        <a:spcPct val="0"/>
      </a:spcBef>
      <a:spcAft>
        <a:spcPct val="0"/>
      </a:spcAft>
      <a:defRPr sz="6600" b="1" kern="1200">
        <a:solidFill>
          <a:schemeClr val="tx1"/>
        </a:solidFill>
        <a:latin typeface="Arial" charset="0"/>
        <a:ea typeface="+mn-ea"/>
        <a:cs typeface="Times New Roman" pitchFamily="-110" charset="0"/>
      </a:defRPr>
    </a:lvl4pPr>
    <a:lvl5pPr marL="1828800" algn="ctr" rtl="0" fontAlgn="base">
      <a:spcBef>
        <a:spcPct val="0"/>
      </a:spcBef>
      <a:spcAft>
        <a:spcPct val="0"/>
      </a:spcAft>
      <a:defRPr sz="6600" b="1" kern="1200">
        <a:solidFill>
          <a:schemeClr val="tx1"/>
        </a:solidFill>
        <a:latin typeface="Arial" charset="0"/>
        <a:ea typeface="+mn-ea"/>
        <a:cs typeface="Times New Roman" pitchFamily="-110" charset="0"/>
      </a:defRPr>
    </a:lvl5pPr>
    <a:lvl6pPr marL="2286000" algn="l" defTabSz="914400" rtl="0" eaLnBrk="1" latinLnBrk="0" hangingPunct="1">
      <a:defRPr sz="6600" b="1" kern="1200">
        <a:solidFill>
          <a:schemeClr val="tx1"/>
        </a:solidFill>
        <a:latin typeface="Arial" charset="0"/>
        <a:ea typeface="+mn-ea"/>
        <a:cs typeface="Times New Roman" pitchFamily="-110" charset="0"/>
      </a:defRPr>
    </a:lvl6pPr>
    <a:lvl7pPr marL="2743200" algn="l" defTabSz="914400" rtl="0" eaLnBrk="1" latinLnBrk="0" hangingPunct="1">
      <a:defRPr sz="6600" b="1" kern="1200">
        <a:solidFill>
          <a:schemeClr val="tx1"/>
        </a:solidFill>
        <a:latin typeface="Arial" charset="0"/>
        <a:ea typeface="+mn-ea"/>
        <a:cs typeface="Times New Roman" pitchFamily="-110" charset="0"/>
      </a:defRPr>
    </a:lvl7pPr>
    <a:lvl8pPr marL="3200400" algn="l" defTabSz="914400" rtl="0" eaLnBrk="1" latinLnBrk="0" hangingPunct="1">
      <a:defRPr sz="6600" b="1" kern="1200">
        <a:solidFill>
          <a:schemeClr val="tx1"/>
        </a:solidFill>
        <a:latin typeface="Arial" charset="0"/>
        <a:ea typeface="+mn-ea"/>
        <a:cs typeface="Times New Roman" pitchFamily="-110" charset="0"/>
      </a:defRPr>
    </a:lvl8pPr>
    <a:lvl9pPr marL="3657600" algn="l" defTabSz="914400" rtl="0" eaLnBrk="1" latinLnBrk="0" hangingPunct="1">
      <a:defRPr sz="6600" b="1" kern="1200">
        <a:solidFill>
          <a:schemeClr val="tx1"/>
        </a:solidFill>
        <a:latin typeface="Arial" charset="0"/>
        <a:ea typeface="+mn-ea"/>
        <a:cs typeface="Times New Roman" pitchFamily="-110"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99"/>
    <a:srgbClr val="CC9900"/>
    <a:srgbClr val="CC3300"/>
    <a:srgbClr val="C0C0C0"/>
    <a:srgbClr val="336699"/>
    <a:srgbClr val="DDDDDD"/>
    <a:srgbClr val="FFFFCC"/>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0"/>
    <p:restoredTop sz="94660"/>
  </p:normalViewPr>
  <p:slideViewPr>
    <p:cSldViewPr>
      <p:cViewPr varScale="1">
        <p:scale>
          <a:sx n="25" d="100"/>
          <a:sy n="25" d="100"/>
        </p:scale>
        <p:origin x="-712" y="-112"/>
      </p:cViewPr>
      <p:guideLst>
        <p:guide orient="horz" pos="10080"/>
        <p:guide pos="13824"/>
      </p:guideLst>
    </p:cSldViewPr>
  </p:slideViewPr>
  <p:outlineViewPr>
    <p:cViewPr>
      <p:scale>
        <a:sx n="20" d="100"/>
        <a:sy n="20"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tableStyles" Target="tableStyles.xml"/><Relationship Id="rId3" Type="http://schemas.openxmlformats.org/officeDocument/2006/relationships/notesMaster" Target="notesMasters/notesMaster1.xml"/><Relationship Id="rId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2943" tIns="46472" rIns="92943" bIns="46472" numCol="1" anchor="t" anchorCtr="0" compatLnSpc="1">
            <a:prstTxWarp prst="textNoShape">
              <a:avLst/>
            </a:prstTxWarp>
          </a:bodyPr>
          <a:lstStyle>
            <a:lvl1pPr algn="l" defTabSz="930275">
              <a:defRPr sz="1200" b="0">
                <a:effectLst/>
                <a:latin typeface="Times New Roman" pitchFamily="18" charset="0"/>
                <a:ea typeface="+mn-ea"/>
                <a:cs typeface="Times New Roman" pitchFamily="18" charset="0"/>
              </a:defRPr>
            </a:lvl1pPr>
          </a:lstStyle>
          <a:p>
            <a:pPr>
              <a:defRPr/>
            </a:pPr>
            <a:endParaRPr lang="en-US"/>
          </a:p>
        </p:txBody>
      </p:sp>
      <p:sp>
        <p:nvSpPr>
          <p:cNvPr id="4099" name="Rectangle 1027"/>
          <p:cNvSpPr>
            <a:spLocks noGrp="1" noChangeArrowheads="1"/>
          </p:cNvSpPr>
          <p:nvPr>
            <p:ph type="dt" sz="quarter" idx="1"/>
          </p:nvPr>
        </p:nvSpPr>
        <p:spPr bwMode="auto">
          <a:xfrm>
            <a:off x="3963988" y="0"/>
            <a:ext cx="3033712" cy="463550"/>
          </a:xfrm>
          <a:prstGeom prst="rect">
            <a:avLst/>
          </a:prstGeom>
          <a:noFill/>
          <a:ln w="9525">
            <a:noFill/>
            <a:miter lim="800000"/>
            <a:headEnd/>
            <a:tailEnd/>
          </a:ln>
          <a:effectLst/>
        </p:spPr>
        <p:txBody>
          <a:bodyPr vert="horz" wrap="square" lIns="92943" tIns="46472" rIns="92943" bIns="46472" numCol="1" anchor="t" anchorCtr="0" compatLnSpc="1">
            <a:prstTxWarp prst="textNoShape">
              <a:avLst/>
            </a:prstTxWarp>
          </a:bodyPr>
          <a:lstStyle>
            <a:lvl1pPr algn="r" defTabSz="930275">
              <a:defRPr sz="1200" b="0">
                <a:effectLst/>
                <a:latin typeface="Times New Roman" pitchFamily="18" charset="0"/>
                <a:ea typeface="+mn-ea"/>
                <a:cs typeface="Times New Roman" pitchFamily="18" charset="0"/>
              </a:defRPr>
            </a:lvl1pPr>
          </a:lstStyle>
          <a:p>
            <a:pPr>
              <a:defRPr/>
            </a:pPr>
            <a:endParaRPr lang="en-US"/>
          </a:p>
        </p:txBody>
      </p:sp>
      <p:sp>
        <p:nvSpPr>
          <p:cNvPr id="4100" name="Rectangle 1028"/>
          <p:cNvSpPr>
            <a:spLocks noGrp="1" noChangeArrowheads="1"/>
          </p:cNvSpPr>
          <p:nvPr>
            <p:ph type="ftr" sz="quarter" idx="2"/>
          </p:nvPr>
        </p:nvSpPr>
        <p:spPr bwMode="auto">
          <a:xfrm>
            <a:off x="0" y="8807450"/>
            <a:ext cx="3033713" cy="463550"/>
          </a:xfrm>
          <a:prstGeom prst="rect">
            <a:avLst/>
          </a:prstGeom>
          <a:noFill/>
          <a:ln w="9525">
            <a:noFill/>
            <a:miter lim="800000"/>
            <a:headEnd/>
            <a:tailEnd/>
          </a:ln>
          <a:effectLst/>
        </p:spPr>
        <p:txBody>
          <a:bodyPr vert="horz" wrap="square" lIns="92943" tIns="46472" rIns="92943" bIns="46472" numCol="1" anchor="b" anchorCtr="0" compatLnSpc="1">
            <a:prstTxWarp prst="textNoShape">
              <a:avLst/>
            </a:prstTxWarp>
          </a:bodyPr>
          <a:lstStyle>
            <a:lvl1pPr algn="l" defTabSz="930275">
              <a:defRPr sz="1200" b="0">
                <a:effectLst/>
                <a:latin typeface="Times New Roman" pitchFamily="18" charset="0"/>
                <a:ea typeface="+mn-ea"/>
                <a:cs typeface="Times New Roman" pitchFamily="18" charset="0"/>
              </a:defRPr>
            </a:lvl1pPr>
          </a:lstStyle>
          <a:p>
            <a:pPr>
              <a:defRPr/>
            </a:pPr>
            <a:endParaRPr lang="en-US"/>
          </a:p>
        </p:txBody>
      </p:sp>
      <p:sp>
        <p:nvSpPr>
          <p:cNvPr id="4101" name="Rectangle 1029"/>
          <p:cNvSpPr>
            <a:spLocks noGrp="1" noChangeArrowheads="1"/>
          </p:cNvSpPr>
          <p:nvPr>
            <p:ph type="sldNum" sz="quarter" idx="3"/>
          </p:nvPr>
        </p:nvSpPr>
        <p:spPr bwMode="auto">
          <a:xfrm>
            <a:off x="3963988" y="8807450"/>
            <a:ext cx="3033712" cy="463550"/>
          </a:xfrm>
          <a:prstGeom prst="rect">
            <a:avLst/>
          </a:prstGeom>
          <a:noFill/>
          <a:ln w="9525">
            <a:noFill/>
            <a:miter lim="800000"/>
            <a:headEnd/>
            <a:tailEnd/>
          </a:ln>
          <a:effectLst/>
        </p:spPr>
        <p:txBody>
          <a:bodyPr vert="horz" wrap="square" lIns="92943" tIns="46472" rIns="92943" bIns="46472" numCol="1" anchor="b" anchorCtr="0" compatLnSpc="1">
            <a:prstTxWarp prst="textNoShape">
              <a:avLst/>
            </a:prstTxWarp>
          </a:bodyPr>
          <a:lstStyle>
            <a:lvl1pPr algn="r" defTabSz="930275">
              <a:defRPr sz="1200" b="0" smtClean="0">
                <a:latin typeface="Times New Roman" pitchFamily="-110" charset="0"/>
              </a:defRPr>
            </a:lvl1pPr>
          </a:lstStyle>
          <a:p>
            <a:pPr>
              <a:defRPr/>
            </a:pPr>
            <a:fld id="{038D5090-5DEA-475B-A8ED-2F86193E20C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atin typeface="Arial" charset="0"/>
                <a:ea typeface="Times New Roman" charset="0"/>
                <a:cs typeface="Times New Roman" charset="0"/>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C7E00C9-2AEB-4885-B9AF-3B68D0A2441C}" type="datetime1">
              <a:rPr lang="en-US"/>
              <a:pPr>
                <a:defRPr/>
              </a:pPr>
              <a:t>7/13/11</a:t>
            </a:fld>
            <a:endParaRPr lang="en-US"/>
          </a:p>
        </p:txBody>
      </p:sp>
      <p:sp>
        <p:nvSpPr>
          <p:cNvPr id="4" name="Slide Image Placeholder 3"/>
          <p:cNvSpPr>
            <a:spLocks noGrp="1" noRot="1" noChangeAspect="1"/>
          </p:cNvSpPr>
          <p:nvPr>
            <p:ph type="sldImg" idx="2"/>
          </p:nvPr>
        </p:nvSpPr>
        <p:spPr>
          <a:xfrm>
            <a:off x="1116013" y="695325"/>
            <a:ext cx="4765675" cy="3476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32125" cy="463550"/>
          </a:xfrm>
          <a:prstGeom prst="rect">
            <a:avLst/>
          </a:prstGeom>
        </p:spPr>
        <p:txBody>
          <a:bodyPr vert="horz" lIns="91440" tIns="45720" rIns="91440" bIns="45720" rtlCol="0" anchor="b"/>
          <a:lstStyle>
            <a:lvl1pPr algn="l">
              <a:defRPr sz="1200">
                <a:latin typeface="Arial" charset="0"/>
                <a:ea typeface="Times New Roman" charset="0"/>
                <a:cs typeface="Times New Roman" charset="0"/>
              </a:defRPr>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F8B8DAF-5604-487D-A91C-6D250F6939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a:lstStyle/>
          <a:p>
            <a:fld id="{2AA088F2-10EC-457F-8A9F-6D41E1C9F12B}"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9942513"/>
            <a:ext cx="37306250" cy="6859587"/>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135600"/>
            <a:ext cx="30724475" cy="8178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C06761-5605-4F71-879E-0CAE3B83D4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6764D1-4AFE-4AD3-8F87-7D235C137B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844800"/>
            <a:ext cx="9326562" cy="2560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2475" y="2844800"/>
            <a:ext cx="27827288" cy="2560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70480B-36B2-4718-8BBB-A7D616AA22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7C838C-36B8-4D10-BF51-7327350EB6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0566063"/>
            <a:ext cx="37307838" cy="6356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565188"/>
            <a:ext cx="37307838" cy="7000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B2B61B-76A7-426B-869E-FEE41D3415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2475" y="9245600"/>
            <a:ext cx="18576925" cy="192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245600"/>
            <a:ext cx="18576925" cy="192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AF804B-89B7-487A-AF4B-DA1916D5F3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281113"/>
            <a:ext cx="39503350"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164388"/>
            <a:ext cx="19392900" cy="2984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148888"/>
            <a:ext cx="19392900" cy="1844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164388"/>
            <a:ext cx="19400837" cy="2984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148888"/>
            <a:ext cx="19400837" cy="1844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3EC024-131A-49E9-8629-8D9A01D449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5379C7-91E4-4F9B-B870-AF6FBC96FC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D758A7-DE68-4655-B8F4-0F1CC7083F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274763"/>
            <a:ext cx="14439900" cy="5422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274763"/>
            <a:ext cx="24536400" cy="27314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697663"/>
            <a:ext cx="14439900" cy="21891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2B1FAC-E575-4311-AA10-D7B49739B4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2402800"/>
            <a:ext cx="26335037" cy="26447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859088"/>
            <a:ext cx="26335037" cy="1920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047575"/>
            <a:ext cx="26335037" cy="3756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9BF43F-65FD-4C57-9CC8-43F42A1502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475" y="2844800"/>
            <a:ext cx="37306250" cy="5334000"/>
          </a:xfrm>
          <a:prstGeom prst="rect">
            <a:avLst/>
          </a:prstGeom>
          <a:noFill/>
          <a:ln w="9525">
            <a:noFill/>
            <a:miter lim="800000"/>
            <a:headEnd/>
            <a:tailEnd/>
          </a:ln>
        </p:spPr>
        <p:txBody>
          <a:bodyPr vert="horz" wrap="square" lIns="433682" tIns="216841" rIns="433682" bIns="21684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2475" y="9245600"/>
            <a:ext cx="37306250" cy="19202400"/>
          </a:xfrm>
          <a:prstGeom prst="rect">
            <a:avLst/>
          </a:prstGeom>
          <a:noFill/>
          <a:ln w="9525">
            <a:noFill/>
            <a:miter lim="800000"/>
            <a:headEnd/>
            <a:tailEnd/>
          </a:ln>
        </p:spPr>
        <p:txBody>
          <a:bodyPr vert="horz" wrap="square" lIns="433682" tIns="216841" rIns="433682" bIns="2168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2475" y="29159200"/>
            <a:ext cx="9144000" cy="21336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l">
              <a:defRPr b="0">
                <a:latin typeface="Times New Roman" pitchFamily="18" charset="0"/>
                <a:ea typeface="+mn-ea"/>
                <a:cs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14995525" y="29159200"/>
            <a:ext cx="13900150" cy="21336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defRPr b="0">
                <a:latin typeface="Times New Roman" pitchFamily="18" charset="0"/>
                <a:ea typeface="+mn-ea"/>
                <a:cs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31454725" y="29159200"/>
            <a:ext cx="9144000" cy="21336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r">
              <a:defRPr b="0" smtClean="0">
                <a:latin typeface="Times New Roman" pitchFamily="-110" charset="0"/>
              </a:defRPr>
            </a:lvl1pPr>
          </a:lstStyle>
          <a:p>
            <a:pPr>
              <a:defRPr/>
            </a:pPr>
            <a:fld id="{6D991972-0674-44A4-960C-CAFD83896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37050" rtl="0" eaLnBrk="0" fontAlgn="base" hangingPunct="0">
        <a:spcBef>
          <a:spcPct val="0"/>
        </a:spcBef>
        <a:spcAft>
          <a:spcPct val="0"/>
        </a:spcAft>
        <a:defRPr sz="20900">
          <a:solidFill>
            <a:schemeClr val="tx2"/>
          </a:solidFill>
          <a:latin typeface="+mj-lt"/>
          <a:ea typeface="ＭＳ Ｐゴシック" pitchFamily="-110" charset="-128"/>
          <a:cs typeface="ＭＳ Ｐゴシック" pitchFamily="-110" charset="-128"/>
        </a:defRPr>
      </a:lvl1pPr>
      <a:lvl2pPr algn="ctr" defTabSz="4337050" rtl="0" eaLnBrk="0" fontAlgn="base" hangingPunct="0">
        <a:spcBef>
          <a:spcPct val="0"/>
        </a:spcBef>
        <a:spcAft>
          <a:spcPct val="0"/>
        </a:spcAft>
        <a:defRPr sz="20900">
          <a:solidFill>
            <a:schemeClr val="tx2"/>
          </a:solidFill>
          <a:latin typeface="Times New Roman" pitchFamily="18" charset="0"/>
          <a:ea typeface="ＭＳ Ｐゴシック" pitchFamily="-110" charset="-128"/>
          <a:cs typeface="ＭＳ Ｐゴシック" pitchFamily="-110" charset="-128"/>
        </a:defRPr>
      </a:lvl2pPr>
      <a:lvl3pPr algn="ctr" defTabSz="4337050" rtl="0" eaLnBrk="0" fontAlgn="base" hangingPunct="0">
        <a:spcBef>
          <a:spcPct val="0"/>
        </a:spcBef>
        <a:spcAft>
          <a:spcPct val="0"/>
        </a:spcAft>
        <a:defRPr sz="20900">
          <a:solidFill>
            <a:schemeClr val="tx2"/>
          </a:solidFill>
          <a:latin typeface="Times New Roman" pitchFamily="18" charset="0"/>
          <a:ea typeface="ＭＳ Ｐゴシック" pitchFamily="-110" charset="-128"/>
          <a:cs typeface="ＭＳ Ｐゴシック" pitchFamily="-110" charset="-128"/>
        </a:defRPr>
      </a:lvl3pPr>
      <a:lvl4pPr algn="ctr" defTabSz="4337050" rtl="0" eaLnBrk="0" fontAlgn="base" hangingPunct="0">
        <a:spcBef>
          <a:spcPct val="0"/>
        </a:spcBef>
        <a:spcAft>
          <a:spcPct val="0"/>
        </a:spcAft>
        <a:defRPr sz="20900">
          <a:solidFill>
            <a:schemeClr val="tx2"/>
          </a:solidFill>
          <a:latin typeface="Times New Roman" pitchFamily="18" charset="0"/>
          <a:ea typeface="ＭＳ Ｐゴシック" pitchFamily="-110" charset="-128"/>
          <a:cs typeface="ＭＳ Ｐゴシック" pitchFamily="-110" charset="-128"/>
        </a:defRPr>
      </a:lvl4pPr>
      <a:lvl5pPr algn="ctr" defTabSz="4337050" rtl="0" eaLnBrk="0" fontAlgn="base" hangingPunct="0">
        <a:spcBef>
          <a:spcPct val="0"/>
        </a:spcBef>
        <a:spcAft>
          <a:spcPct val="0"/>
        </a:spcAft>
        <a:defRPr sz="20900">
          <a:solidFill>
            <a:schemeClr val="tx2"/>
          </a:solidFill>
          <a:latin typeface="Times New Roman" pitchFamily="18" charset="0"/>
          <a:ea typeface="ＭＳ Ｐゴシック" pitchFamily="-110" charset="-128"/>
          <a:cs typeface="ＭＳ Ｐゴシック" pitchFamily="-110" charset="-128"/>
        </a:defRPr>
      </a:lvl5pPr>
      <a:lvl6pPr marL="457200" algn="ctr" defTabSz="4337050" rtl="0" fontAlgn="base">
        <a:spcBef>
          <a:spcPct val="0"/>
        </a:spcBef>
        <a:spcAft>
          <a:spcPct val="0"/>
        </a:spcAft>
        <a:defRPr sz="20900">
          <a:solidFill>
            <a:schemeClr val="tx2"/>
          </a:solidFill>
          <a:latin typeface="Times New Roman" pitchFamily="18" charset="0"/>
        </a:defRPr>
      </a:lvl6pPr>
      <a:lvl7pPr marL="914400" algn="ctr" defTabSz="4337050" rtl="0" fontAlgn="base">
        <a:spcBef>
          <a:spcPct val="0"/>
        </a:spcBef>
        <a:spcAft>
          <a:spcPct val="0"/>
        </a:spcAft>
        <a:defRPr sz="20900">
          <a:solidFill>
            <a:schemeClr val="tx2"/>
          </a:solidFill>
          <a:latin typeface="Times New Roman" pitchFamily="18" charset="0"/>
        </a:defRPr>
      </a:lvl7pPr>
      <a:lvl8pPr marL="1371600" algn="ctr" defTabSz="4337050" rtl="0" fontAlgn="base">
        <a:spcBef>
          <a:spcPct val="0"/>
        </a:spcBef>
        <a:spcAft>
          <a:spcPct val="0"/>
        </a:spcAft>
        <a:defRPr sz="20900">
          <a:solidFill>
            <a:schemeClr val="tx2"/>
          </a:solidFill>
          <a:latin typeface="Times New Roman" pitchFamily="18" charset="0"/>
        </a:defRPr>
      </a:lvl8pPr>
      <a:lvl9pPr marL="1828800" algn="ctr" defTabSz="4337050" rtl="0" fontAlgn="base">
        <a:spcBef>
          <a:spcPct val="0"/>
        </a:spcBef>
        <a:spcAft>
          <a:spcPct val="0"/>
        </a:spcAft>
        <a:defRPr sz="20900">
          <a:solidFill>
            <a:schemeClr val="tx2"/>
          </a:solidFill>
          <a:latin typeface="Times New Roman" pitchFamily="18" charset="0"/>
        </a:defRPr>
      </a:lvl9pPr>
    </p:titleStyle>
    <p:bodyStyle>
      <a:lvl1pPr marL="1625600" indent="-1625600" algn="l" defTabSz="4337050" rtl="0" eaLnBrk="0" fontAlgn="base" hangingPunct="0">
        <a:spcBef>
          <a:spcPct val="20000"/>
        </a:spcBef>
        <a:spcAft>
          <a:spcPct val="0"/>
        </a:spcAft>
        <a:buChar char="•"/>
        <a:defRPr sz="15200">
          <a:solidFill>
            <a:schemeClr val="tx1"/>
          </a:solidFill>
          <a:latin typeface="+mn-lt"/>
          <a:ea typeface="ＭＳ Ｐゴシック" pitchFamily="-110" charset="-128"/>
          <a:cs typeface="ＭＳ Ｐゴシック" pitchFamily="-110" charset="-128"/>
        </a:defRPr>
      </a:lvl1pPr>
      <a:lvl2pPr marL="3524250" indent="-1355725" algn="l" defTabSz="4337050" rtl="0" eaLnBrk="0" fontAlgn="base" hangingPunct="0">
        <a:spcBef>
          <a:spcPct val="20000"/>
        </a:spcBef>
        <a:spcAft>
          <a:spcPct val="0"/>
        </a:spcAft>
        <a:buChar char="–"/>
        <a:defRPr sz="13300">
          <a:solidFill>
            <a:schemeClr val="tx1"/>
          </a:solidFill>
          <a:latin typeface="+mn-lt"/>
          <a:ea typeface="ＭＳ Ｐゴシック" pitchFamily="-110" charset="-128"/>
        </a:defRPr>
      </a:lvl2pPr>
      <a:lvl3pPr marL="5421313" indent="-1084263" algn="l" defTabSz="4337050" rtl="0" eaLnBrk="0" fontAlgn="base" hangingPunct="0">
        <a:spcBef>
          <a:spcPct val="20000"/>
        </a:spcBef>
        <a:spcAft>
          <a:spcPct val="0"/>
        </a:spcAft>
        <a:buChar char="•"/>
        <a:defRPr sz="11400">
          <a:solidFill>
            <a:schemeClr val="tx1"/>
          </a:solidFill>
          <a:latin typeface="+mn-lt"/>
          <a:ea typeface="ＭＳ Ｐゴシック" pitchFamily="-110" charset="-128"/>
        </a:defRPr>
      </a:lvl3pPr>
      <a:lvl4pPr marL="7589838" indent="-1084263" algn="l" defTabSz="4337050" rtl="0" eaLnBrk="0" fontAlgn="base" hangingPunct="0">
        <a:spcBef>
          <a:spcPct val="20000"/>
        </a:spcBef>
        <a:spcAft>
          <a:spcPct val="0"/>
        </a:spcAft>
        <a:buChar char="–"/>
        <a:defRPr sz="9500">
          <a:solidFill>
            <a:schemeClr val="tx1"/>
          </a:solidFill>
          <a:latin typeface="+mn-lt"/>
          <a:ea typeface="ＭＳ Ｐゴシック" pitchFamily="-110" charset="-128"/>
        </a:defRPr>
      </a:lvl4pPr>
      <a:lvl5pPr marL="9758363" indent="-1084263" algn="l" defTabSz="4337050" rtl="0" eaLnBrk="0" fontAlgn="base" hangingPunct="0">
        <a:spcBef>
          <a:spcPct val="20000"/>
        </a:spcBef>
        <a:spcAft>
          <a:spcPct val="0"/>
        </a:spcAft>
        <a:buChar char="»"/>
        <a:defRPr sz="9500">
          <a:solidFill>
            <a:schemeClr val="tx1"/>
          </a:solidFill>
          <a:latin typeface="+mn-lt"/>
          <a:ea typeface="ＭＳ Ｐゴシック" pitchFamily="-110" charset="-128"/>
        </a:defRPr>
      </a:lvl5pPr>
      <a:lvl6pPr marL="10215563" indent="-1084263" algn="l" defTabSz="4337050" rtl="0" fontAlgn="base">
        <a:spcBef>
          <a:spcPct val="20000"/>
        </a:spcBef>
        <a:spcAft>
          <a:spcPct val="0"/>
        </a:spcAft>
        <a:buChar char="»"/>
        <a:defRPr sz="9500">
          <a:solidFill>
            <a:schemeClr val="tx1"/>
          </a:solidFill>
          <a:latin typeface="+mn-lt"/>
        </a:defRPr>
      </a:lvl6pPr>
      <a:lvl7pPr marL="10672763" indent="-1084263" algn="l" defTabSz="4337050" rtl="0" fontAlgn="base">
        <a:spcBef>
          <a:spcPct val="20000"/>
        </a:spcBef>
        <a:spcAft>
          <a:spcPct val="0"/>
        </a:spcAft>
        <a:buChar char="»"/>
        <a:defRPr sz="9500">
          <a:solidFill>
            <a:schemeClr val="tx1"/>
          </a:solidFill>
          <a:latin typeface="+mn-lt"/>
        </a:defRPr>
      </a:lvl7pPr>
      <a:lvl8pPr marL="11129963" indent="-1084263" algn="l" defTabSz="4337050" rtl="0" fontAlgn="base">
        <a:spcBef>
          <a:spcPct val="20000"/>
        </a:spcBef>
        <a:spcAft>
          <a:spcPct val="0"/>
        </a:spcAft>
        <a:buChar char="»"/>
        <a:defRPr sz="9500">
          <a:solidFill>
            <a:schemeClr val="tx1"/>
          </a:solidFill>
          <a:latin typeface="+mn-lt"/>
        </a:defRPr>
      </a:lvl8pPr>
      <a:lvl9pPr marL="11587163" indent="-1084263" algn="l" defTabSz="4337050" rtl="0" fontAlgn="base">
        <a:spcBef>
          <a:spcPct val="20000"/>
        </a:spcBef>
        <a:spcAft>
          <a:spcPct val="0"/>
        </a:spcAft>
        <a:buChar char="»"/>
        <a:defRPr sz="9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7" Type="http://schemas.openxmlformats.org/officeDocument/2006/relationships/image" Target="../media/image5.png"/><Relationship Id="rId11"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8" Type="http://schemas.openxmlformats.org/officeDocument/2006/relationships/image" Target="../media/image6.png"/><Relationship Id="rId13" Type="http://schemas.openxmlformats.org/officeDocument/2006/relationships/image" Target="../media/image11.jpeg"/><Relationship Id="rId10" Type="http://schemas.openxmlformats.org/officeDocument/2006/relationships/image" Target="../media/image8.png"/><Relationship Id="rId5"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notesSlide" Target="../notesSlides/notesSlide1.xml"/><Relationship Id="rId9" Type="http://schemas.openxmlformats.org/officeDocument/2006/relationships/image" Target="../media/image7.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4" name="Rectangle 536"/>
          <p:cNvSpPr>
            <a:spLocks noChangeArrowheads="1"/>
          </p:cNvSpPr>
          <p:nvPr/>
        </p:nvSpPr>
        <p:spPr bwMode="auto">
          <a:xfrm>
            <a:off x="228600" y="7467600"/>
            <a:ext cx="14249400" cy="22860000"/>
          </a:xfrm>
          <a:prstGeom prst="rect">
            <a:avLst/>
          </a:prstGeom>
          <a:solidFill>
            <a:srgbClr val="CCFFCC">
              <a:alpha val="50000"/>
            </a:srgbClr>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sp>
        <p:nvSpPr>
          <p:cNvPr id="2582" name="Rectangle 534"/>
          <p:cNvSpPr>
            <a:spLocks noChangeArrowheads="1"/>
          </p:cNvSpPr>
          <p:nvPr/>
        </p:nvSpPr>
        <p:spPr bwMode="auto">
          <a:xfrm>
            <a:off x="14771688" y="7467600"/>
            <a:ext cx="14260512" cy="22860000"/>
          </a:xfrm>
          <a:prstGeom prst="rect">
            <a:avLst/>
          </a:prstGeom>
          <a:solidFill>
            <a:srgbClr val="CCFFCC">
              <a:alpha val="50000"/>
            </a:srgbClr>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sp>
        <p:nvSpPr>
          <p:cNvPr id="2583" name="Rectangle 535"/>
          <p:cNvSpPr>
            <a:spLocks noChangeArrowheads="1"/>
          </p:cNvSpPr>
          <p:nvPr/>
        </p:nvSpPr>
        <p:spPr bwMode="auto">
          <a:xfrm>
            <a:off x="29260800" y="7505700"/>
            <a:ext cx="14260513" cy="22821900"/>
          </a:xfrm>
          <a:prstGeom prst="rect">
            <a:avLst/>
          </a:prstGeom>
          <a:solidFill>
            <a:srgbClr val="CCFFCC">
              <a:alpha val="50000"/>
            </a:srgbClr>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sp>
        <p:nvSpPr>
          <p:cNvPr id="2781" name="Rectangle 733"/>
          <p:cNvSpPr>
            <a:spLocks noChangeArrowheads="1"/>
          </p:cNvSpPr>
          <p:nvPr/>
        </p:nvSpPr>
        <p:spPr bwMode="auto">
          <a:xfrm>
            <a:off x="29641800" y="27813000"/>
            <a:ext cx="13563600" cy="1676400"/>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none" anchor="ctr"/>
          <a:lstStyle/>
          <a:p>
            <a:pPr algn="l">
              <a:spcBef>
                <a:spcPct val="50000"/>
              </a:spcBef>
              <a:defRPr/>
            </a:pPr>
            <a:endParaRPr lang="en-US" sz="4000">
              <a:solidFill>
                <a:srgbClr val="003366"/>
              </a:solidFill>
              <a:latin typeface="Trebuchet MS" pitchFamily="-110" charset="0"/>
            </a:endParaRPr>
          </a:p>
          <a:p>
            <a:pPr algn="l">
              <a:defRPr/>
            </a:pPr>
            <a:endParaRPr lang="en-US" sz="4000">
              <a:effectLst>
                <a:outerShdw blurRad="38100" dist="38100" dir="2700000" algn="tl">
                  <a:srgbClr val="FFFFFF"/>
                </a:outerShdw>
              </a:effectLst>
              <a:latin typeface="Trebuchet MS" pitchFamily="-110" charset="0"/>
            </a:endParaRPr>
          </a:p>
        </p:txBody>
      </p:sp>
      <p:sp>
        <p:nvSpPr>
          <p:cNvPr id="2482" name="Rectangle 434"/>
          <p:cNvSpPr>
            <a:spLocks noChangeArrowheads="1"/>
          </p:cNvSpPr>
          <p:nvPr/>
        </p:nvSpPr>
        <p:spPr bwMode="auto">
          <a:xfrm>
            <a:off x="228600" y="0"/>
            <a:ext cx="43357800" cy="6934200"/>
          </a:xfrm>
          <a:prstGeom prst="rect">
            <a:avLst/>
          </a:prstGeom>
          <a:solidFill>
            <a:srgbClr val="003366"/>
          </a:soli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cs typeface="Times New Roman" pitchFamily="18" charset="0"/>
            </a:endParaRPr>
          </a:p>
        </p:txBody>
      </p:sp>
      <p:sp>
        <p:nvSpPr>
          <p:cNvPr id="2055" name="Text Box 22"/>
          <p:cNvSpPr txBox="1">
            <a:spLocks noChangeArrowheads="1"/>
          </p:cNvSpPr>
          <p:nvPr/>
        </p:nvSpPr>
        <p:spPr bwMode="auto">
          <a:xfrm>
            <a:off x="1447800" y="450850"/>
            <a:ext cx="40919400" cy="6196013"/>
          </a:xfrm>
          <a:prstGeom prst="rect">
            <a:avLst/>
          </a:prstGeom>
          <a:noFill/>
          <a:ln w="9525">
            <a:noFill/>
            <a:miter lim="800000"/>
            <a:headEnd/>
            <a:tailEnd/>
          </a:ln>
        </p:spPr>
        <p:txBody>
          <a:bodyPr>
            <a:spAutoFit/>
          </a:bodyPr>
          <a:lstStyle/>
          <a:p>
            <a:r>
              <a:rPr lang="en-US" sz="9000" dirty="0">
                <a:solidFill>
                  <a:schemeClr val="bg1"/>
                </a:solidFill>
                <a:latin typeface="Trebuchet MS" pitchFamily="-110" charset="0"/>
              </a:rPr>
              <a:t>Quantifying Uncertainty in Ecosystem Studies (QUEST)</a:t>
            </a:r>
          </a:p>
          <a:p>
            <a:endParaRPr lang="en-US" sz="4600" b="0" dirty="0">
              <a:solidFill>
                <a:schemeClr val="bg1"/>
              </a:solidFill>
              <a:latin typeface="Trebuchet MS" pitchFamily="-110" charset="0"/>
            </a:endParaRPr>
          </a:p>
          <a:p>
            <a:r>
              <a:rPr lang="en-US" sz="4600" dirty="0">
                <a:solidFill>
                  <a:schemeClr val="bg1"/>
                </a:solidFill>
                <a:latin typeface="Trebuchet MS" pitchFamily="-110" charset="0"/>
              </a:rPr>
              <a:t>John L. Campbell</a:t>
            </a:r>
            <a:r>
              <a:rPr lang="en-US" sz="4600" baseline="30000" dirty="0">
                <a:solidFill>
                  <a:schemeClr val="bg1"/>
                </a:solidFill>
                <a:latin typeface="Trebuchet MS" pitchFamily="-110" charset="0"/>
              </a:rPr>
              <a:t>1</a:t>
            </a:r>
            <a:r>
              <a:rPr lang="en-US" sz="4600" dirty="0">
                <a:solidFill>
                  <a:schemeClr val="bg1"/>
                </a:solidFill>
                <a:latin typeface="Trebuchet MS" pitchFamily="-110" charset="0"/>
              </a:rPr>
              <a:t>, Ruth D. Yanai</a:t>
            </a:r>
            <a:r>
              <a:rPr lang="en-US" sz="4600" baseline="30000" dirty="0">
                <a:solidFill>
                  <a:schemeClr val="bg1"/>
                </a:solidFill>
                <a:latin typeface="Trebuchet MS" pitchFamily="-110" charset="0"/>
              </a:rPr>
              <a:t>2</a:t>
            </a:r>
            <a:r>
              <a:rPr lang="en-US" sz="4600" dirty="0">
                <a:solidFill>
                  <a:schemeClr val="bg1"/>
                </a:solidFill>
                <a:latin typeface="Trebuchet MS" pitchFamily="-110" charset="0"/>
              </a:rPr>
              <a:t>, Mark B. </a:t>
            </a:r>
            <a:r>
              <a:rPr lang="en-US" sz="4600" dirty="0" smtClean="0">
                <a:solidFill>
                  <a:schemeClr val="bg1"/>
                </a:solidFill>
                <a:latin typeface="Trebuchet MS" pitchFamily="-110" charset="0"/>
              </a:rPr>
              <a:t>Green</a:t>
            </a:r>
            <a:r>
              <a:rPr lang="en-US" sz="4600" baseline="30000" dirty="0" smtClean="0">
                <a:solidFill>
                  <a:schemeClr val="bg1"/>
                </a:solidFill>
                <a:latin typeface="Trebuchet MS" pitchFamily="-110" charset="0"/>
              </a:rPr>
              <a:t>1,3</a:t>
            </a:r>
            <a:r>
              <a:rPr lang="en-US" sz="4600" dirty="0">
                <a:solidFill>
                  <a:schemeClr val="bg1"/>
                </a:solidFill>
                <a:latin typeface="Trebuchet MS" pitchFamily="-110" charset="0"/>
              </a:rPr>
              <a:t>, Carrie </a:t>
            </a:r>
            <a:r>
              <a:rPr lang="en-US" sz="4600" dirty="0" smtClean="0">
                <a:solidFill>
                  <a:schemeClr val="bg1"/>
                </a:solidFill>
                <a:latin typeface="Trebuchet MS" pitchFamily="-110" charset="0"/>
              </a:rPr>
              <a:t>Rose </a:t>
            </a:r>
            <a:r>
              <a:rPr lang="en-US" sz="4600" dirty="0">
                <a:solidFill>
                  <a:schemeClr val="bg1"/>
                </a:solidFill>
                <a:latin typeface="Trebuchet MS" pitchFamily="-110" charset="0"/>
              </a:rPr>
              <a:t>Levine</a:t>
            </a:r>
            <a:r>
              <a:rPr lang="en-US" sz="4600" baseline="30000" dirty="0">
                <a:solidFill>
                  <a:schemeClr val="bg1"/>
                </a:solidFill>
                <a:latin typeface="Trebuchet MS" pitchFamily="-110" charset="0"/>
              </a:rPr>
              <a:t>2</a:t>
            </a:r>
            <a:r>
              <a:rPr lang="en-US" sz="4600" dirty="0">
                <a:solidFill>
                  <a:schemeClr val="bg1"/>
                </a:solidFill>
                <a:latin typeface="Trebuchet MS" pitchFamily="-110" charset="0"/>
              </a:rPr>
              <a:t>, Mary Beth Adams</a:t>
            </a:r>
            <a:r>
              <a:rPr lang="en-US" sz="4600" baseline="30000" dirty="0">
                <a:solidFill>
                  <a:schemeClr val="bg1"/>
                </a:solidFill>
                <a:latin typeface="Trebuchet MS" pitchFamily="-110" charset="0"/>
              </a:rPr>
              <a:t>1</a:t>
            </a:r>
            <a:r>
              <a:rPr lang="en-US" sz="4600" dirty="0">
                <a:solidFill>
                  <a:schemeClr val="bg1"/>
                </a:solidFill>
                <a:latin typeface="Trebuchet MS" pitchFamily="-110" charset="0"/>
              </a:rPr>
              <a:t>, Douglas A. Burns</a:t>
            </a:r>
            <a:r>
              <a:rPr lang="en-US" sz="4600" baseline="30000" dirty="0">
                <a:solidFill>
                  <a:schemeClr val="bg1"/>
                </a:solidFill>
                <a:latin typeface="Trebuchet MS" pitchFamily="-110" charset="0"/>
              </a:rPr>
              <a:t>4</a:t>
            </a:r>
            <a:r>
              <a:rPr lang="en-US" sz="4600" dirty="0">
                <a:solidFill>
                  <a:schemeClr val="bg1"/>
                </a:solidFill>
                <a:latin typeface="Trebuchet MS" pitchFamily="-110" charset="0"/>
              </a:rPr>
              <a:t>,</a:t>
            </a:r>
            <a:r>
              <a:rPr lang="en-US" sz="4600" baseline="30000" dirty="0">
                <a:solidFill>
                  <a:schemeClr val="bg1"/>
                </a:solidFill>
                <a:latin typeface="Trebuchet MS" pitchFamily="-110" charset="0"/>
              </a:rPr>
              <a:t> </a:t>
            </a:r>
            <a:r>
              <a:rPr lang="en-US" sz="4600" dirty="0">
                <a:solidFill>
                  <a:schemeClr val="bg1"/>
                </a:solidFill>
                <a:latin typeface="Trebuchet MS" pitchFamily="-110" charset="0"/>
              </a:rPr>
              <a:t>Donald C. Buso</a:t>
            </a:r>
            <a:r>
              <a:rPr lang="en-US" sz="4600" baseline="30000" dirty="0">
                <a:solidFill>
                  <a:schemeClr val="bg1"/>
                </a:solidFill>
                <a:latin typeface="Trebuchet MS" pitchFamily="-110" charset="0"/>
              </a:rPr>
              <a:t>5</a:t>
            </a:r>
            <a:r>
              <a:rPr lang="en-US" sz="4600" dirty="0">
                <a:solidFill>
                  <a:schemeClr val="bg1"/>
                </a:solidFill>
                <a:latin typeface="Trebuchet MS" pitchFamily="-110" charset="0"/>
              </a:rPr>
              <a:t>, </a:t>
            </a:r>
          </a:p>
          <a:p>
            <a:r>
              <a:rPr lang="en-US" sz="4600" dirty="0">
                <a:solidFill>
                  <a:schemeClr val="bg1"/>
                </a:solidFill>
                <a:latin typeface="Trebuchet MS" pitchFamily="-110" charset="0"/>
              </a:rPr>
              <a:t>Mark E. Harmon</a:t>
            </a:r>
            <a:r>
              <a:rPr lang="en-US" sz="4600" baseline="30000" dirty="0">
                <a:solidFill>
                  <a:schemeClr val="bg1"/>
                </a:solidFill>
                <a:latin typeface="Trebuchet MS" pitchFamily="-110" charset="0"/>
              </a:rPr>
              <a:t>6</a:t>
            </a:r>
            <a:r>
              <a:rPr lang="en-US" sz="4600" dirty="0">
                <a:solidFill>
                  <a:schemeClr val="bg1"/>
                </a:solidFill>
                <a:latin typeface="Trebuchet MS" pitchFamily="-110" charset="0"/>
              </a:rPr>
              <a:t>, Trevor Keenan</a:t>
            </a:r>
            <a:r>
              <a:rPr lang="en-US" sz="4600" baseline="30000" dirty="0">
                <a:solidFill>
                  <a:schemeClr val="bg1"/>
                </a:solidFill>
                <a:latin typeface="Trebuchet MS" pitchFamily="-110" charset="0"/>
              </a:rPr>
              <a:t>7</a:t>
            </a:r>
            <a:r>
              <a:rPr lang="en-US" sz="4600" dirty="0">
                <a:solidFill>
                  <a:schemeClr val="bg1"/>
                </a:solidFill>
                <a:latin typeface="Trebuchet MS" pitchFamily="-110" charset="0"/>
              </a:rPr>
              <a:t>, Shannon L. LaDeau</a:t>
            </a:r>
            <a:r>
              <a:rPr lang="en-US" sz="4600" baseline="30000" dirty="0">
                <a:solidFill>
                  <a:schemeClr val="bg1"/>
                </a:solidFill>
                <a:latin typeface="Trebuchet MS" pitchFamily="-110" charset="0"/>
              </a:rPr>
              <a:t>5</a:t>
            </a:r>
            <a:r>
              <a:rPr lang="en-US" sz="4600" dirty="0">
                <a:solidFill>
                  <a:schemeClr val="bg1"/>
                </a:solidFill>
                <a:latin typeface="Trebuchet MS" pitchFamily="-110" charset="0"/>
              </a:rPr>
              <a:t>, Gene E. Likens</a:t>
            </a:r>
            <a:r>
              <a:rPr lang="en-US" sz="4600" baseline="30000" dirty="0">
                <a:solidFill>
                  <a:schemeClr val="bg1"/>
                </a:solidFill>
                <a:latin typeface="Trebuchet MS" pitchFamily="-110" charset="0"/>
              </a:rPr>
              <a:t>5</a:t>
            </a:r>
            <a:r>
              <a:rPr lang="en-US" sz="4600" dirty="0">
                <a:solidFill>
                  <a:schemeClr val="bg1"/>
                </a:solidFill>
                <a:latin typeface="Trebuchet MS" pitchFamily="-110" charset="0"/>
              </a:rPr>
              <a:t>, William H. McDowell</a:t>
            </a:r>
            <a:r>
              <a:rPr lang="en-US" sz="4600" baseline="30000" dirty="0">
                <a:solidFill>
                  <a:schemeClr val="bg1"/>
                </a:solidFill>
                <a:latin typeface="Trebuchet MS" pitchFamily="-110" charset="0"/>
              </a:rPr>
              <a:t>8</a:t>
            </a:r>
            <a:r>
              <a:rPr lang="en-US" sz="4600" dirty="0">
                <a:solidFill>
                  <a:schemeClr val="bg1"/>
                </a:solidFill>
                <a:latin typeface="Trebuchet MS" pitchFamily="-110" charset="0"/>
              </a:rPr>
              <a:t>, Jordan Parman</a:t>
            </a:r>
            <a:r>
              <a:rPr lang="en-US" sz="4600" baseline="30000" dirty="0">
                <a:solidFill>
                  <a:schemeClr val="bg1"/>
                </a:solidFill>
                <a:latin typeface="Trebuchet MS" pitchFamily="-110" charset="0"/>
              </a:rPr>
              <a:t>9</a:t>
            </a:r>
            <a:r>
              <a:rPr lang="en-US" sz="4600" dirty="0">
                <a:solidFill>
                  <a:schemeClr val="bg1"/>
                </a:solidFill>
                <a:latin typeface="Trebuchet MS" pitchFamily="-110" charset="0"/>
              </a:rPr>
              <a:t>, Stephen D. Sebestyen</a:t>
            </a:r>
            <a:r>
              <a:rPr lang="en-US" sz="4600" baseline="30000" dirty="0">
                <a:solidFill>
                  <a:schemeClr val="bg1"/>
                </a:solidFill>
                <a:latin typeface="Trebuchet MS" pitchFamily="-110" charset="0"/>
              </a:rPr>
              <a:t>1</a:t>
            </a:r>
            <a:r>
              <a:rPr lang="en-US" sz="4600" dirty="0">
                <a:solidFill>
                  <a:schemeClr val="bg1"/>
                </a:solidFill>
                <a:latin typeface="Trebuchet MS" pitchFamily="-110" charset="0"/>
              </a:rPr>
              <a:t>, </a:t>
            </a:r>
          </a:p>
          <a:p>
            <a:r>
              <a:rPr lang="en-US" sz="4600" dirty="0">
                <a:solidFill>
                  <a:schemeClr val="bg1"/>
                </a:solidFill>
                <a:latin typeface="Trebuchet MS" pitchFamily="-110" charset="0"/>
              </a:rPr>
              <a:t>James B. Shanley</a:t>
            </a:r>
            <a:r>
              <a:rPr lang="en-US" sz="4600" baseline="30000" dirty="0">
                <a:solidFill>
                  <a:schemeClr val="bg1"/>
                </a:solidFill>
                <a:latin typeface="Trebuchet MS" pitchFamily="-110" charset="0"/>
              </a:rPr>
              <a:t>4</a:t>
            </a:r>
            <a:r>
              <a:rPr lang="en-US" sz="4600" dirty="0">
                <a:solidFill>
                  <a:schemeClr val="bg1"/>
                </a:solidFill>
                <a:latin typeface="Trebuchet MS" pitchFamily="-110" charset="0"/>
              </a:rPr>
              <a:t>, James M. Vose</a:t>
            </a:r>
            <a:r>
              <a:rPr lang="en-US" sz="4600" baseline="30000" dirty="0">
                <a:solidFill>
                  <a:schemeClr val="bg1"/>
                </a:solidFill>
                <a:latin typeface="Trebuchet MS" pitchFamily="-110" charset="0"/>
              </a:rPr>
              <a:t>1</a:t>
            </a:r>
            <a:r>
              <a:rPr lang="en-US" sz="4600" dirty="0">
                <a:solidFill>
                  <a:schemeClr val="bg1"/>
                </a:solidFill>
                <a:latin typeface="Trebuchet MS" pitchFamily="-110" charset="0"/>
              </a:rPr>
              <a:t>, Mark W. Williams</a:t>
            </a:r>
            <a:r>
              <a:rPr lang="en-US" sz="4600" baseline="30000" dirty="0">
                <a:solidFill>
                  <a:schemeClr val="bg1"/>
                </a:solidFill>
                <a:latin typeface="Trebuchet MS" pitchFamily="-110" charset="0"/>
              </a:rPr>
              <a:t>9</a:t>
            </a:r>
          </a:p>
          <a:p>
            <a:endParaRPr lang="en-US" sz="4600" baseline="30000" dirty="0">
              <a:solidFill>
                <a:schemeClr val="bg1"/>
              </a:solidFill>
              <a:latin typeface="Trebuchet MS" pitchFamily="-110" charset="0"/>
            </a:endParaRPr>
          </a:p>
          <a:p>
            <a:r>
              <a:rPr lang="en-US" sz="4600" baseline="30000" dirty="0" smtClean="0">
                <a:solidFill>
                  <a:srgbClr val="FFFFFF"/>
                </a:solidFill>
                <a:latin typeface="Trebuchet MS" pitchFamily="-110" charset="0"/>
              </a:rPr>
              <a:t>1</a:t>
            </a:r>
            <a:r>
              <a:rPr lang="en-US" sz="4600" dirty="0" smtClean="0">
                <a:solidFill>
                  <a:srgbClr val="FFFFFF"/>
                </a:solidFill>
                <a:latin typeface="Trebuchet MS" pitchFamily="-110" charset="0"/>
              </a:rPr>
              <a:t>USDA </a:t>
            </a:r>
            <a:r>
              <a:rPr lang="en-US" sz="4600" dirty="0">
                <a:solidFill>
                  <a:srgbClr val="FFFFFF"/>
                </a:solidFill>
                <a:latin typeface="Trebuchet MS" pitchFamily="-110" charset="0"/>
              </a:rPr>
              <a:t>Forest Service, </a:t>
            </a:r>
            <a:r>
              <a:rPr lang="en-US" sz="4600" baseline="30000" dirty="0" smtClean="0">
                <a:solidFill>
                  <a:srgbClr val="FFFFFF"/>
                </a:solidFill>
                <a:latin typeface="Trebuchet MS" pitchFamily="-110" charset="0"/>
              </a:rPr>
              <a:t>2</a:t>
            </a:r>
            <a:r>
              <a:rPr lang="en-US" sz="4600" dirty="0" smtClean="0">
                <a:solidFill>
                  <a:srgbClr val="FFFFFF"/>
                </a:solidFill>
                <a:latin typeface="Trebuchet MS" pitchFamily="-110" charset="0"/>
              </a:rPr>
              <a:t>SUNY </a:t>
            </a:r>
            <a:r>
              <a:rPr lang="en-US" sz="4600" dirty="0">
                <a:solidFill>
                  <a:srgbClr val="FFFFFF"/>
                </a:solidFill>
                <a:latin typeface="Trebuchet MS" pitchFamily="-110" charset="0"/>
              </a:rPr>
              <a:t>College of Environmental Science and Forestry, </a:t>
            </a:r>
            <a:r>
              <a:rPr lang="en-US" sz="4600" baseline="30000" dirty="0" smtClean="0">
                <a:solidFill>
                  <a:srgbClr val="FFFFFF"/>
                </a:solidFill>
                <a:latin typeface="Trebuchet MS" pitchFamily="-110" charset="0"/>
              </a:rPr>
              <a:t>3</a:t>
            </a:r>
            <a:r>
              <a:rPr lang="en-US" sz="4600" dirty="0" smtClean="0">
                <a:solidFill>
                  <a:srgbClr val="FFFFFF"/>
                </a:solidFill>
                <a:latin typeface="Trebuchet MS" pitchFamily="-110" charset="0"/>
              </a:rPr>
              <a:t>Plymouth </a:t>
            </a:r>
            <a:r>
              <a:rPr lang="en-US" sz="4600" dirty="0">
                <a:solidFill>
                  <a:srgbClr val="FFFFFF"/>
                </a:solidFill>
                <a:latin typeface="Trebuchet MS" pitchFamily="-110" charset="0"/>
              </a:rPr>
              <a:t>State University, </a:t>
            </a:r>
            <a:r>
              <a:rPr lang="en-US" sz="4600" baseline="30000" dirty="0" smtClean="0">
                <a:solidFill>
                  <a:srgbClr val="FFFFFF"/>
                </a:solidFill>
                <a:latin typeface="Trebuchet MS" pitchFamily="-110" charset="0"/>
              </a:rPr>
              <a:t>4</a:t>
            </a:r>
            <a:r>
              <a:rPr lang="en-US" sz="4600" dirty="0" smtClean="0">
                <a:solidFill>
                  <a:srgbClr val="FFFFFF"/>
                </a:solidFill>
                <a:latin typeface="Trebuchet MS" pitchFamily="-110" charset="0"/>
              </a:rPr>
              <a:t>US </a:t>
            </a:r>
            <a:r>
              <a:rPr lang="en-US" sz="4600" dirty="0">
                <a:solidFill>
                  <a:srgbClr val="FFFFFF"/>
                </a:solidFill>
                <a:latin typeface="Trebuchet MS" pitchFamily="-110" charset="0"/>
              </a:rPr>
              <a:t>Geologic Survey, </a:t>
            </a:r>
            <a:r>
              <a:rPr lang="en-US" sz="4600" baseline="30000" dirty="0" smtClean="0">
                <a:solidFill>
                  <a:srgbClr val="FFFFFF"/>
                </a:solidFill>
                <a:latin typeface="Trebuchet MS" pitchFamily="-110" charset="0"/>
              </a:rPr>
              <a:t>5</a:t>
            </a:r>
            <a:r>
              <a:rPr lang="en-US" sz="4600" dirty="0" smtClean="0">
                <a:solidFill>
                  <a:srgbClr val="FFFFFF"/>
                </a:solidFill>
                <a:latin typeface="Trebuchet MS" pitchFamily="-110" charset="0"/>
              </a:rPr>
              <a:t>Cary </a:t>
            </a:r>
            <a:r>
              <a:rPr lang="en-US" sz="4600" dirty="0">
                <a:solidFill>
                  <a:srgbClr val="FFFFFF"/>
                </a:solidFill>
                <a:latin typeface="Trebuchet MS" pitchFamily="-110" charset="0"/>
              </a:rPr>
              <a:t>Institute of Ecosystem Studies, </a:t>
            </a:r>
            <a:r>
              <a:rPr lang="en-US" sz="4600" baseline="30000" dirty="0" smtClean="0">
                <a:solidFill>
                  <a:srgbClr val="FFFFFF"/>
                </a:solidFill>
                <a:latin typeface="Trebuchet MS" pitchFamily="-110" charset="0"/>
              </a:rPr>
              <a:t>6</a:t>
            </a:r>
            <a:r>
              <a:rPr lang="en-US" sz="4600" dirty="0" smtClean="0">
                <a:solidFill>
                  <a:srgbClr val="FFFFFF"/>
                </a:solidFill>
                <a:latin typeface="Trebuchet MS" pitchFamily="-110" charset="0"/>
              </a:rPr>
              <a:t>Oregon </a:t>
            </a:r>
            <a:r>
              <a:rPr lang="en-US" sz="4600" dirty="0">
                <a:solidFill>
                  <a:srgbClr val="FFFFFF"/>
                </a:solidFill>
                <a:latin typeface="Trebuchet MS" pitchFamily="-110" charset="0"/>
              </a:rPr>
              <a:t>State University, </a:t>
            </a:r>
            <a:r>
              <a:rPr lang="en-US" sz="4600" baseline="30000" dirty="0" smtClean="0">
                <a:solidFill>
                  <a:srgbClr val="FFFFFF"/>
                </a:solidFill>
                <a:latin typeface="Trebuchet MS" pitchFamily="-110" charset="0"/>
              </a:rPr>
              <a:t>7</a:t>
            </a:r>
            <a:r>
              <a:rPr lang="en-US" sz="4600" dirty="0" smtClean="0">
                <a:solidFill>
                  <a:srgbClr val="FFFFFF"/>
                </a:solidFill>
                <a:latin typeface="Trebuchet MS" pitchFamily="-110" charset="0"/>
              </a:rPr>
              <a:t>Harvard </a:t>
            </a:r>
            <a:r>
              <a:rPr lang="en-US" sz="4600" dirty="0">
                <a:solidFill>
                  <a:srgbClr val="FFFFFF"/>
                </a:solidFill>
                <a:latin typeface="Trebuchet MS" pitchFamily="-110" charset="0"/>
              </a:rPr>
              <a:t>University, </a:t>
            </a:r>
            <a:r>
              <a:rPr lang="en-US" sz="4600" baseline="30000" dirty="0" smtClean="0">
                <a:solidFill>
                  <a:srgbClr val="FFFFFF"/>
                </a:solidFill>
                <a:latin typeface="Trebuchet MS" pitchFamily="-110" charset="0"/>
              </a:rPr>
              <a:t>8</a:t>
            </a:r>
            <a:r>
              <a:rPr lang="en-US" sz="4600" dirty="0" smtClean="0">
                <a:solidFill>
                  <a:srgbClr val="FFFFFF"/>
                </a:solidFill>
                <a:latin typeface="Trebuchet MS" pitchFamily="-110" charset="0"/>
              </a:rPr>
              <a:t>University </a:t>
            </a:r>
            <a:r>
              <a:rPr lang="en-US" sz="4600" dirty="0">
                <a:solidFill>
                  <a:srgbClr val="FFFFFF"/>
                </a:solidFill>
                <a:latin typeface="Trebuchet MS" pitchFamily="-110" charset="0"/>
              </a:rPr>
              <a:t>of New Hampshire, </a:t>
            </a:r>
            <a:r>
              <a:rPr lang="en-US" sz="4600" baseline="30000" dirty="0" smtClean="0">
                <a:solidFill>
                  <a:srgbClr val="FFFFFF"/>
                </a:solidFill>
                <a:latin typeface="Trebuchet MS" pitchFamily="-110" charset="0"/>
              </a:rPr>
              <a:t>9</a:t>
            </a:r>
            <a:r>
              <a:rPr lang="en-US" sz="4600" dirty="0" smtClean="0">
                <a:solidFill>
                  <a:srgbClr val="FFFFFF"/>
                </a:solidFill>
                <a:latin typeface="Trebuchet MS" pitchFamily="-110" charset="0"/>
              </a:rPr>
              <a:t>University </a:t>
            </a:r>
            <a:r>
              <a:rPr lang="en-US" sz="4600" dirty="0">
                <a:solidFill>
                  <a:srgbClr val="FFFFFF"/>
                </a:solidFill>
                <a:latin typeface="Trebuchet MS" pitchFamily="-110" charset="0"/>
              </a:rPr>
              <a:t>of Colorado – Boulder</a:t>
            </a:r>
            <a:r>
              <a:rPr lang="en-US" sz="4600" b="0" dirty="0">
                <a:solidFill>
                  <a:schemeClr val="bg1"/>
                </a:solidFill>
              </a:rPr>
              <a:t> </a:t>
            </a:r>
          </a:p>
        </p:txBody>
      </p:sp>
      <p:sp>
        <p:nvSpPr>
          <p:cNvPr id="2056" name="Text Box 48"/>
          <p:cNvSpPr txBox="1">
            <a:spLocks noChangeArrowheads="1"/>
          </p:cNvSpPr>
          <p:nvPr/>
        </p:nvSpPr>
        <p:spPr bwMode="auto">
          <a:xfrm>
            <a:off x="29708475" y="210245325"/>
            <a:ext cx="12192000" cy="2903538"/>
          </a:xfrm>
          <a:prstGeom prst="rect">
            <a:avLst/>
          </a:prstGeom>
          <a:noFill/>
          <a:ln w="9525">
            <a:noFill/>
            <a:miter lim="800000"/>
            <a:headEnd/>
            <a:tailEnd/>
          </a:ln>
        </p:spPr>
        <p:txBody>
          <a:bodyPr lIns="433682" tIns="216841" rIns="433682" bIns="216841">
            <a:spAutoFit/>
          </a:bodyPr>
          <a:lstStyle/>
          <a:p>
            <a:pPr algn="l" defTabSz="4337050">
              <a:spcBef>
                <a:spcPct val="50000"/>
              </a:spcBef>
            </a:pPr>
            <a:r>
              <a:rPr lang="en-US" sz="3200" i="1" u="sng">
                <a:solidFill>
                  <a:srgbClr val="000000"/>
                </a:solidFill>
                <a:sym typeface="Wingdings 2" pitchFamily="-110" charset="2"/>
              </a:rPr>
              <a:t>Acknowledgments</a:t>
            </a:r>
          </a:p>
          <a:p>
            <a:pPr algn="l" defTabSz="4337050">
              <a:spcBef>
                <a:spcPct val="50000"/>
              </a:spcBef>
            </a:pPr>
            <a:r>
              <a:rPr lang="en-US" sz="2000">
                <a:solidFill>
                  <a:srgbClr val="000000"/>
                </a:solidFill>
                <a:sym typeface="Wingdings 2" pitchFamily="-110" charset="2"/>
              </a:rPr>
              <a:t>We thank Ian Halm for field assistance, Amey Bailey for providing meteorological data, and Jane Hislop, Sarah Kelly, Anna Keim, Jennifer Plouffe, Lisa Martel and Sabrina La Fave for sample preparation and laboratory analyses.  Funding for this research was provided by the USDA Forest Service, Northeastern Research Station, Newtown Square, PA.  The National Science Foundation and the New York State Energy Research Development Authority also provide support for this work. </a:t>
            </a:r>
          </a:p>
        </p:txBody>
      </p:sp>
      <p:sp>
        <p:nvSpPr>
          <p:cNvPr id="2483" name="Rectangle 435"/>
          <p:cNvSpPr>
            <a:spLocks noChangeArrowheads="1"/>
          </p:cNvSpPr>
          <p:nvPr/>
        </p:nvSpPr>
        <p:spPr bwMode="auto">
          <a:xfrm>
            <a:off x="228600" y="30480000"/>
            <a:ext cx="43357800" cy="1219200"/>
          </a:xfrm>
          <a:prstGeom prst="rect">
            <a:avLst/>
          </a:prstGeom>
          <a:solidFill>
            <a:srgbClr val="003366"/>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sp>
        <p:nvSpPr>
          <p:cNvPr id="2484" name="Rectangle 436"/>
          <p:cNvSpPr>
            <a:spLocks noChangeArrowheads="1"/>
          </p:cNvSpPr>
          <p:nvPr/>
        </p:nvSpPr>
        <p:spPr bwMode="auto">
          <a:xfrm>
            <a:off x="228600" y="6934200"/>
            <a:ext cx="43357800" cy="533400"/>
          </a:xfrm>
          <a:prstGeom prst="rect">
            <a:avLst/>
          </a:prstGeom>
          <a:solidFill>
            <a:srgbClr val="C0C0C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sp>
        <p:nvSpPr>
          <p:cNvPr id="2059" name="Rectangle 711"/>
          <p:cNvSpPr>
            <a:spLocks noChangeArrowheads="1"/>
          </p:cNvSpPr>
          <p:nvPr/>
        </p:nvSpPr>
        <p:spPr bwMode="auto">
          <a:xfrm>
            <a:off x="228600" y="7924800"/>
            <a:ext cx="14260513" cy="5334000"/>
          </a:xfrm>
          <a:prstGeom prst="rect">
            <a:avLst/>
          </a:prstGeom>
          <a:noFill/>
          <a:ln w="9525">
            <a:noFill/>
            <a:miter lim="800000"/>
            <a:headEnd/>
            <a:tailEnd/>
          </a:ln>
        </p:spPr>
        <p:txBody>
          <a:bodyPr lIns="548640" tIns="91440" rIns="548640" bIns="0"/>
          <a:lstStyle/>
          <a:p>
            <a:pPr algn="l" defTabSz="2508250">
              <a:spcBef>
                <a:spcPct val="50000"/>
              </a:spcBef>
              <a:spcAft>
                <a:spcPts val="1800"/>
              </a:spcAft>
            </a:pPr>
            <a:r>
              <a:rPr lang="en-US" sz="5400" dirty="0">
                <a:solidFill>
                  <a:srgbClr val="003366"/>
                </a:solidFill>
                <a:latin typeface="Trebuchet MS" pitchFamily="-110" charset="0"/>
              </a:rPr>
              <a:t>Introduction </a:t>
            </a:r>
            <a:r>
              <a:rPr lang="en-US" sz="5400" dirty="0" smtClean="0">
                <a:solidFill>
                  <a:srgbClr val="003366"/>
                </a:solidFill>
                <a:latin typeface="Trebuchet MS" pitchFamily="-110" charset="0"/>
              </a:rPr>
              <a:t>to </a:t>
            </a:r>
            <a:r>
              <a:rPr lang="en-US" sz="5400" dirty="0">
                <a:solidFill>
                  <a:srgbClr val="003366"/>
                </a:solidFill>
                <a:latin typeface="Trebuchet MS" pitchFamily="-110" charset="0"/>
              </a:rPr>
              <a:t>QUEST</a:t>
            </a:r>
          </a:p>
          <a:p>
            <a:pPr algn="l" defTabSz="2508250"/>
            <a:r>
              <a:rPr lang="en-US" sz="3200" dirty="0">
                <a:latin typeface="Trebuchet MS" pitchFamily="34" charset="0"/>
              </a:rPr>
              <a:t>Ecosystem nutrient budgets often report values for pools and fluxes without </a:t>
            </a:r>
            <a:r>
              <a:rPr lang="en-US" sz="3200" dirty="0" smtClean="0">
                <a:latin typeface="Trebuchet MS" pitchFamily="34" charset="0"/>
              </a:rPr>
              <a:t>considering uncertainty</a:t>
            </a:r>
            <a:r>
              <a:rPr lang="en-US" sz="3200" dirty="0">
                <a:latin typeface="Trebuchet MS" pitchFamily="34" charset="0"/>
              </a:rPr>
              <a:t>, which makes it difficult to evaluate the significance of findings or make comparisons across </a:t>
            </a:r>
            <a:r>
              <a:rPr lang="en-US" sz="3200" dirty="0" smtClean="0">
                <a:latin typeface="Trebuchet MS" pitchFamily="34" charset="0"/>
              </a:rPr>
              <a:t>ecosystems</a:t>
            </a:r>
            <a:r>
              <a:rPr lang="en-US" sz="3200" dirty="0">
                <a:latin typeface="Trebuchet MS" pitchFamily="34" charset="0"/>
              </a:rPr>
              <a:t>. QUEST </a:t>
            </a:r>
            <a:r>
              <a:rPr lang="en-US" sz="3200" dirty="0" smtClean="0">
                <a:latin typeface="Trebuchet MS" pitchFamily="34" charset="0"/>
              </a:rPr>
              <a:t>(Quantifying Uncertainty in Ecosystem Studies) is </a:t>
            </a:r>
            <a:r>
              <a:rPr lang="en-US" sz="3200" dirty="0">
                <a:latin typeface="Trebuchet MS" pitchFamily="34" charset="0"/>
              </a:rPr>
              <a:t>a research network that has evolved around the</a:t>
            </a:r>
            <a:r>
              <a:rPr lang="en-US" sz="3200" dirty="0" smtClean="0">
                <a:latin typeface="Trebuchet MS" pitchFamily="34" charset="0"/>
              </a:rPr>
              <a:t> goal of making uncertainty </a:t>
            </a:r>
            <a:r>
              <a:rPr lang="en-US" sz="3200" dirty="0">
                <a:latin typeface="Trebuchet MS" pitchFamily="34" charset="0"/>
              </a:rPr>
              <a:t>analysis</a:t>
            </a:r>
            <a:r>
              <a:rPr lang="en-US" sz="3200" dirty="0" smtClean="0">
                <a:latin typeface="Trebuchet MS" pitchFamily="34" charset="0"/>
              </a:rPr>
              <a:t> an </a:t>
            </a:r>
            <a:r>
              <a:rPr lang="en-US" sz="3200" dirty="0">
                <a:latin typeface="Trebuchet MS" pitchFamily="34" charset="0"/>
              </a:rPr>
              <a:t>accepted and expected practice in the construction of ecosystem budgets. </a:t>
            </a:r>
            <a:r>
              <a:rPr lang="en-US" sz="3200" dirty="0" smtClean="0">
                <a:latin typeface="Trebuchet MS" pitchFamily="34" charset="0"/>
              </a:rPr>
              <a:t>We </a:t>
            </a:r>
            <a:r>
              <a:rPr lang="en-US" sz="3200" dirty="0">
                <a:latin typeface="Trebuchet MS" pitchFamily="34" charset="0"/>
              </a:rPr>
              <a:t>are </a:t>
            </a:r>
            <a:r>
              <a:rPr lang="en-US" sz="3200" dirty="0" smtClean="0">
                <a:latin typeface="Trebuchet MS" pitchFamily="34" charset="0"/>
              </a:rPr>
              <a:t>currently conducting </a:t>
            </a:r>
            <a:r>
              <a:rPr lang="en-US" sz="3200" dirty="0">
                <a:latin typeface="Trebuchet MS" pitchFamily="34" charset="0"/>
              </a:rPr>
              <a:t>a cross-site comparison of </a:t>
            </a:r>
            <a:r>
              <a:rPr lang="en-US" sz="3200" dirty="0" smtClean="0">
                <a:latin typeface="Trebuchet MS" pitchFamily="34" charset="0"/>
              </a:rPr>
              <a:t>uncertainty in elemental input-output </a:t>
            </a:r>
            <a:r>
              <a:rPr lang="en-US" sz="3200" dirty="0">
                <a:latin typeface="Trebuchet MS" pitchFamily="34" charset="0"/>
              </a:rPr>
              <a:t>budgets </a:t>
            </a:r>
            <a:r>
              <a:rPr lang="en-US" sz="3200" dirty="0" smtClean="0">
                <a:latin typeface="Trebuchet MS" pitchFamily="34" charset="0"/>
              </a:rPr>
              <a:t>for nine watersheds across the </a:t>
            </a:r>
            <a:r>
              <a:rPr lang="en-US" sz="3200" dirty="0">
                <a:latin typeface="Trebuchet MS" pitchFamily="34" charset="0"/>
              </a:rPr>
              <a:t>US. </a:t>
            </a:r>
            <a:br>
              <a:rPr lang="en-US" sz="3200" dirty="0">
                <a:latin typeface="Trebuchet MS" pitchFamily="34" charset="0"/>
              </a:rPr>
            </a:br>
            <a:endParaRPr lang="en-US" sz="3200" dirty="0">
              <a:latin typeface="Trebuchet MS" pitchFamily="34" charset="0"/>
            </a:endParaRPr>
          </a:p>
          <a:p>
            <a:pPr algn="l" defTabSz="2508250"/>
            <a:r>
              <a:rPr lang="en-US" sz="3200" dirty="0">
                <a:latin typeface="Trebuchet MS" pitchFamily="34" charset="0"/>
              </a:rPr>
              <a:t/>
            </a:r>
            <a:br>
              <a:rPr lang="en-US" sz="3200" dirty="0">
                <a:latin typeface="Trebuchet MS" pitchFamily="34" charset="0"/>
              </a:rPr>
            </a:br>
            <a:endParaRPr lang="en-US" sz="3000" dirty="0">
              <a:solidFill>
                <a:srgbClr val="003366"/>
              </a:solidFill>
              <a:latin typeface="Trebuchet MS" pitchFamily="34" charset="0"/>
            </a:endParaRPr>
          </a:p>
          <a:p>
            <a:pPr algn="l" defTabSz="2508250">
              <a:spcBef>
                <a:spcPct val="50000"/>
              </a:spcBef>
            </a:pPr>
            <a:endParaRPr lang="en-US" sz="2800" b="0" dirty="0">
              <a:latin typeface="Trebuchet MS" pitchFamily="-110" charset="0"/>
            </a:endParaRPr>
          </a:p>
        </p:txBody>
      </p:sp>
      <p:sp>
        <p:nvSpPr>
          <p:cNvPr id="2060" name="Rectangle 714"/>
          <p:cNvSpPr>
            <a:spLocks noChangeArrowheads="1"/>
          </p:cNvSpPr>
          <p:nvPr/>
        </p:nvSpPr>
        <p:spPr bwMode="auto">
          <a:xfrm>
            <a:off x="14771688" y="7553325"/>
            <a:ext cx="8926512" cy="4181475"/>
          </a:xfrm>
          <a:prstGeom prst="rect">
            <a:avLst/>
          </a:prstGeom>
          <a:noFill/>
          <a:ln w="9525">
            <a:noFill/>
            <a:miter lim="800000"/>
            <a:headEnd/>
            <a:tailEnd/>
          </a:ln>
        </p:spPr>
        <p:txBody>
          <a:bodyPr lIns="548640" tIns="548640" rIns="548640" bIns="0"/>
          <a:lstStyle/>
          <a:p>
            <a:pPr algn="l" defTabSz="2508250">
              <a:spcBef>
                <a:spcPct val="50000"/>
              </a:spcBef>
            </a:pPr>
            <a:endParaRPr lang="en-US" sz="2800" b="0">
              <a:latin typeface="Trebuchet MS" pitchFamily="-110" charset="0"/>
            </a:endParaRPr>
          </a:p>
        </p:txBody>
      </p:sp>
      <p:sp>
        <p:nvSpPr>
          <p:cNvPr id="2061" name="Text Box 734"/>
          <p:cNvSpPr txBox="1">
            <a:spLocks noChangeArrowheads="1"/>
          </p:cNvSpPr>
          <p:nvPr/>
        </p:nvSpPr>
        <p:spPr bwMode="auto">
          <a:xfrm>
            <a:off x="29337000" y="23121134"/>
            <a:ext cx="8915400" cy="2939266"/>
          </a:xfrm>
          <a:prstGeom prst="rect">
            <a:avLst/>
          </a:prstGeom>
          <a:noFill/>
          <a:ln w="9525">
            <a:noFill/>
            <a:miter lim="800000"/>
            <a:headEnd/>
            <a:tailEnd/>
          </a:ln>
        </p:spPr>
        <p:txBody>
          <a:bodyPr wrap="square" lIns="548640" tIns="548640" rIns="548640">
            <a:spAutoFit/>
          </a:bodyPr>
          <a:lstStyle/>
          <a:p>
            <a:pPr algn="l" defTabSz="2508250">
              <a:spcBef>
                <a:spcPct val="50000"/>
              </a:spcBef>
            </a:pPr>
            <a:r>
              <a:rPr lang="en-US" sz="5400" dirty="0">
                <a:solidFill>
                  <a:srgbClr val="003366"/>
                </a:solidFill>
                <a:latin typeface="Trebuchet MS" pitchFamily="-110" charset="0"/>
              </a:rPr>
              <a:t>Plans for Future Work</a:t>
            </a:r>
          </a:p>
          <a:p>
            <a:pPr algn="l" defTabSz="2508250">
              <a:spcBef>
                <a:spcPct val="50000"/>
              </a:spcBef>
            </a:pPr>
            <a:r>
              <a:rPr lang="en-US" sz="2800" b="0" dirty="0">
                <a:latin typeface="Trebuchet MS" pitchFamily="-110" charset="0"/>
              </a:rPr>
              <a:t>In addition </a:t>
            </a:r>
            <a:r>
              <a:rPr lang="en-US" sz="2800" b="0" dirty="0" smtClean="0">
                <a:latin typeface="Trebuchet MS" pitchFamily="-110" charset="0"/>
              </a:rPr>
              <a:t>to this work, </a:t>
            </a:r>
            <a:r>
              <a:rPr lang="en-US" sz="2800" b="0" dirty="0">
                <a:latin typeface="Trebuchet MS" pitchFamily="-110" charset="0"/>
              </a:rPr>
              <a:t>QUEST will be </a:t>
            </a:r>
            <a:r>
              <a:rPr lang="en-US" sz="2800" b="0" dirty="0" smtClean="0">
                <a:latin typeface="Trebuchet MS" pitchFamily="-110" charset="0"/>
              </a:rPr>
              <a:t>conducting uncertainty analyses for soil, biomass</a:t>
            </a:r>
            <a:r>
              <a:rPr lang="en-US" sz="2800" b="0" dirty="0">
                <a:latin typeface="Trebuchet MS" pitchFamily="-110" charset="0"/>
              </a:rPr>
              <a:t>, and </a:t>
            </a:r>
            <a:r>
              <a:rPr lang="en-US" sz="2800" b="0" dirty="0" smtClean="0">
                <a:latin typeface="Trebuchet MS" pitchFamily="-110" charset="0"/>
              </a:rPr>
              <a:t>total ecosystem </a:t>
            </a:r>
            <a:r>
              <a:rPr lang="en-US" sz="2800" b="0" dirty="0">
                <a:latin typeface="Trebuchet MS" pitchFamily="-110" charset="0"/>
              </a:rPr>
              <a:t>budgets. </a:t>
            </a:r>
          </a:p>
        </p:txBody>
      </p:sp>
      <p:sp>
        <p:nvSpPr>
          <p:cNvPr id="2062" name="Rectangle 738"/>
          <p:cNvSpPr>
            <a:spLocks noChangeArrowheads="1"/>
          </p:cNvSpPr>
          <p:nvPr/>
        </p:nvSpPr>
        <p:spPr bwMode="auto">
          <a:xfrm>
            <a:off x="29870400" y="27889200"/>
            <a:ext cx="13030200" cy="1524000"/>
          </a:xfrm>
          <a:prstGeom prst="rect">
            <a:avLst/>
          </a:prstGeom>
          <a:noFill/>
          <a:ln w="9525">
            <a:noFill/>
            <a:miter lim="800000"/>
            <a:headEnd/>
            <a:tailEnd/>
          </a:ln>
        </p:spPr>
        <p:txBody>
          <a:bodyPr tIns="91440" bIns="91440"/>
          <a:lstStyle/>
          <a:p>
            <a:pPr algn="l" defTabSz="2508250">
              <a:spcBef>
                <a:spcPct val="50000"/>
              </a:spcBef>
            </a:pPr>
            <a:r>
              <a:rPr lang="en-US" sz="3200" u="sng" dirty="0">
                <a:latin typeface="Trebuchet MS" pitchFamily="-110" charset="0"/>
              </a:rPr>
              <a:t>Acknowledgments</a:t>
            </a:r>
          </a:p>
          <a:p>
            <a:pPr algn="l" defTabSz="2508250">
              <a:spcBef>
                <a:spcPct val="50000"/>
              </a:spcBef>
            </a:pPr>
            <a:r>
              <a:rPr lang="en-US" sz="2400" b="0" dirty="0">
                <a:latin typeface="Trebuchet MS" pitchFamily="-110" charset="0"/>
              </a:rPr>
              <a:t>QUEST is currently </a:t>
            </a:r>
            <a:r>
              <a:rPr lang="en-US" sz="2400" b="0" dirty="0" smtClean="0">
                <a:latin typeface="Trebuchet MS" pitchFamily="-110" charset="0"/>
              </a:rPr>
              <a:t>funded as a Working Group by the National Science Foundation through the Long Term Ecological Research (LTER) Network Office.</a:t>
            </a:r>
            <a:endParaRPr lang="en-US" sz="2200" b="0" dirty="0">
              <a:latin typeface="Trebuchet MS" pitchFamily="-110" charset="0"/>
            </a:endParaRPr>
          </a:p>
        </p:txBody>
      </p:sp>
      <p:sp>
        <p:nvSpPr>
          <p:cNvPr id="29" name="Rectangle 714"/>
          <p:cNvSpPr>
            <a:spLocks noChangeArrowheads="1"/>
          </p:cNvSpPr>
          <p:nvPr/>
        </p:nvSpPr>
        <p:spPr bwMode="auto">
          <a:xfrm>
            <a:off x="228600" y="21459170"/>
            <a:ext cx="8153400" cy="1447800"/>
          </a:xfrm>
          <a:prstGeom prst="rect">
            <a:avLst/>
          </a:prstGeom>
          <a:noFill/>
          <a:ln w="9525">
            <a:noFill/>
            <a:miter lim="800000"/>
            <a:headEnd/>
            <a:tailEnd/>
          </a:ln>
          <a:effectLst/>
        </p:spPr>
        <p:txBody>
          <a:bodyPr lIns="548640" tIns="548640" rIns="548640" bIns="0" anchor="ctr"/>
          <a:lstStyle/>
          <a:p>
            <a:pPr algn="l" defTabSz="2508250">
              <a:spcBef>
                <a:spcPct val="50000"/>
              </a:spcBef>
              <a:defRPr/>
            </a:pPr>
            <a:r>
              <a:rPr lang="en-US" sz="5400" dirty="0">
                <a:solidFill>
                  <a:srgbClr val="003366"/>
                </a:solidFill>
                <a:latin typeface="Trebuchet MS" pitchFamily="-110" charset="0"/>
              </a:rPr>
              <a:t>Research Approach</a:t>
            </a:r>
            <a:endParaRPr lang="en-US" sz="5400" dirty="0">
              <a:effectLst>
                <a:outerShdw blurRad="38100" dist="38100" dir="2700000" algn="tl">
                  <a:srgbClr val="C0C0C0"/>
                </a:outerShdw>
              </a:effectLst>
              <a:latin typeface="Trebuchet MS" pitchFamily="-110" charset="0"/>
            </a:endParaRPr>
          </a:p>
        </p:txBody>
      </p:sp>
      <p:sp>
        <p:nvSpPr>
          <p:cNvPr id="2745" name="Rectangle 697"/>
          <p:cNvSpPr>
            <a:spLocks noChangeAspect="1" noChangeArrowheads="1"/>
          </p:cNvSpPr>
          <p:nvPr/>
        </p:nvSpPr>
        <p:spPr bwMode="auto">
          <a:xfrm>
            <a:off x="22174200" y="13182600"/>
            <a:ext cx="6324600" cy="11353800"/>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sp>
        <p:nvSpPr>
          <p:cNvPr id="94" name="Text Box 734"/>
          <p:cNvSpPr txBox="1">
            <a:spLocks noChangeArrowheads="1"/>
          </p:cNvSpPr>
          <p:nvPr/>
        </p:nvSpPr>
        <p:spPr bwMode="auto">
          <a:xfrm>
            <a:off x="15087600" y="17983200"/>
            <a:ext cx="7086600" cy="1030288"/>
          </a:xfrm>
          <a:prstGeom prst="rect">
            <a:avLst/>
          </a:prstGeom>
          <a:noFill/>
          <a:ln w="9525" algn="ctr">
            <a:noFill/>
            <a:miter lim="800000"/>
            <a:headEnd/>
            <a:tailEnd/>
          </a:ln>
          <a:effectLst/>
        </p:spPr>
        <p:txBody>
          <a:bodyPr lIns="548640" tIns="548640" rIns="548640">
            <a:spAutoFit/>
          </a:bodyPr>
          <a:lstStyle/>
          <a:p>
            <a:pPr algn="l" defTabSz="2508250">
              <a:spcBef>
                <a:spcPct val="50000"/>
              </a:spcBef>
              <a:defRPr/>
            </a:pPr>
            <a:r>
              <a:rPr lang="en-US" sz="2800" b="0">
                <a:latin typeface="Trebuchet MS" pitchFamily="-110" charset="0"/>
              </a:rPr>
              <a:t> </a:t>
            </a:r>
            <a:endParaRPr lang="en-US" sz="2800">
              <a:effectLst>
                <a:outerShdw blurRad="38100" dist="38100" dir="2700000" algn="tl">
                  <a:srgbClr val="C0C0C0"/>
                </a:outerShdw>
              </a:effectLst>
              <a:latin typeface="Trebuchet MS" pitchFamily="-110" charset="0"/>
            </a:endParaRPr>
          </a:p>
        </p:txBody>
      </p:sp>
      <p:sp>
        <p:nvSpPr>
          <p:cNvPr id="2066" name="Rectangle 714"/>
          <p:cNvSpPr>
            <a:spLocks noChangeArrowheads="1"/>
          </p:cNvSpPr>
          <p:nvPr/>
        </p:nvSpPr>
        <p:spPr bwMode="auto">
          <a:xfrm>
            <a:off x="14935200" y="13563600"/>
            <a:ext cx="7467600" cy="13258800"/>
          </a:xfrm>
          <a:prstGeom prst="rect">
            <a:avLst/>
          </a:prstGeom>
          <a:noFill/>
          <a:ln w="9525">
            <a:noFill/>
            <a:miter lim="800000"/>
            <a:headEnd/>
            <a:tailEnd/>
          </a:ln>
        </p:spPr>
        <p:txBody>
          <a:bodyPr lIns="548640" tIns="548640" rIns="548640" bIns="0"/>
          <a:lstStyle/>
          <a:p>
            <a:pPr algn="l" defTabSz="2508250">
              <a:spcBef>
                <a:spcPct val="50000"/>
              </a:spcBef>
            </a:pPr>
            <a:endParaRPr lang="en-US" sz="2800" b="0">
              <a:latin typeface="Trebuchet MS" pitchFamily="-110" charset="0"/>
            </a:endParaRPr>
          </a:p>
        </p:txBody>
      </p:sp>
      <p:sp>
        <p:nvSpPr>
          <p:cNvPr id="32" name="Rectangle 697"/>
          <p:cNvSpPr>
            <a:spLocks noChangeAspect="1" noChangeArrowheads="1"/>
          </p:cNvSpPr>
          <p:nvPr/>
        </p:nvSpPr>
        <p:spPr bwMode="auto">
          <a:xfrm>
            <a:off x="7111489" y="22068770"/>
            <a:ext cx="6909311" cy="5121019"/>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sp>
        <p:nvSpPr>
          <p:cNvPr id="2103" name="TextBox 203"/>
          <p:cNvSpPr txBox="1">
            <a:spLocks noChangeArrowheads="1"/>
          </p:cNvSpPr>
          <p:nvPr/>
        </p:nvSpPr>
        <p:spPr bwMode="auto">
          <a:xfrm>
            <a:off x="7391400" y="25894389"/>
            <a:ext cx="6553200" cy="1107996"/>
          </a:xfrm>
          <a:prstGeom prst="rect">
            <a:avLst/>
          </a:prstGeom>
          <a:noFill/>
          <a:ln w="9525">
            <a:noFill/>
            <a:miter lim="800000"/>
            <a:headEnd/>
            <a:tailEnd/>
          </a:ln>
        </p:spPr>
        <p:txBody>
          <a:bodyPr wrap="square">
            <a:spAutoFit/>
          </a:bodyPr>
          <a:lstStyle/>
          <a:p>
            <a:pPr algn="l"/>
            <a:r>
              <a:rPr lang="en-US" sz="2200" dirty="0">
                <a:latin typeface="Trebuchet MS" pitchFamily="-110" charset="0"/>
              </a:rPr>
              <a:t>Figure 2. </a:t>
            </a:r>
            <a:r>
              <a:rPr lang="en-US" sz="2200" b="0" dirty="0">
                <a:latin typeface="Trebuchet MS" pitchFamily="-110" charset="0"/>
              </a:rPr>
              <a:t>Types of uncertainty commonly encountered when making ecosystem estimates (Harmon et al. 2007)</a:t>
            </a:r>
          </a:p>
        </p:txBody>
      </p:sp>
      <p:pic>
        <p:nvPicPr>
          <p:cNvPr id="2104" name="Picture 97" descr="Picture 9.png"/>
          <p:cNvPicPr>
            <a:picLocks noChangeAspect="1"/>
          </p:cNvPicPr>
          <p:nvPr/>
        </p:nvPicPr>
        <p:blipFill>
          <a:blip r:embed="rId3" cstate="print"/>
          <a:srcRect l="3590"/>
          <a:stretch>
            <a:fillRect/>
          </a:stretch>
        </p:blipFill>
        <p:spPr bwMode="auto">
          <a:xfrm>
            <a:off x="7111489" y="22068770"/>
            <a:ext cx="6909311" cy="3653548"/>
          </a:xfrm>
          <a:prstGeom prst="rect">
            <a:avLst/>
          </a:prstGeom>
          <a:noFill/>
          <a:ln w="9525">
            <a:noFill/>
            <a:miter lim="800000"/>
            <a:headEnd/>
            <a:tailEnd/>
          </a:ln>
        </p:spPr>
      </p:pic>
      <p:sp>
        <p:nvSpPr>
          <p:cNvPr id="2069" name="TextBox 99"/>
          <p:cNvSpPr txBox="1">
            <a:spLocks noChangeArrowheads="1"/>
          </p:cNvSpPr>
          <p:nvPr/>
        </p:nvSpPr>
        <p:spPr bwMode="auto">
          <a:xfrm>
            <a:off x="762000" y="23059370"/>
            <a:ext cx="5867400" cy="4832092"/>
          </a:xfrm>
          <a:prstGeom prst="rect">
            <a:avLst/>
          </a:prstGeom>
          <a:noFill/>
          <a:ln w="9525">
            <a:noFill/>
            <a:miter lim="800000"/>
            <a:headEnd/>
            <a:tailEnd/>
          </a:ln>
        </p:spPr>
        <p:txBody>
          <a:bodyPr wrap="square">
            <a:spAutoFit/>
          </a:bodyPr>
          <a:lstStyle/>
          <a:p>
            <a:pPr algn="l"/>
            <a:r>
              <a:rPr lang="en-US" sz="2800" b="0" dirty="0">
                <a:latin typeface="Trebuchet MS" pitchFamily="34" charset="0"/>
                <a:cs typeface="Arial" pitchFamily="34" charset="0"/>
              </a:rPr>
              <a:t>The mission of </a:t>
            </a:r>
            <a:r>
              <a:rPr lang="en-US" sz="2800" b="0" dirty="0" smtClean="0">
                <a:latin typeface="Trebuchet MS" pitchFamily="34" charset="0"/>
                <a:cs typeface="Arial" pitchFamily="34" charset="0"/>
              </a:rPr>
              <a:t>QUEST is </a:t>
            </a:r>
            <a:r>
              <a:rPr lang="en-US" sz="2800" b="0" dirty="0">
                <a:latin typeface="Trebuchet MS" pitchFamily="34" charset="0"/>
                <a:cs typeface="Arial" pitchFamily="34" charset="0"/>
              </a:rPr>
              <a:t>to improve the quality and frequency of uncertainty analyses in ecosystem studies. Our goals are to raise consciousness about the value of uncertainty analysis, provide guidance to researchers interested in uncertainty analysis, and provide support to both developers and users of </a:t>
            </a:r>
            <a:r>
              <a:rPr lang="en-US" sz="2800" b="0" dirty="0" smtClean="0">
                <a:latin typeface="Trebuchet MS" pitchFamily="34" charset="0"/>
                <a:cs typeface="Arial" pitchFamily="34" charset="0"/>
              </a:rPr>
              <a:t>uncertainty analyses. Our work will tackle three </a:t>
            </a:r>
            <a:endParaRPr lang="en-US" sz="2800" b="0" dirty="0">
              <a:latin typeface="Trebuchet MS" pitchFamily="34" charset="0"/>
              <a:cs typeface="Arial" pitchFamily="34" charset="0"/>
            </a:endParaRPr>
          </a:p>
        </p:txBody>
      </p:sp>
      <p:sp>
        <p:nvSpPr>
          <p:cNvPr id="104" name="Rectangle 714"/>
          <p:cNvSpPr>
            <a:spLocks noChangeArrowheads="1"/>
          </p:cNvSpPr>
          <p:nvPr/>
        </p:nvSpPr>
        <p:spPr bwMode="auto">
          <a:xfrm>
            <a:off x="14782800" y="7467600"/>
            <a:ext cx="14325600" cy="1447800"/>
          </a:xfrm>
          <a:prstGeom prst="rect">
            <a:avLst/>
          </a:prstGeom>
          <a:noFill/>
          <a:ln w="9525">
            <a:noFill/>
            <a:miter lim="800000"/>
            <a:headEnd/>
            <a:tailEnd/>
          </a:ln>
          <a:effectLst/>
        </p:spPr>
        <p:txBody>
          <a:bodyPr lIns="548640" tIns="548640" rIns="548640" bIns="0" anchor="ctr"/>
          <a:lstStyle/>
          <a:p>
            <a:pPr algn="l" defTabSz="2508250">
              <a:spcBef>
                <a:spcPct val="50000"/>
              </a:spcBef>
              <a:defRPr/>
            </a:pPr>
            <a:r>
              <a:rPr lang="en-US" sz="5400" dirty="0" smtClean="0">
                <a:solidFill>
                  <a:srgbClr val="003366"/>
                </a:solidFill>
                <a:latin typeface="Trebuchet MS" pitchFamily="-110" charset="0"/>
              </a:rPr>
              <a:t>Watershed input-output </a:t>
            </a:r>
            <a:r>
              <a:rPr lang="en-US" sz="5400" dirty="0">
                <a:solidFill>
                  <a:srgbClr val="003366"/>
                </a:solidFill>
                <a:latin typeface="Trebuchet MS" pitchFamily="-110" charset="0"/>
              </a:rPr>
              <a:t>budgets</a:t>
            </a:r>
            <a:endParaRPr lang="en-US" sz="5400" dirty="0">
              <a:effectLst>
                <a:outerShdw blurRad="38100" dist="38100" dir="2700000" algn="tl">
                  <a:srgbClr val="C0C0C0"/>
                </a:outerShdw>
              </a:effectLst>
              <a:latin typeface="Trebuchet MS" pitchFamily="-110" charset="0"/>
            </a:endParaRPr>
          </a:p>
        </p:txBody>
      </p:sp>
      <p:sp>
        <p:nvSpPr>
          <p:cNvPr id="15389" name="TextBox 106"/>
          <p:cNvSpPr txBox="1">
            <a:spLocks noChangeArrowheads="1"/>
          </p:cNvSpPr>
          <p:nvPr/>
        </p:nvSpPr>
        <p:spPr bwMode="auto">
          <a:xfrm>
            <a:off x="22402800" y="17526000"/>
            <a:ext cx="6019800" cy="1108075"/>
          </a:xfrm>
          <a:prstGeom prst="rect">
            <a:avLst/>
          </a:prstGeom>
          <a:ln>
            <a:headEnd/>
            <a:tailEnd/>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l">
              <a:defRPr/>
            </a:pPr>
            <a:r>
              <a:rPr lang="en-US" sz="2200" dirty="0">
                <a:latin typeface="Trebuchet MS" pitchFamily="-110" charset="0"/>
                <a:ea typeface="Trebuchet MS" pitchFamily="-110" charset="0"/>
                <a:cs typeface="Trebuchet MS" pitchFamily="-110" charset="0"/>
              </a:rPr>
              <a:t>Figure 3</a:t>
            </a:r>
            <a:r>
              <a:rPr lang="en-US" sz="2200" b="0" dirty="0">
                <a:latin typeface="Trebuchet MS" pitchFamily="-110" charset="0"/>
                <a:ea typeface="Trebuchet MS" pitchFamily="-110" charset="0"/>
                <a:cs typeface="Trebuchet MS" pitchFamily="-110" charset="0"/>
              </a:rPr>
              <a:t>. Annual export of DIN at Hubbard Book W6 (median of 1000 bootstrapped samples and 95% confidence interval).</a:t>
            </a:r>
          </a:p>
        </p:txBody>
      </p:sp>
      <p:sp>
        <p:nvSpPr>
          <p:cNvPr id="2074" name="TextBox 107"/>
          <p:cNvSpPr txBox="1">
            <a:spLocks noChangeArrowheads="1"/>
          </p:cNvSpPr>
          <p:nvPr/>
        </p:nvSpPr>
        <p:spPr bwMode="auto">
          <a:xfrm>
            <a:off x="29641800" y="8218944"/>
            <a:ext cx="8763000" cy="2677656"/>
          </a:xfrm>
          <a:prstGeom prst="rect">
            <a:avLst/>
          </a:prstGeom>
          <a:noFill/>
          <a:ln w="9525">
            <a:noFill/>
            <a:miter lim="800000"/>
            <a:headEnd/>
            <a:tailEnd/>
          </a:ln>
        </p:spPr>
        <p:txBody>
          <a:bodyPr>
            <a:spAutoFit/>
          </a:bodyPr>
          <a:lstStyle/>
          <a:p>
            <a:pPr algn="l">
              <a:spcAft>
                <a:spcPts val="0"/>
              </a:spcAft>
            </a:pPr>
            <a:r>
              <a:rPr lang="en-US" sz="2800" b="0" dirty="0" smtClean="0">
                <a:latin typeface="Trebuchet MS" pitchFamily="-110" charset="0"/>
              </a:rPr>
              <a:t>measured on an accumulated sample and is thus representative of the time interval sampled. The uncertainty in a point estimate of elemental deposition may thus be quite low, reflecting instrumental and analytical uncertainty rather than sampling uncertainty.</a:t>
            </a:r>
            <a:endParaRPr lang="en-US" sz="2800" dirty="0"/>
          </a:p>
        </p:txBody>
      </p:sp>
      <p:sp>
        <p:nvSpPr>
          <p:cNvPr id="2075" name="TextBox 102"/>
          <p:cNvSpPr txBox="1">
            <a:spLocks noChangeArrowheads="1"/>
          </p:cNvSpPr>
          <p:nvPr/>
        </p:nvSpPr>
        <p:spPr bwMode="auto">
          <a:xfrm>
            <a:off x="762000" y="27776031"/>
            <a:ext cx="13563600" cy="2246769"/>
          </a:xfrm>
          <a:prstGeom prst="rect">
            <a:avLst/>
          </a:prstGeom>
          <a:noFill/>
          <a:ln w="9525">
            <a:noFill/>
            <a:miter lim="800000"/>
            <a:headEnd/>
            <a:tailEnd/>
          </a:ln>
        </p:spPr>
        <p:txBody>
          <a:bodyPr wrap="square">
            <a:spAutoFit/>
          </a:bodyPr>
          <a:lstStyle/>
          <a:p>
            <a:pPr algn="l"/>
            <a:r>
              <a:rPr lang="en-US" sz="2800" b="0" dirty="0" smtClean="0">
                <a:latin typeface="Trebuchet MS" pitchFamily="34" charset="0"/>
                <a:cs typeface="Arial" pitchFamily="34" charset="0"/>
              </a:rPr>
              <a:t>challenge areas: approaches to uncertainty, application to evaluation of monitoring, and change over time.  Another </a:t>
            </a:r>
            <a:r>
              <a:rPr lang="en-US" sz="2800" b="0" dirty="0">
                <a:latin typeface="Trebuchet MS" pitchFamily="34" charset="0"/>
                <a:cs typeface="Arial" pitchFamily="34" charset="0"/>
              </a:rPr>
              <a:t>important component of </a:t>
            </a:r>
            <a:r>
              <a:rPr lang="en-US" sz="2800" b="0" dirty="0" smtClean="0">
                <a:latin typeface="Trebuchet MS" pitchFamily="34" charset="0"/>
                <a:cs typeface="Arial" pitchFamily="34" charset="0"/>
              </a:rPr>
              <a:t>QUEST is </a:t>
            </a:r>
            <a:r>
              <a:rPr lang="en-US" sz="2800" b="0" dirty="0">
                <a:latin typeface="Trebuchet MS" pitchFamily="34" charset="0"/>
                <a:cs typeface="Arial" pitchFamily="34" charset="0"/>
              </a:rPr>
              <a:t>to </a:t>
            </a:r>
            <a:r>
              <a:rPr lang="en-US" sz="2800" b="0" dirty="0" smtClean="0">
                <a:latin typeface="Trebuchet MS" pitchFamily="34" charset="0"/>
                <a:cs typeface="Arial" pitchFamily="34" charset="0"/>
              </a:rPr>
              <a:t>provide </a:t>
            </a:r>
            <a:r>
              <a:rPr lang="en-US" sz="2800" b="0" dirty="0">
                <a:latin typeface="Trebuchet MS" pitchFamily="34" charset="0"/>
                <a:cs typeface="Arial" pitchFamily="34" charset="0"/>
              </a:rPr>
              <a:t>the structure for researchers to </a:t>
            </a:r>
            <a:r>
              <a:rPr lang="en-US" sz="2800" b="0" dirty="0" smtClean="0">
                <a:latin typeface="Trebuchet MS" pitchFamily="34" charset="0"/>
                <a:cs typeface="Arial" pitchFamily="34" charset="0"/>
              </a:rPr>
              <a:t>learn together and solve new problems. The QUEST website is used to share papers, presentations, and examples of code. </a:t>
            </a:r>
            <a:endParaRPr lang="en-US" sz="2800" b="0" dirty="0" smtClean="0">
              <a:solidFill>
                <a:srgbClr val="FF0000"/>
              </a:solidFill>
              <a:latin typeface="Trebuchet MS" pitchFamily="34" charset="0"/>
              <a:cs typeface="Arial" pitchFamily="34" charset="0"/>
            </a:endParaRPr>
          </a:p>
          <a:p>
            <a:pPr algn="l"/>
            <a:endParaRPr lang="en-US" sz="2800" b="0" dirty="0">
              <a:latin typeface="Trebuchet MS" pitchFamily="34" charset="0"/>
            </a:endParaRPr>
          </a:p>
        </p:txBody>
      </p:sp>
      <p:sp>
        <p:nvSpPr>
          <p:cNvPr id="2076" name="TextBox 107"/>
          <p:cNvSpPr txBox="1">
            <a:spLocks noChangeArrowheads="1"/>
          </p:cNvSpPr>
          <p:nvPr/>
        </p:nvSpPr>
        <p:spPr bwMode="auto">
          <a:xfrm>
            <a:off x="29794200" y="18669000"/>
            <a:ext cx="8382000" cy="4401205"/>
          </a:xfrm>
          <a:prstGeom prst="rect">
            <a:avLst/>
          </a:prstGeom>
          <a:noFill/>
          <a:ln w="9525">
            <a:noFill/>
            <a:miter lim="800000"/>
            <a:headEnd/>
            <a:tailEnd/>
          </a:ln>
        </p:spPr>
        <p:txBody>
          <a:bodyPr wrap="square">
            <a:spAutoFit/>
          </a:bodyPr>
          <a:lstStyle/>
          <a:p>
            <a:pPr algn="l"/>
            <a:r>
              <a:rPr lang="en-US" sz="2800" b="0" dirty="0">
                <a:latin typeface="Trebuchet MS" pitchFamily="-110" charset="0"/>
              </a:rPr>
              <a:t>The spatial analysis of atmospheric deposition can be extended to evaluate monitoring efficiency. To test the degree to which sampling intensity contributed to our confidence in the annual precipitation estimates, we sequentially omitted individual precipitation gauges in the analysis of Hubbard Brook data. We found that the median annual precipitation estimates varied little until </a:t>
            </a:r>
            <a:r>
              <a:rPr lang="en-US" sz="2800" b="0" dirty="0" smtClean="0">
                <a:latin typeface="Trebuchet MS" pitchFamily="-110" charset="0"/>
              </a:rPr>
              <a:t>five </a:t>
            </a:r>
            <a:r>
              <a:rPr lang="en-US" sz="2800" b="0" smtClean="0">
                <a:latin typeface="Trebuchet MS" pitchFamily="-110" charset="0"/>
              </a:rPr>
              <a:t>or more </a:t>
            </a:r>
            <a:r>
              <a:rPr lang="en-US" sz="2800" b="0" dirty="0">
                <a:latin typeface="Trebuchet MS" pitchFamily="-110" charset="0"/>
              </a:rPr>
              <a:t>of the eleven precipitation gauges were ignored (Figure </a:t>
            </a:r>
            <a:r>
              <a:rPr lang="en-US" sz="2800" b="0" dirty="0" smtClean="0">
                <a:latin typeface="Trebuchet MS" pitchFamily="-110" charset="0"/>
              </a:rPr>
              <a:t>6).</a:t>
            </a:r>
            <a:endParaRPr lang="en-US" sz="2800" b="0" dirty="0">
              <a:latin typeface="Trebuchet MS" pitchFamily="-110" charset="0"/>
            </a:endParaRPr>
          </a:p>
        </p:txBody>
      </p:sp>
      <p:sp>
        <p:nvSpPr>
          <p:cNvPr id="46" name="Rectangle 697"/>
          <p:cNvSpPr>
            <a:spLocks noChangeAspect="1" noChangeArrowheads="1"/>
          </p:cNvSpPr>
          <p:nvPr/>
        </p:nvSpPr>
        <p:spPr bwMode="auto">
          <a:xfrm>
            <a:off x="29718000" y="11125199"/>
            <a:ext cx="8077200" cy="7006727"/>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pic>
        <p:nvPicPr>
          <p:cNvPr id="2078" name="Picture 42"/>
          <p:cNvPicPr>
            <a:picLocks noChangeAspect="1"/>
          </p:cNvPicPr>
          <p:nvPr/>
        </p:nvPicPr>
        <p:blipFill>
          <a:blip r:embed="rId4" cstate="print"/>
          <a:srcRect/>
          <a:stretch>
            <a:fillRect/>
          </a:stretch>
        </p:blipFill>
        <p:spPr bwMode="auto">
          <a:xfrm>
            <a:off x="30099000" y="11430000"/>
            <a:ext cx="7391400" cy="5230686"/>
          </a:xfrm>
          <a:prstGeom prst="rect">
            <a:avLst/>
          </a:prstGeom>
          <a:noFill/>
          <a:ln w="9525">
            <a:noFill/>
            <a:miter lim="800000"/>
            <a:headEnd/>
            <a:tailEnd/>
          </a:ln>
        </p:spPr>
      </p:pic>
      <p:sp>
        <p:nvSpPr>
          <p:cNvPr id="2079" name="TextBox 46"/>
          <p:cNvSpPr txBox="1">
            <a:spLocks noChangeArrowheads="1"/>
          </p:cNvSpPr>
          <p:nvPr/>
        </p:nvSpPr>
        <p:spPr bwMode="auto">
          <a:xfrm>
            <a:off x="29946600" y="16612850"/>
            <a:ext cx="8001000" cy="1446550"/>
          </a:xfrm>
          <a:prstGeom prst="rect">
            <a:avLst/>
          </a:prstGeom>
          <a:noFill/>
          <a:ln w="9525">
            <a:noFill/>
            <a:miter lim="800000"/>
            <a:headEnd/>
            <a:tailEnd/>
          </a:ln>
        </p:spPr>
        <p:txBody>
          <a:bodyPr wrap="square">
            <a:spAutoFit/>
          </a:bodyPr>
          <a:lstStyle/>
          <a:p>
            <a:pPr algn="l"/>
            <a:r>
              <a:rPr lang="en-US" sz="2200" dirty="0">
                <a:latin typeface="Trebuchet MS" pitchFamily="-110" charset="0"/>
              </a:rPr>
              <a:t>Figure </a:t>
            </a:r>
            <a:r>
              <a:rPr lang="en-US" sz="2200" dirty="0" smtClean="0">
                <a:latin typeface="Trebuchet MS" pitchFamily="-110" charset="0"/>
              </a:rPr>
              <a:t>6. </a:t>
            </a:r>
            <a:r>
              <a:rPr lang="en-US" sz="2200" b="0" dirty="0">
                <a:latin typeface="Trebuchet MS" pitchFamily="-110" charset="0"/>
              </a:rPr>
              <a:t>Median annual precipitation estimates for six experimental watersheds at Hubbard Brook as increasing numbers of precipitation gauges are removed from the calculated estimate.</a:t>
            </a:r>
          </a:p>
        </p:txBody>
      </p:sp>
      <p:pic>
        <p:nvPicPr>
          <p:cNvPr id="2080" name="Picture 46" descr="Si_Comparison.pdf"/>
          <p:cNvPicPr>
            <a:picLocks noChangeAspect="1"/>
          </p:cNvPicPr>
          <p:nvPr/>
        </p:nvPicPr>
        <p:blipFill>
          <a:blip r:embed="rId5" cstate="print"/>
          <a:srcRect/>
          <a:stretch>
            <a:fillRect/>
          </a:stretch>
        </p:blipFill>
        <p:spPr bwMode="auto">
          <a:xfrm>
            <a:off x="22231350" y="19104829"/>
            <a:ext cx="5962650" cy="4209196"/>
          </a:xfrm>
          <a:prstGeom prst="rect">
            <a:avLst/>
          </a:prstGeom>
          <a:noFill/>
          <a:ln w="9525">
            <a:noFill/>
            <a:miter lim="800000"/>
            <a:headEnd/>
            <a:tailEnd/>
          </a:ln>
        </p:spPr>
      </p:pic>
      <p:sp>
        <p:nvSpPr>
          <p:cNvPr id="48" name="TextBox 106"/>
          <p:cNvSpPr txBox="1">
            <a:spLocks noChangeArrowheads="1"/>
          </p:cNvSpPr>
          <p:nvPr/>
        </p:nvSpPr>
        <p:spPr bwMode="auto">
          <a:xfrm>
            <a:off x="22402800" y="23385462"/>
            <a:ext cx="6019800" cy="769938"/>
          </a:xfrm>
          <a:prstGeom prst="rect">
            <a:avLst/>
          </a:prstGeom>
          <a:noFill/>
          <a:ln>
            <a:noFill/>
            <a:headEnd/>
            <a:tailEnd/>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l">
              <a:defRPr/>
            </a:pPr>
            <a:r>
              <a:rPr lang="en-US" sz="2200" dirty="0">
                <a:latin typeface="Trebuchet MS" pitchFamily="-110" charset="0"/>
                <a:ea typeface="Trebuchet MS" pitchFamily="-110" charset="0"/>
                <a:cs typeface="Trebuchet MS" pitchFamily="-110" charset="0"/>
              </a:rPr>
              <a:t>Figure 4</a:t>
            </a:r>
            <a:r>
              <a:rPr lang="en-US" sz="2200" b="0" dirty="0">
                <a:latin typeface="Trebuchet MS" pitchFamily="-110" charset="0"/>
                <a:ea typeface="Trebuchet MS" pitchFamily="-110" charset="0"/>
                <a:cs typeface="Trebuchet MS" pitchFamily="-110" charset="0"/>
              </a:rPr>
              <a:t>. A comparison of three models for estimating flux of Si at Hubbard Brook. </a:t>
            </a:r>
          </a:p>
        </p:txBody>
      </p:sp>
      <p:grpSp>
        <p:nvGrpSpPr>
          <p:cNvPr id="2082" name="Group 51"/>
          <p:cNvGrpSpPr>
            <a:grpSpLocks noChangeAspect="1"/>
          </p:cNvGrpSpPr>
          <p:nvPr/>
        </p:nvGrpSpPr>
        <p:grpSpPr bwMode="auto">
          <a:xfrm>
            <a:off x="38384938" y="8001000"/>
            <a:ext cx="4820461" cy="17511485"/>
            <a:chOff x="38785800" y="8001000"/>
            <a:chExt cx="4419600" cy="16054532"/>
          </a:xfrm>
        </p:grpSpPr>
        <p:sp>
          <p:nvSpPr>
            <p:cNvPr id="31" name="Rectangle 697"/>
            <p:cNvSpPr>
              <a:spLocks noChangeAspect="1" noChangeArrowheads="1"/>
            </p:cNvSpPr>
            <p:nvPr/>
          </p:nvSpPr>
          <p:spPr bwMode="auto">
            <a:xfrm>
              <a:off x="38785800" y="8001000"/>
              <a:ext cx="4419600" cy="13562985"/>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pic>
          <p:nvPicPr>
            <p:cNvPr id="2096" name="Picture 3" descr="D:\Campbell\Hubbard_Brook\Maps\Thiessen_Gages_Wshds.png"/>
            <p:cNvPicPr>
              <a:picLocks noChangeAspect="1" noChangeArrowheads="1"/>
            </p:cNvPicPr>
            <p:nvPr/>
          </p:nvPicPr>
          <p:blipFill>
            <a:blip r:embed="rId6" cstate="print"/>
            <a:srcRect l="7916" t="8888" r="8749" b="21111"/>
            <a:stretch>
              <a:fillRect/>
            </a:stretch>
          </p:blipFill>
          <p:spPr bwMode="auto">
            <a:xfrm>
              <a:off x="38991304" y="8001000"/>
              <a:ext cx="4140117" cy="2608455"/>
            </a:xfrm>
            <a:prstGeom prst="rect">
              <a:avLst/>
            </a:prstGeom>
            <a:noFill/>
            <a:ln w="9525">
              <a:noFill/>
              <a:miter lim="800000"/>
              <a:headEnd/>
              <a:tailEnd/>
            </a:ln>
          </p:spPr>
        </p:pic>
        <p:pic>
          <p:nvPicPr>
            <p:cNvPr id="2097" name="Picture 2" descr="D:\Campbell\Hubbard_Brook\Maps\IDW_Gages_Wshds.png"/>
            <p:cNvPicPr>
              <a:picLocks noChangeAspect="1" noChangeArrowheads="1"/>
            </p:cNvPicPr>
            <p:nvPr/>
          </p:nvPicPr>
          <p:blipFill>
            <a:blip r:embed="rId7" cstate="print"/>
            <a:srcRect l="8542" t="10001" r="8125" b="21111"/>
            <a:stretch>
              <a:fillRect/>
            </a:stretch>
          </p:blipFill>
          <p:spPr bwMode="auto">
            <a:xfrm>
              <a:off x="39001871" y="15811095"/>
              <a:ext cx="4118983" cy="2553105"/>
            </a:xfrm>
            <a:prstGeom prst="rect">
              <a:avLst/>
            </a:prstGeom>
            <a:noFill/>
            <a:ln w="9525">
              <a:noFill/>
              <a:miter lim="800000"/>
              <a:headEnd/>
              <a:tailEnd/>
            </a:ln>
          </p:spPr>
        </p:pic>
        <p:pic>
          <p:nvPicPr>
            <p:cNvPr id="2098" name="Picture 2" descr="D:\Campbell\Hubbard_Brook\Maps\Kriging_Gages_Wshds.png"/>
            <p:cNvPicPr>
              <a:picLocks noChangeAspect="1" noChangeArrowheads="1"/>
            </p:cNvPicPr>
            <p:nvPr/>
          </p:nvPicPr>
          <p:blipFill>
            <a:blip r:embed="rId8" cstate="print"/>
            <a:srcRect l="7916" t="10001" r="8749" b="21111"/>
            <a:stretch>
              <a:fillRect/>
            </a:stretch>
          </p:blipFill>
          <p:spPr bwMode="auto">
            <a:xfrm>
              <a:off x="38957591" y="10574145"/>
              <a:ext cx="4207542" cy="2608455"/>
            </a:xfrm>
            <a:prstGeom prst="rect">
              <a:avLst/>
            </a:prstGeom>
            <a:noFill/>
            <a:ln w="9525">
              <a:noFill/>
              <a:miter lim="800000"/>
              <a:headEnd/>
              <a:tailEnd/>
            </a:ln>
          </p:spPr>
        </p:pic>
        <p:pic>
          <p:nvPicPr>
            <p:cNvPr id="2099" name="Picture 2" descr="D:\Campbell\Hubbard_Brook\Maps\Regression_Long_Elev.png"/>
            <p:cNvPicPr>
              <a:picLocks noChangeAspect="1" noChangeArrowheads="1"/>
            </p:cNvPicPr>
            <p:nvPr/>
          </p:nvPicPr>
          <p:blipFill>
            <a:blip r:embed="rId9" cstate="print"/>
            <a:srcRect l="8333" t="10001" r="8333" b="7777"/>
            <a:stretch>
              <a:fillRect/>
            </a:stretch>
          </p:blipFill>
          <p:spPr bwMode="auto">
            <a:xfrm>
              <a:off x="38983618" y="18413338"/>
              <a:ext cx="4155489" cy="3075062"/>
            </a:xfrm>
            <a:prstGeom prst="rect">
              <a:avLst/>
            </a:prstGeom>
            <a:noFill/>
            <a:ln w="9525">
              <a:noFill/>
              <a:miter lim="800000"/>
              <a:headEnd/>
              <a:tailEnd/>
            </a:ln>
          </p:spPr>
        </p:pic>
        <p:sp>
          <p:nvSpPr>
            <p:cNvPr id="14365" name="TextBox 96"/>
            <p:cNvSpPr txBox="1">
              <a:spLocks noChangeArrowheads="1"/>
            </p:cNvSpPr>
            <p:nvPr/>
          </p:nvSpPr>
          <p:spPr bwMode="auto">
            <a:xfrm>
              <a:off x="38785800" y="21487788"/>
              <a:ext cx="4419600" cy="2567744"/>
            </a:xfrm>
            <a:prstGeom prst="rect">
              <a:avLst/>
            </a:prstGeom>
            <a:solidFill>
              <a:srgbClr val="FFFFFF"/>
            </a:solidFill>
            <a:ln w="9525">
              <a:noFill/>
              <a:miter lim="800000"/>
              <a:headEnd/>
              <a:tailEnd/>
            </a:ln>
            <a:effectLst>
              <a:outerShdw dist="113030" dir="2700000" algn="tl" rotWithShape="0">
                <a:schemeClr val="bg2">
                  <a:alpha val="50000"/>
                </a:schemeClr>
              </a:outerShdw>
            </a:effectLst>
          </p:spPr>
          <p:txBody>
            <a:bodyPr>
              <a:spAutoFit/>
            </a:bodyPr>
            <a:lstStyle/>
            <a:p>
              <a:pPr algn="l">
                <a:defRPr/>
              </a:pPr>
              <a:r>
                <a:rPr lang="en-US" sz="2200" dirty="0">
                  <a:latin typeface="Trebuchet MS" pitchFamily="-110" charset="0"/>
                </a:rPr>
                <a:t>Figure </a:t>
              </a:r>
              <a:r>
                <a:rPr lang="en-US" sz="2200" dirty="0" smtClean="0">
                  <a:latin typeface="Trebuchet MS" pitchFamily="-110" charset="0"/>
                </a:rPr>
                <a:t>5.</a:t>
              </a:r>
              <a:r>
                <a:rPr lang="en-US" sz="2200" b="0" dirty="0" smtClean="0">
                  <a:latin typeface="Trebuchet MS" pitchFamily="-110" charset="0"/>
                </a:rPr>
                <a:t> </a:t>
              </a:r>
              <a:r>
                <a:rPr lang="en-US" sz="2200" b="0" dirty="0">
                  <a:latin typeface="Trebuchet MS" pitchFamily="-110" charset="0"/>
                </a:rPr>
                <a:t>Five models of precipitation volume at nine watersheds in the Hubbard Brook Experimental Forest in NH. Estimates of total rainfall in the valley vary based on the model used to make the prediction. These models were generated in ARCGIS. </a:t>
              </a:r>
            </a:p>
          </p:txBody>
        </p:sp>
        <p:pic>
          <p:nvPicPr>
            <p:cNvPr id="2101" name="Picture 2" descr="D:\Campbell\Hubbard_Brook\Maps\Spline_Gages_Wshds.png"/>
            <p:cNvPicPr>
              <a:picLocks noChangeAspect="1" noChangeArrowheads="1"/>
            </p:cNvPicPr>
            <p:nvPr/>
          </p:nvPicPr>
          <p:blipFill>
            <a:blip r:embed="rId10" cstate="print"/>
            <a:srcRect l="9167" t="10001" r="10001" b="22221"/>
            <a:stretch>
              <a:fillRect/>
            </a:stretch>
          </p:blipFill>
          <p:spPr bwMode="auto">
            <a:xfrm>
              <a:off x="39054374" y="13182600"/>
              <a:ext cx="3998626" cy="2514600"/>
            </a:xfrm>
            <a:prstGeom prst="rect">
              <a:avLst/>
            </a:prstGeom>
            <a:noFill/>
            <a:ln w="9525">
              <a:noFill/>
              <a:miter lim="800000"/>
              <a:headEnd/>
              <a:tailEnd/>
            </a:ln>
          </p:spPr>
        </p:pic>
      </p:grpSp>
      <p:sp>
        <p:nvSpPr>
          <p:cNvPr id="2486" name="Rectangle 438"/>
          <p:cNvSpPr>
            <a:spLocks noChangeArrowheads="1"/>
          </p:cNvSpPr>
          <p:nvPr/>
        </p:nvSpPr>
        <p:spPr bwMode="auto">
          <a:xfrm>
            <a:off x="228600" y="30327600"/>
            <a:ext cx="43357800" cy="533400"/>
          </a:xfrm>
          <a:prstGeom prst="rect">
            <a:avLst/>
          </a:prstGeom>
          <a:solidFill>
            <a:srgbClr val="C0C0C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cs typeface="Times New Roman" pitchFamily="18" charset="0"/>
            </a:endParaRPr>
          </a:p>
        </p:txBody>
      </p:sp>
      <p:grpSp>
        <p:nvGrpSpPr>
          <p:cNvPr id="2088" name="Group 60"/>
          <p:cNvGrpSpPr>
            <a:grpSpLocks noChangeAspect="1"/>
          </p:cNvGrpSpPr>
          <p:nvPr/>
        </p:nvGrpSpPr>
        <p:grpSpPr bwMode="auto">
          <a:xfrm>
            <a:off x="762000" y="15147258"/>
            <a:ext cx="13258800" cy="6112542"/>
            <a:chOff x="238073" y="13030200"/>
            <a:chExt cx="14239927" cy="6096000"/>
          </a:xfrm>
        </p:grpSpPr>
        <p:pic>
          <p:nvPicPr>
            <p:cNvPr id="2090" name="Picture 48" descr="Site map.png"/>
            <p:cNvPicPr>
              <a:picLocks noChangeAspect="1"/>
            </p:cNvPicPr>
            <p:nvPr/>
          </p:nvPicPr>
          <p:blipFill>
            <a:blip r:embed="rId11" cstate="print"/>
            <a:srcRect l="1344"/>
            <a:stretch>
              <a:fillRect/>
            </a:stretch>
          </p:blipFill>
          <p:spPr bwMode="auto">
            <a:xfrm>
              <a:off x="238073" y="13030200"/>
              <a:ext cx="9972727" cy="6096000"/>
            </a:xfrm>
            <a:prstGeom prst="rect">
              <a:avLst/>
            </a:prstGeom>
            <a:noFill/>
            <a:ln w="9525">
              <a:noFill/>
              <a:miter lim="800000"/>
              <a:headEnd/>
              <a:tailEnd/>
            </a:ln>
          </p:spPr>
        </p:pic>
        <p:sp>
          <p:nvSpPr>
            <p:cNvPr id="2091" name="Rectangle 730"/>
            <p:cNvSpPr>
              <a:spLocks noChangeArrowheads="1"/>
            </p:cNvSpPr>
            <p:nvPr/>
          </p:nvSpPr>
          <p:spPr bwMode="auto">
            <a:xfrm>
              <a:off x="9906000" y="13030200"/>
              <a:ext cx="4572000" cy="6096000"/>
            </a:xfrm>
            <a:prstGeom prst="rect">
              <a:avLst/>
            </a:prstGeom>
            <a:solidFill>
              <a:srgbClr val="FFFFCC"/>
            </a:solidFill>
            <a:ln w="9525">
              <a:noFill/>
              <a:miter lim="800000"/>
              <a:headEnd/>
              <a:tailEnd/>
            </a:ln>
          </p:spPr>
          <p:txBody>
            <a:bodyPr tIns="91440"/>
            <a:lstStyle/>
            <a:p>
              <a:pPr algn="l" defTabSz="2508250">
                <a:spcBef>
                  <a:spcPct val="50000"/>
                </a:spcBef>
              </a:pPr>
              <a:r>
                <a:rPr lang="en-US" sz="2000" dirty="0">
                  <a:latin typeface="Trebuchet MS" pitchFamily="-110" charset="0"/>
                </a:rPr>
                <a:t>Figure 1. </a:t>
              </a:r>
              <a:r>
                <a:rPr lang="en-US" sz="2000" b="0" dirty="0">
                  <a:latin typeface="Trebuchet MS" pitchFamily="-110" charset="0"/>
                </a:rPr>
                <a:t>Participating QUEST sites</a:t>
              </a:r>
              <a:endParaRPr lang="en-US" sz="2000" dirty="0">
                <a:latin typeface="Trebuchet MS" pitchFamily="-110" charset="0"/>
              </a:endParaRPr>
            </a:p>
            <a:p>
              <a:pPr algn="l" defTabSz="2508250">
                <a:spcBef>
                  <a:spcPct val="50000"/>
                </a:spcBef>
              </a:pPr>
              <a:r>
                <a:rPr lang="en-US" sz="2000" dirty="0">
                  <a:latin typeface="Trebuchet MS" pitchFamily="-110" charset="0"/>
                </a:rPr>
                <a:t>AND: </a:t>
              </a:r>
              <a:r>
                <a:rPr lang="en-US" sz="2000" b="0" dirty="0">
                  <a:latin typeface="Trebuchet MS" pitchFamily="-110" charset="0"/>
                </a:rPr>
                <a:t>HJ Andrews Experimental Forest and LTER</a:t>
              </a:r>
            </a:p>
            <a:p>
              <a:pPr algn="l" defTabSz="2508250">
                <a:spcBef>
                  <a:spcPct val="50000"/>
                </a:spcBef>
              </a:pPr>
              <a:r>
                <a:rPr lang="en-US" sz="2000" dirty="0">
                  <a:latin typeface="Trebuchet MS" pitchFamily="-110" charset="0"/>
                </a:rPr>
                <a:t>NWT: </a:t>
              </a:r>
              <a:r>
                <a:rPr lang="en-US" sz="2000" b="0" dirty="0" err="1">
                  <a:latin typeface="Trebuchet MS" pitchFamily="-110" charset="0"/>
                </a:rPr>
                <a:t>Niwot</a:t>
              </a:r>
              <a:r>
                <a:rPr lang="en-US" sz="2000" b="0" dirty="0">
                  <a:latin typeface="Trebuchet MS" pitchFamily="-110" charset="0"/>
                </a:rPr>
                <a:t> Ridge LTER</a:t>
              </a:r>
            </a:p>
            <a:p>
              <a:pPr algn="l" defTabSz="2508250">
                <a:spcBef>
                  <a:spcPct val="50000"/>
                </a:spcBef>
              </a:pPr>
              <a:r>
                <a:rPr lang="en-US" sz="2000" dirty="0">
                  <a:latin typeface="Trebuchet MS" pitchFamily="-110" charset="0"/>
                </a:rPr>
                <a:t>MEF: </a:t>
              </a:r>
              <a:r>
                <a:rPr lang="en-US" sz="2000" b="0" dirty="0" err="1">
                  <a:latin typeface="Trebuchet MS" pitchFamily="-110" charset="0"/>
                </a:rPr>
                <a:t>Marcell</a:t>
              </a:r>
              <a:r>
                <a:rPr lang="en-US" sz="2000" b="0" dirty="0">
                  <a:latin typeface="Trebuchet MS" pitchFamily="-110" charset="0"/>
                </a:rPr>
                <a:t> Experimental Forest</a:t>
              </a:r>
            </a:p>
            <a:p>
              <a:pPr algn="l" defTabSz="2508250">
                <a:spcBef>
                  <a:spcPct val="50000"/>
                </a:spcBef>
              </a:pPr>
              <a:r>
                <a:rPr lang="en-US" sz="2000" dirty="0">
                  <a:latin typeface="Trebuchet MS" pitchFamily="-110" charset="0"/>
                </a:rPr>
                <a:t>CWT: </a:t>
              </a:r>
              <a:r>
                <a:rPr lang="en-US" sz="2000" b="0" dirty="0" err="1">
                  <a:latin typeface="Trebuchet MS" pitchFamily="-110" charset="0"/>
                </a:rPr>
                <a:t>Coweeta</a:t>
              </a:r>
              <a:r>
                <a:rPr lang="en-US" sz="2000" b="0" dirty="0">
                  <a:latin typeface="Trebuchet MS" pitchFamily="-110" charset="0"/>
                </a:rPr>
                <a:t> Hydrologic Laboratory and LTER</a:t>
              </a:r>
            </a:p>
            <a:p>
              <a:pPr algn="l" defTabSz="2508250">
                <a:spcBef>
                  <a:spcPct val="50000"/>
                </a:spcBef>
              </a:pPr>
              <a:r>
                <a:rPr lang="en-US" sz="2000" dirty="0">
                  <a:latin typeface="Trebuchet MS" pitchFamily="-110" charset="0"/>
                </a:rPr>
                <a:t>FEF: </a:t>
              </a:r>
              <a:r>
                <a:rPr lang="en-US" sz="2000" b="0" dirty="0" err="1">
                  <a:latin typeface="Trebuchet MS" pitchFamily="-110" charset="0"/>
                </a:rPr>
                <a:t>Fernow</a:t>
              </a:r>
              <a:r>
                <a:rPr lang="en-US" sz="2000" b="0" dirty="0">
                  <a:latin typeface="Trebuchet MS" pitchFamily="-110" charset="0"/>
                </a:rPr>
                <a:t> Experimental Forest</a:t>
              </a:r>
            </a:p>
            <a:p>
              <a:pPr algn="l" defTabSz="2508250">
                <a:spcBef>
                  <a:spcPct val="50000"/>
                </a:spcBef>
              </a:pPr>
              <a:r>
                <a:rPr lang="en-US" sz="2000" dirty="0">
                  <a:latin typeface="Trebuchet MS" pitchFamily="-110" charset="0"/>
                </a:rPr>
                <a:t>BSB: </a:t>
              </a:r>
              <a:r>
                <a:rPr lang="en-US" sz="2000" b="0" dirty="0">
                  <a:latin typeface="Trebuchet MS" pitchFamily="-110" charset="0"/>
                </a:rPr>
                <a:t>Biscuit Brook</a:t>
              </a:r>
            </a:p>
            <a:p>
              <a:pPr algn="l" defTabSz="2508250">
                <a:spcBef>
                  <a:spcPct val="50000"/>
                </a:spcBef>
              </a:pPr>
              <a:r>
                <a:rPr lang="en-US" sz="2000" dirty="0">
                  <a:latin typeface="Trebuchet MS" pitchFamily="-110" charset="0"/>
                </a:rPr>
                <a:t>SRW: </a:t>
              </a:r>
              <a:r>
                <a:rPr lang="en-US" sz="2000" b="0" dirty="0">
                  <a:latin typeface="Trebuchet MS" pitchFamily="-110" charset="0"/>
                </a:rPr>
                <a:t>Sleepers River Research Watershed </a:t>
              </a:r>
            </a:p>
            <a:p>
              <a:pPr algn="l" defTabSz="2508250">
                <a:spcBef>
                  <a:spcPct val="50000"/>
                </a:spcBef>
              </a:pPr>
              <a:r>
                <a:rPr lang="en-US" sz="2000" dirty="0">
                  <a:latin typeface="Trebuchet MS" pitchFamily="-110" charset="0"/>
                </a:rPr>
                <a:t>HBR: </a:t>
              </a:r>
              <a:r>
                <a:rPr lang="en-US" sz="2000" b="0" dirty="0">
                  <a:latin typeface="Trebuchet MS" pitchFamily="-110" charset="0"/>
                </a:rPr>
                <a:t>Hubbard Brook Experimental Forest and LTER</a:t>
              </a:r>
            </a:p>
            <a:p>
              <a:pPr algn="l" defTabSz="2508250">
                <a:spcBef>
                  <a:spcPct val="50000"/>
                </a:spcBef>
              </a:pPr>
              <a:r>
                <a:rPr lang="en-US" sz="2000" dirty="0">
                  <a:latin typeface="Trebuchet MS" pitchFamily="-110" charset="0"/>
                </a:rPr>
                <a:t>LUQ: </a:t>
              </a:r>
              <a:r>
                <a:rPr lang="en-US" sz="2000" b="0" dirty="0" err="1">
                  <a:latin typeface="Trebuchet MS" pitchFamily="-110" charset="0"/>
                </a:rPr>
                <a:t>Luquillo</a:t>
              </a:r>
              <a:r>
                <a:rPr lang="en-US" sz="2000" b="0" dirty="0">
                  <a:latin typeface="Trebuchet MS" pitchFamily="-110" charset="0"/>
                </a:rPr>
                <a:t> Experimental Forest and LTER</a:t>
              </a:r>
              <a:r>
                <a:rPr lang="en-US" sz="2000" dirty="0">
                  <a:latin typeface="Trebuchet MS" pitchFamily="-110" charset="0"/>
                </a:rPr>
                <a:t/>
              </a:r>
              <a:br>
                <a:rPr lang="en-US" sz="2000" dirty="0">
                  <a:latin typeface="Trebuchet MS" pitchFamily="-110" charset="0"/>
                </a:rPr>
              </a:br>
              <a:endParaRPr lang="en-US" sz="2000" dirty="0">
                <a:latin typeface="Trebuchet MS" pitchFamily="-110" charset="0"/>
              </a:endParaRPr>
            </a:p>
            <a:p>
              <a:pPr algn="l" defTabSz="2508250">
                <a:spcBef>
                  <a:spcPct val="50000"/>
                </a:spcBef>
              </a:pPr>
              <a:endParaRPr lang="en-US" sz="2000" dirty="0">
                <a:solidFill>
                  <a:srgbClr val="003366"/>
                </a:solidFill>
                <a:latin typeface="Trebuchet MS" pitchFamily="-110" charset="0"/>
              </a:endParaRPr>
            </a:p>
          </p:txBody>
        </p:sp>
      </p:grpSp>
      <p:sp>
        <p:nvSpPr>
          <p:cNvPr id="2089" name="Rectangle 711"/>
          <p:cNvSpPr>
            <a:spLocks noChangeArrowheads="1"/>
          </p:cNvSpPr>
          <p:nvPr/>
        </p:nvSpPr>
        <p:spPr bwMode="auto">
          <a:xfrm>
            <a:off x="228600" y="13851859"/>
            <a:ext cx="7848600" cy="1295400"/>
          </a:xfrm>
          <a:prstGeom prst="rect">
            <a:avLst/>
          </a:prstGeom>
          <a:noFill/>
          <a:ln w="9525">
            <a:noFill/>
            <a:miter lim="800000"/>
            <a:headEnd/>
            <a:tailEnd/>
          </a:ln>
        </p:spPr>
        <p:txBody>
          <a:bodyPr lIns="548640" tIns="91440" rIns="548640" bIns="0"/>
          <a:lstStyle/>
          <a:p>
            <a:pPr algn="l" defTabSz="2508250">
              <a:spcBef>
                <a:spcPct val="50000"/>
              </a:spcBef>
              <a:spcAft>
                <a:spcPts val="1800"/>
              </a:spcAft>
            </a:pPr>
            <a:r>
              <a:rPr lang="en-US" sz="5400" dirty="0">
                <a:solidFill>
                  <a:srgbClr val="003366"/>
                </a:solidFill>
                <a:latin typeface="Trebuchet MS" pitchFamily="-110" charset="0"/>
              </a:rPr>
              <a:t>Participating Sites</a:t>
            </a:r>
            <a:endParaRPr lang="en-US" sz="5400" dirty="0"/>
          </a:p>
          <a:p>
            <a:pPr algn="l" defTabSz="2508250"/>
            <a:r>
              <a:rPr lang="en-US" sz="3200" dirty="0"/>
              <a:t/>
            </a:r>
            <a:br>
              <a:rPr lang="en-US" sz="3200" dirty="0"/>
            </a:br>
            <a:endParaRPr lang="en-US" sz="3000" dirty="0">
              <a:solidFill>
                <a:srgbClr val="003366"/>
              </a:solidFill>
              <a:latin typeface="Trebuchet MS" pitchFamily="-110" charset="0"/>
            </a:endParaRPr>
          </a:p>
          <a:p>
            <a:pPr algn="l" defTabSz="2508250">
              <a:spcBef>
                <a:spcPct val="50000"/>
              </a:spcBef>
            </a:pPr>
            <a:endParaRPr lang="en-US" sz="2800" b="0" dirty="0">
              <a:latin typeface="Trebuchet MS" pitchFamily="-110" charset="0"/>
            </a:endParaRPr>
          </a:p>
        </p:txBody>
      </p:sp>
      <p:sp>
        <p:nvSpPr>
          <p:cNvPr id="2087" name="TextBox 104"/>
          <p:cNvSpPr txBox="1">
            <a:spLocks noChangeArrowheads="1"/>
          </p:cNvSpPr>
          <p:nvPr/>
        </p:nvSpPr>
        <p:spPr bwMode="auto">
          <a:xfrm>
            <a:off x="15316200" y="13106400"/>
            <a:ext cx="6553200" cy="11603176"/>
          </a:xfrm>
          <a:prstGeom prst="rect">
            <a:avLst/>
          </a:prstGeom>
          <a:noFill/>
          <a:ln w="9525">
            <a:noFill/>
            <a:miter lim="800000"/>
            <a:headEnd/>
            <a:tailEnd/>
          </a:ln>
        </p:spPr>
        <p:txBody>
          <a:bodyPr>
            <a:spAutoFit/>
          </a:bodyPr>
          <a:lstStyle/>
          <a:p>
            <a:pPr algn="l">
              <a:spcAft>
                <a:spcPts val="1200"/>
              </a:spcAft>
            </a:pPr>
            <a:r>
              <a:rPr lang="en-US" sz="2800" b="0" dirty="0" smtClean="0">
                <a:latin typeface="Trebuchet MS" pitchFamily="34" charset="0"/>
              </a:rPr>
              <a:t>measurements, and using </a:t>
            </a:r>
            <a:r>
              <a:rPr lang="en-US" sz="2800" b="0" dirty="0">
                <a:latin typeface="Trebuchet MS" pitchFamily="34" charset="0"/>
              </a:rPr>
              <a:t>correlations such as that between discharge and concentration to estimate missing data. Comparisons of these methods have generally compared only the flux estimates, not the uncertainty in the flux estimates. </a:t>
            </a:r>
          </a:p>
          <a:p>
            <a:pPr algn="l">
              <a:spcAft>
                <a:spcPts val="1200"/>
              </a:spcAft>
            </a:pPr>
            <a:r>
              <a:rPr lang="en-US" sz="2800" b="0" dirty="0">
                <a:latin typeface="Trebuchet MS" pitchFamily="34" charset="0"/>
              </a:rPr>
              <a:t>Using data from Hubbard Brook, we have estimated fluxes of dissolved inorganic nitrogen (DIN) via a bootstrapping methodology. This approach produced a daily series of DIN concentrations by using daily flow values and </a:t>
            </a:r>
            <a:r>
              <a:rPr lang="en-US" sz="2800" b="0" dirty="0" err="1">
                <a:latin typeface="Trebuchet MS" pitchFamily="34" charset="0"/>
              </a:rPr>
              <a:t>resampling</a:t>
            </a:r>
            <a:r>
              <a:rPr lang="en-US" sz="2800" b="0" dirty="0">
                <a:latin typeface="Trebuchet MS" pitchFamily="34" charset="0"/>
              </a:rPr>
              <a:t> existing DIN samples from similar flow rates. This approach was repeated 1000 times to determine the uncertainty in </a:t>
            </a:r>
            <a:r>
              <a:rPr lang="en-US" sz="2800" b="0" dirty="0" smtClean="0">
                <a:latin typeface="Trebuchet MS" pitchFamily="34" charset="0"/>
              </a:rPr>
              <a:t>DIN </a:t>
            </a:r>
            <a:r>
              <a:rPr lang="en-US" sz="2800" b="0" dirty="0">
                <a:latin typeface="Trebuchet MS" pitchFamily="34" charset="0"/>
              </a:rPr>
              <a:t>fluxes (Figure 3).</a:t>
            </a:r>
          </a:p>
          <a:p>
            <a:pPr algn="l">
              <a:spcAft>
                <a:spcPts val="1200"/>
              </a:spcAft>
            </a:pPr>
            <a:r>
              <a:rPr lang="en-US" sz="2800" b="0" dirty="0">
                <a:latin typeface="Trebuchet MS" pitchFamily="34" charset="0"/>
              </a:rPr>
              <a:t>In a comparison of methods for estimating flux of Si at Hubbard Brook (Figure 4), we found that annual Si fluxes varied by ~5% when comparing models assuming constant concentration, linearly interpolated concentration, and a concentration-discharge relationship</a:t>
            </a:r>
            <a:r>
              <a:rPr lang="en-US" sz="2800" b="0" dirty="0" smtClean="0">
                <a:latin typeface="Trebuchet MS" pitchFamily="34" charset="0"/>
              </a:rPr>
              <a:t>.</a:t>
            </a:r>
            <a:endParaRPr lang="en-US" sz="2800" b="0" dirty="0">
              <a:solidFill>
                <a:srgbClr val="FF0000"/>
              </a:solidFill>
              <a:latin typeface="Trebuchet MS" pitchFamily="34" charset="0"/>
            </a:endParaRPr>
          </a:p>
        </p:txBody>
      </p:sp>
      <p:grpSp>
        <p:nvGrpSpPr>
          <p:cNvPr id="59" name="Group 63"/>
          <p:cNvGrpSpPr>
            <a:grpSpLocks noChangeAspect="1"/>
          </p:cNvGrpSpPr>
          <p:nvPr/>
        </p:nvGrpSpPr>
        <p:grpSpPr bwMode="auto">
          <a:xfrm>
            <a:off x="38275534" y="381000"/>
            <a:ext cx="4853666" cy="1824197"/>
            <a:chOff x="16306800" y="7848600"/>
            <a:chExt cx="11353800" cy="4267200"/>
          </a:xfrm>
        </p:grpSpPr>
        <p:sp>
          <p:nvSpPr>
            <p:cNvPr id="61" name="Rectangle 60"/>
            <p:cNvSpPr/>
            <p:nvPr/>
          </p:nvSpPr>
          <p:spPr bwMode="auto">
            <a:xfrm>
              <a:off x="16306800" y="7848600"/>
              <a:ext cx="11353800" cy="4191000"/>
            </a:xfrm>
            <a:prstGeom prst="rect">
              <a:avLst/>
            </a:prstGeom>
            <a:solidFill>
              <a:schemeClr val="bg1"/>
            </a:solidFill>
            <a:ln w="9525" cap="flat" cmpd="sng" algn="ctr">
              <a:no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a typeface="Times New Roman" pitchFamily="-110" charset="0"/>
                <a:cs typeface="Times New Roman" pitchFamily="18" charset="0"/>
              </a:endParaRPr>
            </a:p>
          </p:txBody>
        </p:sp>
        <p:pic>
          <p:nvPicPr>
            <p:cNvPr id="62" name="Picture 88" descr="Quest logo 2.pdf"/>
            <p:cNvPicPr>
              <a:picLocks noChangeAspect="1"/>
            </p:cNvPicPr>
            <p:nvPr/>
          </p:nvPicPr>
          <p:blipFill>
            <a:blip r:embed="rId12" cstate="print"/>
            <a:srcRect t="19608" b="26471"/>
            <a:stretch>
              <a:fillRect/>
            </a:stretch>
          </p:blipFill>
          <p:spPr bwMode="auto">
            <a:xfrm>
              <a:off x="16916400" y="7924799"/>
              <a:ext cx="10058400" cy="4191001"/>
            </a:xfrm>
            <a:prstGeom prst="rect">
              <a:avLst/>
            </a:prstGeom>
            <a:noFill/>
            <a:ln w="9525">
              <a:noFill/>
              <a:miter lim="800000"/>
              <a:headEnd/>
              <a:tailEnd/>
            </a:ln>
          </p:spPr>
        </p:pic>
      </p:grpSp>
      <p:pic>
        <p:nvPicPr>
          <p:cNvPr id="63" name="Picture 62" descr="din_outputs.jpg"/>
          <p:cNvPicPr>
            <a:picLocks noChangeAspect="1"/>
          </p:cNvPicPr>
          <p:nvPr/>
        </p:nvPicPr>
        <p:blipFill>
          <a:blip r:embed="rId13" cstate="print"/>
          <a:stretch>
            <a:fillRect/>
          </a:stretch>
        </p:blipFill>
        <p:spPr>
          <a:xfrm>
            <a:off x="22402800" y="13487400"/>
            <a:ext cx="5715000" cy="4034118"/>
          </a:xfrm>
          <a:prstGeom prst="rect">
            <a:avLst/>
          </a:prstGeom>
        </p:spPr>
      </p:pic>
      <p:sp>
        <p:nvSpPr>
          <p:cNvPr id="64" name="TextBox 102"/>
          <p:cNvSpPr txBox="1">
            <a:spLocks noChangeArrowheads="1"/>
          </p:cNvSpPr>
          <p:nvPr/>
        </p:nvSpPr>
        <p:spPr bwMode="auto">
          <a:xfrm>
            <a:off x="15316200" y="8991600"/>
            <a:ext cx="13335000" cy="4801314"/>
          </a:xfrm>
          <a:prstGeom prst="rect">
            <a:avLst/>
          </a:prstGeom>
          <a:noFill/>
          <a:ln w="9525">
            <a:noFill/>
            <a:miter lim="800000"/>
            <a:headEnd/>
            <a:tailEnd/>
          </a:ln>
        </p:spPr>
        <p:txBody>
          <a:bodyPr wrap="square">
            <a:spAutoFit/>
          </a:bodyPr>
          <a:lstStyle/>
          <a:p>
            <a:pPr algn="l">
              <a:spcAft>
                <a:spcPts val="0"/>
              </a:spcAft>
            </a:pPr>
            <a:r>
              <a:rPr lang="en-US" sz="2800" b="0" dirty="0" smtClean="0">
                <a:latin typeface="Trebuchet MS" pitchFamily="34" charset="0"/>
                <a:cs typeface="Arial" pitchFamily="34" charset="0"/>
              </a:rPr>
              <a:t>The QUEST working group is currently working on propagating uncertainty in hydrologic input-output budgets and associated elemental fluxes for watersheds at nine participating sites (Fig. 1). </a:t>
            </a:r>
            <a:endParaRPr lang="en-US" sz="3400" dirty="0" smtClean="0">
              <a:latin typeface="Trebuchet MS" pitchFamily="-110" charset="0"/>
            </a:endParaRPr>
          </a:p>
          <a:p>
            <a:pPr algn="l">
              <a:spcAft>
                <a:spcPts val="0"/>
              </a:spcAft>
            </a:pPr>
            <a:endParaRPr lang="en-US" sz="2800" dirty="0" smtClean="0">
              <a:latin typeface="Trebuchet MS" pitchFamily="-110" charset="0"/>
            </a:endParaRPr>
          </a:p>
          <a:p>
            <a:pPr algn="l">
              <a:spcAft>
                <a:spcPts val="0"/>
              </a:spcAft>
            </a:pPr>
            <a:r>
              <a:rPr lang="en-US" sz="3400" dirty="0" err="1" smtClean="0">
                <a:latin typeface="Trebuchet MS" pitchFamily="-110" charset="0"/>
              </a:rPr>
              <a:t>Streamflow</a:t>
            </a:r>
            <a:r>
              <a:rPr lang="en-US" sz="2800" dirty="0" smtClean="0">
                <a:latin typeface="Trebuchet MS" pitchFamily="-110" charset="0"/>
              </a:rPr>
              <a:t> </a:t>
            </a:r>
          </a:p>
          <a:p>
            <a:pPr algn="l">
              <a:spcBef>
                <a:spcPts val="1200"/>
              </a:spcBef>
              <a:spcAft>
                <a:spcPts val="1200"/>
              </a:spcAft>
            </a:pPr>
            <a:r>
              <a:rPr lang="en-US" sz="2800" b="0" dirty="0" smtClean="0">
                <a:latin typeface="Trebuchet MS" pitchFamily="34" charset="0"/>
              </a:rPr>
              <a:t>Stream water export is difficult to characterize primarily because of high variability over time in both discharge and concentration. Methods for calculating solute fluxes include assuming constant concentrations between measurements, interpolating linearly between</a:t>
            </a:r>
            <a:endParaRPr lang="en-US" sz="2800" dirty="0" smtClean="0">
              <a:latin typeface="Trebuchet MS" pitchFamily="34" charset="0"/>
              <a:cs typeface="Arial" pitchFamily="34" charset="0"/>
            </a:endParaRPr>
          </a:p>
          <a:p>
            <a:pPr algn="l"/>
            <a:endParaRPr lang="en-US" sz="2800" b="0" dirty="0">
              <a:latin typeface="Trebuchet MS" pitchFamily="34" charset="0"/>
            </a:endParaRPr>
          </a:p>
        </p:txBody>
      </p:sp>
      <p:sp>
        <p:nvSpPr>
          <p:cNvPr id="65" name="TextBox 102"/>
          <p:cNvSpPr txBox="1">
            <a:spLocks noChangeArrowheads="1"/>
          </p:cNvSpPr>
          <p:nvPr/>
        </p:nvSpPr>
        <p:spPr bwMode="auto">
          <a:xfrm>
            <a:off x="15316200" y="25146000"/>
            <a:ext cx="13258800" cy="5078313"/>
          </a:xfrm>
          <a:prstGeom prst="rect">
            <a:avLst/>
          </a:prstGeom>
          <a:noFill/>
          <a:ln w="9525">
            <a:noFill/>
            <a:miter lim="800000"/>
            <a:headEnd/>
            <a:tailEnd/>
          </a:ln>
        </p:spPr>
        <p:txBody>
          <a:bodyPr wrap="square">
            <a:spAutoFit/>
          </a:bodyPr>
          <a:lstStyle/>
          <a:p>
            <a:pPr algn="l">
              <a:spcAft>
                <a:spcPts val="0"/>
              </a:spcAft>
            </a:pPr>
            <a:r>
              <a:rPr lang="en-US" sz="3400" dirty="0" smtClean="0">
                <a:latin typeface="Trebuchet MS" pitchFamily="-110" charset="0"/>
              </a:rPr>
              <a:t>Precipitation</a:t>
            </a:r>
          </a:p>
          <a:p>
            <a:pPr algn="l">
              <a:spcBef>
                <a:spcPts val="1200"/>
              </a:spcBef>
            </a:pPr>
            <a:r>
              <a:rPr lang="en-US" sz="2800" b="0" dirty="0" smtClean="0">
                <a:latin typeface="Trebuchet MS" pitchFamily="-110" charset="0"/>
              </a:rPr>
              <a:t>Quantifying the influx of water and elements to ecosystems via atmospheric deposition is uncertain mainly because of spatial variability; interpolation between precipitation stations is a major source of uncertainty at the ecosystem scale (Figure 5). Various methods of interpolation are used in precipitation and atmospheric deposition studies, but the uncertainty in the interpolation is rarely reported. Temporal dynamics generally contribute less uncertainty to estimates of deposition, because precipitation amounts are measured at short intervals (15 minute steps or shorter) or are cumulative, giving good estimates of rainfall amounts at a point. The chemistry of precipitation is also commonly </a:t>
            </a:r>
            <a:endParaRPr lang="en-US" sz="2800" dirty="0" smtClean="0">
              <a:latin typeface="Trebuchet MS" pitchFamily="34" charset="0"/>
              <a:cs typeface="Arial" pitchFamily="34" charset="0"/>
            </a:endParaRPr>
          </a:p>
          <a:p>
            <a:pPr algn="l"/>
            <a:endParaRPr lang="en-US" sz="2800" b="0" dirty="0">
              <a:latin typeface="Trebuchet MS" pitchFamily="34" charset="0"/>
            </a:endParaRPr>
          </a:p>
        </p:txBody>
      </p:sp>
      <p:sp>
        <p:nvSpPr>
          <p:cNvPr id="66" name="TextBox 102"/>
          <p:cNvSpPr txBox="1">
            <a:spLocks noChangeArrowheads="1"/>
          </p:cNvSpPr>
          <p:nvPr/>
        </p:nvSpPr>
        <p:spPr bwMode="auto">
          <a:xfrm>
            <a:off x="29794200" y="26212800"/>
            <a:ext cx="13258800" cy="1384995"/>
          </a:xfrm>
          <a:prstGeom prst="rect">
            <a:avLst/>
          </a:prstGeom>
          <a:noFill/>
          <a:ln w="9525">
            <a:noFill/>
            <a:miter lim="800000"/>
            <a:headEnd/>
            <a:tailEnd/>
          </a:ln>
        </p:spPr>
        <p:txBody>
          <a:bodyPr wrap="square">
            <a:spAutoFit/>
          </a:bodyPr>
          <a:lstStyle/>
          <a:p>
            <a:pPr algn="l" defTabSz="2508250">
              <a:spcBef>
                <a:spcPct val="50000"/>
              </a:spcBef>
            </a:pPr>
            <a:r>
              <a:rPr lang="en-US" sz="2800" b="0" dirty="0" smtClean="0">
                <a:latin typeface="Trebuchet MS" pitchFamily="-110" charset="0"/>
              </a:rPr>
              <a:t>To contribute to QUEST, to get updates on QUEST </a:t>
            </a:r>
            <a:r>
              <a:rPr lang="en-US" sz="2800" b="0" dirty="0" err="1" smtClean="0">
                <a:latin typeface="Trebuchet MS" pitchFamily="-110" charset="0"/>
              </a:rPr>
              <a:t>progress,or</a:t>
            </a:r>
            <a:r>
              <a:rPr lang="en-US" sz="2800" b="0" dirty="0" smtClean="0">
                <a:latin typeface="Trebuchet MS" pitchFamily="-110" charset="0"/>
              </a:rPr>
              <a:t> to join our mailing list, please visit us on the web at www.quantifyinguncertainty.org. </a:t>
            </a:r>
          </a:p>
          <a:p>
            <a:pPr algn="l"/>
            <a:endParaRPr lang="en-US" sz="2800" b="0" dirty="0">
              <a:latin typeface="Trebuchet MS"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6630</TotalTime>
  <Words>1145</Words>
  <Application>Microsoft Macintosh PowerPoint</Application>
  <PresentationFormat>Custom</PresentationFormat>
  <Paragraphs>51</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Default Design</vt:lpstr>
      <vt:lpstr>Slide 1</vt:lpstr>
    </vt:vector>
  </TitlesOfParts>
  <Company>USDA 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FSDefaultUser</dc:creator>
  <cp:lastModifiedBy>Carrie Rose Levine</cp:lastModifiedBy>
  <cp:revision>390</cp:revision>
  <dcterms:created xsi:type="dcterms:W3CDTF">2011-07-13T18:07:32Z</dcterms:created>
  <dcterms:modified xsi:type="dcterms:W3CDTF">2011-07-13T18:08:36Z</dcterms:modified>
</cp:coreProperties>
</file>