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  <p:sldMasterId id="2147483790" r:id="rId2"/>
  </p:sldMasterIdLst>
  <p:notesMasterIdLst>
    <p:notesMasterId r:id="rId43"/>
  </p:notesMasterIdLst>
  <p:sldIdLst>
    <p:sldId id="274" r:id="rId3"/>
    <p:sldId id="309" r:id="rId4"/>
    <p:sldId id="277" r:id="rId5"/>
    <p:sldId id="279" r:id="rId6"/>
    <p:sldId id="299" r:id="rId7"/>
    <p:sldId id="300" r:id="rId8"/>
    <p:sldId id="304" r:id="rId9"/>
    <p:sldId id="257" r:id="rId10"/>
    <p:sldId id="276" r:id="rId11"/>
    <p:sldId id="262" r:id="rId12"/>
    <p:sldId id="294" r:id="rId13"/>
    <p:sldId id="280" r:id="rId14"/>
    <p:sldId id="282" r:id="rId15"/>
    <p:sldId id="311" r:id="rId16"/>
    <p:sldId id="284" r:id="rId17"/>
    <p:sldId id="301" r:id="rId18"/>
    <p:sldId id="283" r:id="rId19"/>
    <p:sldId id="291" r:id="rId20"/>
    <p:sldId id="305" r:id="rId21"/>
    <p:sldId id="312" r:id="rId22"/>
    <p:sldId id="286" r:id="rId23"/>
    <p:sldId id="287" r:id="rId24"/>
    <p:sldId id="302" r:id="rId25"/>
    <p:sldId id="292" r:id="rId26"/>
    <p:sldId id="313" r:id="rId27"/>
    <p:sldId id="303" r:id="rId28"/>
    <p:sldId id="314" r:id="rId29"/>
    <p:sldId id="307" r:id="rId30"/>
    <p:sldId id="289" r:id="rId31"/>
    <p:sldId id="308" r:id="rId32"/>
    <p:sldId id="306" r:id="rId33"/>
    <p:sldId id="298" r:id="rId34"/>
    <p:sldId id="293" r:id="rId35"/>
    <p:sldId id="297" r:id="rId36"/>
    <p:sldId id="271" r:id="rId37"/>
    <p:sldId id="270" r:id="rId38"/>
    <p:sldId id="315" r:id="rId39"/>
    <p:sldId id="317" r:id="rId40"/>
    <p:sldId id="318" r:id="rId41"/>
    <p:sldId id="316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00"/>
    <a:srgbClr val="D9EFC3"/>
    <a:srgbClr val="C5E7A3"/>
    <a:srgbClr val="F3FAEC"/>
    <a:srgbClr val="4CE038"/>
    <a:srgbClr val="001401"/>
    <a:srgbClr val="006600"/>
    <a:srgbClr val="003300"/>
    <a:srgbClr val="00CC00"/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9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1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mbria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mbria" pitchFamily="18" charset="0"/>
                <a:cs typeface="+mn-cs"/>
              </a:defRPr>
            </a:lvl1pPr>
          </a:lstStyle>
          <a:p>
            <a:pPr>
              <a:defRPr/>
            </a:pPr>
            <a:fld id="{2E84D36C-9461-4B24-925E-BD23A8C87E94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mbria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mbria" pitchFamily="18" charset="0"/>
                <a:cs typeface="+mn-cs"/>
              </a:defRPr>
            </a:lvl1pPr>
          </a:lstStyle>
          <a:p>
            <a:pPr>
              <a:defRPr/>
            </a:pPr>
            <a:fld id="{573B8294-6A1B-47B0-98BE-91E03292B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D94DA-9B8A-4009-88C6-E270AC74372E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D0733-D908-4954-991B-3076F102C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2FFE8-B470-486B-900A-1A6CFE91F9CE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2E867-5759-406C-96E2-FAA1083FE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94A0E-72E1-4A8A-ADF9-8A136FF83A66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818BF-DB84-46A2-A001-3C25B0590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9109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9110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40BFD-941E-435C-A656-4582257C8DB5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8D0BE-041F-406F-B5FD-46F47ACE5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16160-4E37-4E6E-9DAA-7D9461A761D0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E9F06-CDF2-40D6-8A5D-2ED86323F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16231-D4A7-4526-8C0C-621D8C18F5E7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FA5F3-E762-4610-8603-A3A65D472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199C9-EE9E-44DC-A0E1-5CE983CEEE1C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0B937-B485-48FD-8DA5-F916768E8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4759B-86AD-49A0-99FA-02FAA29C7CC9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6B7C5-A162-4C49-8510-131FF3492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EF60B-2315-4B1D-81C2-7B595628C6ED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F6B89-6BD6-4DF4-922C-851B05139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C3A11-A177-4F13-859A-81A4032890F7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09E59-F903-41B4-A34A-86AF48927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06446-2538-4C55-8586-459161731FD5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986E3-BA4F-4913-8831-19B1DDA8A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324C2-3848-4D48-83A8-96589AE07A10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F1DBE-6396-4F8E-B006-5DB152C1F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A1C41-723C-45B8-8207-FAC7242D2910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872BE-1CB8-4772-834F-C17B10182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7E35A-5F4B-4D6E-A3A0-8216B7F95689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D0F69-E35E-49A2-883A-93242CAC8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AB76B-6383-4ACF-93AD-99FCD4AFCC92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9FB9B-B988-4645-818F-B759CF6D6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23B56-651D-47E9-9C26-19A09A311717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E1645-BD8D-4DB0-BA26-80B1474A2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DE8D6-2770-411B-9FCA-47CF704E1D4C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B33D5-3B26-462A-9035-10C82F14F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D94C9-2E7C-411F-A2B9-DD938FB98DC3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CE166-780A-4586-8789-019A4DFCA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CE320-0EA6-40BA-B770-BF6E6405F152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1CC9D-8D77-4963-BD4A-987C4A883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28F2F-0772-4ADC-A3DA-1CD473C3407A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DCBC1-EDD8-4F6E-8E65-342B313AF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55DE0-D3F2-431C-A3BF-9ACD3684A25E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47436-96BF-42C7-BC79-FEA3D3F1C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ACD17-70B4-4767-A02C-64909CB1A8DA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3B96D-5D67-4BF1-89A4-1DE0611B4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70000">
              <a:schemeClr val="tx1"/>
            </a:gs>
            <a:gs pos="100000">
              <a:srgbClr val="0033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0105FA67-714B-4DB1-AADE-6A5D3C2F10C3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D3FE462-E104-494B-8D03-249122D487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70000">
              <a:schemeClr val="tx1"/>
            </a:gs>
            <a:gs pos="100000">
              <a:srgbClr val="0033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88067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068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069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070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071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072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073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074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075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076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077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078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079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080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081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082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083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084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808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808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808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E0C3F492-CBFA-461B-A6C2-5F68E486E22E}" type="datetimeFigureOut">
              <a:rPr lang="en-US"/>
              <a:pPr>
                <a:defRPr/>
              </a:pPr>
              <a:t>5/14/2010</a:t>
            </a:fld>
            <a:endParaRPr lang="en-US"/>
          </a:p>
        </p:txBody>
      </p:sp>
      <p:sp>
        <p:nvSpPr>
          <p:cNvPr id="8808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08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10354F0A-727A-44FF-B60A-EF3FE9B31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3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4" Type="http://schemas.openxmlformats.org/officeDocument/2006/relationships/image" Target="../media/image2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4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oleObject" Target="../embeddings/oleObject3.bin"/><Relationship Id="rId2" Type="http://schemas.openxmlformats.org/officeDocument/2006/relationships/tags" Target="../tags/tag1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le lea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778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33400" y="381000"/>
            <a:ext cx="8001000" cy="3048000"/>
          </a:xfrm>
          <a:solidFill>
            <a:schemeClr val="hlink">
              <a:alpha val="5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Sugar Maple Condition Following Defoliation: </a:t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Investigating Soil Chemistry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838200" y="3657600"/>
            <a:ext cx="7467600" cy="220980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endParaRPr 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en-US" sz="2000" b="1" dirty="0">
                <a:solidFill>
                  <a:schemeClr val="bg1"/>
                </a:solidFill>
              </a:rPr>
              <a:t>Nicholas E. </a:t>
            </a:r>
            <a:r>
              <a:rPr lang="en-US" sz="2000" b="1" dirty="0" err="1" smtClean="0">
                <a:solidFill>
                  <a:schemeClr val="bg1"/>
                </a:solidFill>
              </a:rPr>
              <a:t>Pitel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Department of Forest Resources Management, SUNY-ESF</a:t>
            </a:r>
          </a:p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1 Forestry Drive, Syracuse, NY 13210</a:t>
            </a:r>
          </a:p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*M.S</a:t>
            </a:r>
            <a:r>
              <a:rPr lang="en-US" sz="2000" dirty="0" smtClean="0">
                <a:solidFill>
                  <a:schemeClr val="bg1"/>
                </a:solidFill>
              </a:rPr>
              <a:t>. Candidate, </a:t>
            </a:r>
            <a:r>
              <a:rPr lang="en-US" sz="2000" dirty="0">
                <a:solidFill>
                  <a:schemeClr val="bg1"/>
                </a:solidFill>
              </a:rPr>
              <a:t>SUNY-ESF, </a:t>
            </a:r>
            <a:r>
              <a:rPr lang="en-US" sz="2000" dirty="0" smtClean="0">
                <a:solidFill>
                  <a:schemeClr val="bg1"/>
                </a:solidFill>
              </a:rPr>
              <a:t>2010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May 14, </a:t>
            </a:r>
            <a:r>
              <a:rPr lang="en-US" sz="2000" dirty="0">
                <a:solidFill>
                  <a:schemeClr val="bg1"/>
                </a:solidFill>
              </a:rPr>
              <a:t>2010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Content Placeholder 8" descr="ESF1 4c process pc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81400" y="5867400"/>
            <a:ext cx="2057400" cy="794157"/>
          </a:xfrm>
          <a:prstGeom prst="rect">
            <a:avLst/>
          </a:prstGeom>
        </p:spPr>
      </p:pic>
      <p:pic>
        <p:nvPicPr>
          <p:cNvPr id="6" name="~PP3260.WAV">
            <a:hlinkClick r:id="" action="ppaction://media"/>
          </p:cNvPr>
          <p:cNvPicPr>
            <a:picLocks noRot="1" noChangeAspect="1"/>
          </p:cNvPicPr>
          <p:nvPr>
            <a:wavAudioFile r:embed="rId1" name="~PP3260.WAV"/>
          </p:nvPr>
        </p:nvPicPr>
        <p:blipFill>
          <a:blip r:embed="rId6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152400"/>
            <a:ext cx="8382000" cy="1143000"/>
          </a:xfrm>
        </p:spPr>
        <p:txBody>
          <a:bodyPr anchor="t">
            <a:noAutofit/>
          </a:bodyPr>
          <a:lstStyle/>
          <a:p>
            <a:pPr eaLnBrk="1" hangingPunct="1">
              <a:defRPr/>
            </a:pPr>
            <a:r>
              <a:rPr lang="en-US" sz="4000"/>
              <a:t>Effects of Defoliation on Tree Health</a:t>
            </a:r>
          </a:p>
        </p:txBody>
      </p:sp>
      <p:pic>
        <p:nvPicPr>
          <p:cNvPr id="29699" name="Content Placeholder 8" descr="Defoliation.JPG"/>
          <p:cNvPicPr>
            <a:picLocks noGrp="1" noChangeAspect="1"/>
          </p:cNvPicPr>
          <p:nvPr>
            <p:ph type="body"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1447800" y="1295400"/>
            <a:ext cx="2489200" cy="3733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76400" y="5257800"/>
            <a:ext cx="7467600" cy="1600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ClrTx/>
              <a:defRPr/>
            </a:pPr>
            <a:r>
              <a:rPr lang="en-US" sz="2400" dirty="0">
                <a:solidFill>
                  <a:srgbClr val="001401"/>
                </a:solidFill>
                <a:effectLst/>
              </a:rPr>
              <a:t>Decreases starch reserves in </a:t>
            </a:r>
            <a:r>
              <a:rPr lang="en-US" sz="2400" dirty="0" smtClean="0">
                <a:solidFill>
                  <a:srgbClr val="001401"/>
                </a:solidFill>
                <a:effectLst/>
              </a:rPr>
              <a:t>roots</a:t>
            </a:r>
            <a:endParaRPr lang="en-US" sz="2400" dirty="0">
              <a:solidFill>
                <a:srgbClr val="001401"/>
              </a:solidFill>
              <a:effectLst/>
            </a:endParaRPr>
          </a:p>
          <a:p>
            <a:pPr eaLnBrk="1" hangingPunct="1">
              <a:lnSpc>
                <a:spcPct val="90000"/>
              </a:lnSpc>
              <a:buClrTx/>
              <a:defRPr/>
            </a:pPr>
            <a:r>
              <a:rPr lang="en-US" sz="2400" dirty="0" smtClean="0">
                <a:solidFill>
                  <a:srgbClr val="001401"/>
                </a:solidFill>
                <a:effectLst/>
              </a:rPr>
              <a:t>Reduces </a:t>
            </a:r>
            <a:r>
              <a:rPr lang="en-US" sz="2400" dirty="0">
                <a:solidFill>
                  <a:srgbClr val="001401"/>
                </a:solidFill>
                <a:effectLst/>
              </a:rPr>
              <a:t>sap flow and sugar </a:t>
            </a:r>
            <a:r>
              <a:rPr lang="en-US" sz="2400" dirty="0" smtClean="0">
                <a:solidFill>
                  <a:srgbClr val="001401"/>
                </a:solidFill>
                <a:effectLst/>
              </a:rPr>
              <a:t>content </a:t>
            </a:r>
            <a:endParaRPr lang="en-US" sz="2400" dirty="0">
              <a:solidFill>
                <a:srgbClr val="001401"/>
              </a:solidFill>
              <a:effectLst/>
            </a:endParaRPr>
          </a:p>
          <a:p>
            <a:pPr eaLnBrk="1" hangingPunct="1">
              <a:lnSpc>
                <a:spcPct val="90000"/>
              </a:lnSpc>
              <a:buClrTx/>
              <a:defRPr/>
            </a:pPr>
            <a:r>
              <a:rPr lang="en-US" sz="2400" dirty="0">
                <a:solidFill>
                  <a:srgbClr val="001401"/>
                </a:solidFill>
                <a:effectLst/>
                <a:cs typeface="Tahoma" pitchFamily="34" charset="0"/>
              </a:rPr>
              <a:t>Increases crown dieback and reduces tree </a:t>
            </a:r>
            <a:r>
              <a:rPr lang="en-US" sz="2400" dirty="0" smtClean="0">
                <a:solidFill>
                  <a:srgbClr val="001401"/>
                </a:solidFill>
                <a:effectLst/>
                <a:cs typeface="Tahoma" pitchFamily="34" charset="0"/>
              </a:rPr>
              <a:t>growth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r>
              <a:rPr lang="en-US" sz="2400" dirty="0" smtClean="0">
                <a:solidFill>
                  <a:srgbClr val="001401"/>
                </a:solidFill>
                <a:effectLst/>
              </a:rPr>
              <a:t>Trees with dieback &gt;50% have high probability of dying within 10 years</a:t>
            </a:r>
            <a:endParaRPr lang="en-US" sz="2400" dirty="0">
              <a:solidFill>
                <a:srgbClr val="001401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5789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4724400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D. Parry, SUNY-ESF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76800" y="1295400"/>
            <a:ext cx="2800350" cy="3733800"/>
            <a:chOff x="5105400" y="1295400"/>
            <a:chExt cx="2800350" cy="3733800"/>
          </a:xfrm>
        </p:grpSpPr>
        <p:pic>
          <p:nvPicPr>
            <p:cNvPr id="7" name="Picture 6" descr="Hogsback_2005-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5400" y="1295400"/>
              <a:ext cx="2800350" cy="3733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5715000" y="1295400"/>
              <a:ext cx="2133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D. Parry, SUNY-ESF</a:t>
              </a:r>
              <a:endParaRPr 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F:\wood1.tif"/>
          <p:cNvPicPr>
            <a:picLocks noChangeAspect="1" noChangeArrowheads="1"/>
          </p:cNvPicPr>
          <p:nvPr/>
        </p:nvPicPr>
        <p:blipFill>
          <a:blip r:embed="rId4" cstate="print"/>
          <a:srcRect b="27500"/>
          <a:stretch>
            <a:fillRect/>
          </a:stretch>
        </p:blipFill>
        <p:spPr bwMode="auto">
          <a:xfrm>
            <a:off x="2590800" y="1650409"/>
            <a:ext cx="3962400" cy="5207591"/>
          </a:xfrm>
          <a:prstGeom prst="rect">
            <a:avLst/>
          </a:prstGeom>
          <a:noFill/>
        </p:spPr>
      </p:pic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Phase I:  Sugar Maple Decline After Defoliation by FTC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(Wood , </a:t>
            </a:r>
            <a:r>
              <a:rPr lang="en-US" sz="2400" dirty="0" err="1" smtClean="0"/>
              <a:t>Yanai</a:t>
            </a:r>
            <a:r>
              <a:rPr lang="en-US" sz="2400" dirty="0" smtClean="0"/>
              <a:t>, Allen, &amp; Wilmot, 2009)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0" y="645789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F:\wood2.tif"/>
          <p:cNvPicPr>
            <a:picLocks noChangeAspect="1" noChangeArrowheads="1"/>
          </p:cNvPicPr>
          <p:nvPr/>
        </p:nvPicPr>
        <p:blipFill>
          <a:blip r:embed="rId5" cstate="print"/>
          <a:srcRect b="17830"/>
          <a:stretch>
            <a:fillRect/>
          </a:stretch>
        </p:blipFill>
        <p:spPr bwMode="auto">
          <a:xfrm>
            <a:off x="2590800" y="1611306"/>
            <a:ext cx="4114800" cy="5246694"/>
          </a:xfrm>
          <a:prstGeom prst="rect">
            <a:avLst/>
          </a:prstGeom>
          <a:noFill/>
        </p:spPr>
      </p:pic>
      <p:pic>
        <p:nvPicPr>
          <p:cNvPr id="21507" name="Picture 3" descr="F:\wood3.tif"/>
          <p:cNvPicPr>
            <a:picLocks noChangeAspect="1" noChangeArrowheads="1"/>
          </p:cNvPicPr>
          <p:nvPr/>
        </p:nvPicPr>
        <p:blipFill>
          <a:blip r:embed="rId6" cstate="print"/>
          <a:srcRect b="15658"/>
          <a:stretch>
            <a:fillRect/>
          </a:stretch>
        </p:blipFill>
        <p:spPr bwMode="auto">
          <a:xfrm>
            <a:off x="2667000" y="1610149"/>
            <a:ext cx="3886200" cy="5247851"/>
          </a:xfrm>
          <a:prstGeom prst="rect">
            <a:avLst/>
          </a:prstGeom>
          <a:noFill/>
        </p:spPr>
      </p:pic>
      <p:grpSp>
        <p:nvGrpSpPr>
          <p:cNvPr id="27" name="Group 26"/>
          <p:cNvGrpSpPr/>
          <p:nvPr/>
        </p:nvGrpSpPr>
        <p:grpSpPr>
          <a:xfrm>
            <a:off x="1143000" y="1676400"/>
            <a:ext cx="6858000" cy="3581400"/>
            <a:chOff x="-2209800" y="2590800"/>
            <a:chExt cx="5334000" cy="2286000"/>
          </a:xfrm>
        </p:grpSpPr>
        <p:sp>
          <p:nvSpPr>
            <p:cNvPr id="26" name="Rectangle 25"/>
            <p:cNvSpPr/>
            <p:nvPr/>
          </p:nvSpPr>
          <p:spPr>
            <a:xfrm>
              <a:off x="-2209800" y="2590800"/>
              <a:ext cx="5334000" cy="228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-2057400" y="2743200"/>
              <a:ext cx="5029200" cy="1969532"/>
              <a:chOff x="3810000" y="4648200"/>
              <a:chExt cx="5029200" cy="1969532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5105400" y="4953000"/>
                <a:ext cx="3387212" cy="1661652"/>
              </a:xfrm>
              <a:custGeom>
                <a:avLst/>
                <a:gdLst>
                  <a:gd name="connsiteX0" fmla="*/ 0 w 3692012"/>
                  <a:gd name="connsiteY0" fmla="*/ 339213 h 1661652"/>
                  <a:gd name="connsiteX1" fmla="*/ 398206 w 3692012"/>
                  <a:gd name="connsiteY1" fmla="*/ 103239 h 1661652"/>
                  <a:gd name="connsiteX2" fmla="*/ 1238864 w 3692012"/>
                  <a:gd name="connsiteY2" fmla="*/ 958645 h 1661652"/>
                  <a:gd name="connsiteX3" fmla="*/ 1946787 w 3692012"/>
                  <a:gd name="connsiteY3" fmla="*/ 1548581 h 1661652"/>
                  <a:gd name="connsiteX4" fmla="*/ 3067664 w 3692012"/>
                  <a:gd name="connsiteY4" fmla="*/ 1637071 h 1661652"/>
                  <a:gd name="connsiteX5" fmla="*/ 3598606 w 3692012"/>
                  <a:gd name="connsiteY5" fmla="*/ 1637071 h 1661652"/>
                  <a:gd name="connsiteX6" fmla="*/ 3628103 w 3692012"/>
                  <a:gd name="connsiteY6" fmla="*/ 1622323 h 166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92012" h="1661652">
                    <a:moveTo>
                      <a:pt x="0" y="339213"/>
                    </a:moveTo>
                    <a:cubicBezTo>
                      <a:pt x="95864" y="169606"/>
                      <a:pt x="191729" y="0"/>
                      <a:pt x="398206" y="103239"/>
                    </a:cubicBezTo>
                    <a:cubicBezTo>
                      <a:pt x="604683" y="206478"/>
                      <a:pt x="980767" y="717755"/>
                      <a:pt x="1238864" y="958645"/>
                    </a:cubicBezTo>
                    <a:cubicBezTo>
                      <a:pt x="1496961" y="1199535"/>
                      <a:pt x="1641987" y="1435510"/>
                      <a:pt x="1946787" y="1548581"/>
                    </a:cubicBezTo>
                    <a:cubicBezTo>
                      <a:pt x="2251587" y="1661652"/>
                      <a:pt x="2792361" y="1622323"/>
                      <a:pt x="3067664" y="1637071"/>
                    </a:cubicBezTo>
                    <a:cubicBezTo>
                      <a:pt x="3342967" y="1651819"/>
                      <a:pt x="3505200" y="1639529"/>
                      <a:pt x="3598606" y="1637071"/>
                    </a:cubicBezTo>
                    <a:cubicBezTo>
                      <a:pt x="3692012" y="1634613"/>
                      <a:pt x="3660057" y="1628468"/>
                      <a:pt x="3628103" y="1622323"/>
                    </a:cubicBezTo>
                  </a:path>
                </a:pathLst>
              </a:custGeom>
              <a:ln w="571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Up Arrow 9"/>
              <p:cNvSpPr/>
              <p:nvPr/>
            </p:nvSpPr>
            <p:spPr>
              <a:xfrm>
                <a:off x="6781800" y="6096000"/>
                <a:ext cx="152400" cy="381000"/>
              </a:xfrm>
              <a:prstGeom prst="upArrow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loud 10"/>
              <p:cNvSpPr/>
              <p:nvPr/>
            </p:nvSpPr>
            <p:spPr>
              <a:xfrm>
                <a:off x="6629400" y="5791200"/>
                <a:ext cx="457200" cy="457200"/>
              </a:xfrm>
              <a:prstGeom prst="cloud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Up Arrow 11"/>
              <p:cNvSpPr/>
              <p:nvPr/>
            </p:nvSpPr>
            <p:spPr>
              <a:xfrm>
                <a:off x="5410200" y="4724400"/>
                <a:ext cx="76200" cy="304800"/>
              </a:xfrm>
              <a:prstGeom prst="upArrow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Up Arrow 12"/>
              <p:cNvSpPr/>
              <p:nvPr/>
            </p:nvSpPr>
            <p:spPr>
              <a:xfrm>
                <a:off x="5486400" y="4800600"/>
                <a:ext cx="76200" cy="304800"/>
              </a:xfrm>
              <a:prstGeom prst="upArrow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Up Arrow 13"/>
              <p:cNvSpPr/>
              <p:nvPr/>
            </p:nvSpPr>
            <p:spPr>
              <a:xfrm>
                <a:off x="5257800" y="4800600"/>
                <a:ext cx="76200" cy="228600"/>
              </a:xfrm>
              <a:prstGeom prst="upArrow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Up Arrow 14"/>
              <p:cNvSpPr/>
              <p:nvPr/>
            </p:nvSpPr>
            <p:spPr>
              <a:xfrm>
                <a:off x="7010400" y="6248400"/>
                <a:ext cx="76200" cy="304800"/>
              </a:xfrm>
              <a:prstGeom prst="upArrow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Up Arrow 15"/>
              <p:cNvSpPr/>
              <p:nvPr/>
            </p:nvSpPr>
            <p:spPr>
              <a:xfrm>
                <a:off x="6019800" y="5181600"/>
                <a:ext cx="115073" cy="533400"/>
              </a:xfrm>
              <a:prstGeom prst="upArrow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loud 16"/>
              <p:cNvSpPr/>
              <p:nvPr/>
            </p:nvSpPr>
            <p:spPr>
              <a:xfrm>
                <a:off x="5791200" y="4953000"/>
                <a:ext cx="530916" cy="381000"/>
              </a:xfrm>
              <a:prstGeom prst="cloud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6934200" y="6096000"/>
                <a:ext cx="304800" cy="304800"/>
              </a:xfrm>
              <a:prstGeom prst="cloud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loud 18"/>
              <p:cNvSpPr/>
              <p:nvPr/>
            </p:nvSpPr>
            <p:spPr>
              <a:xfrm>
                <a:off x="5334000" y="4648200"/>
                <a:ext cx="304800" cy="152400"/>
              </a:xfrm>
              <a:prstGeom prst="cloud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Cloud 19"/>
              <p:cNvSpPr/>
              <p:nvPr/>
            </p:nvSpPr>
            <p:spPr>
              <a:xfrm>
                <a:off x="5181600" y="4648200"/>
                <a:ext cx="304800" cy="228600"/>
              </a:xfrm>
              <a:prstGeom prst="cloud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loud 20"/>
              <p:cNvSpPr/>
              <p:nvPr/>
            </p:nvSpPr>
            <p:spPr>
              <a:xfrm>
                <a:off x="5410200" y="4800600"/>
                <a:ext cx="228600" cy="152400"/>
              </a:xfrm>
              <a:prstGeom prst="cloud">
                <a:avLst/>
              </a:pr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810000" y="4724400"/>
                <a:ext cx="137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rgbClr val="001401"/>
                    </a:solidFill>
                    <a:latin typeface="Times New Roman" pitchFamily="18" charset="0"/>
                    <a:cs typeface="Times New Roman" pitchFamily="18" charset="0"/>
                  </a:rPr>
                  <a:t>CONVEX</a:t>
                </a:r>
                <a:endParaRPr lang="en-US" dirty="0">
                  <a:solidFill>
                    <a:srgbClr val="00140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724400" y="5562600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rgbClr val="001401"/>
                    </a:solidFill>
                    <a:latin typeface="Times New Roman" pitchFamily="18" charset="0"/>
                    <a:cs typeface="Times New Roman" pitchFamily="18" charset="0"/>
                  </a:rPr>
                  <a:t>PLANAR</a:t>
                </a:r>
                <a:endParaRPr lang="en-US" dirty="0">
                  <a:solidFill>
                    <a:srgbClr val="00140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410200" y="6248400"/>
                <a:ext cx="137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1401"/>
                    </a:solidFill>
                    <a:latin typeface="Times New Roman" pitchFamily="18" charset="0"/>
                    <a:cs typeface="Times New Roman" pitchFamily="18" charset="0"/>
                  </a:rPr>
                  <a:t>CONCAVE</a:t>
                </a:r>
                <a:endParaRPr lang="en-US" dirty="0">
                  <a:solidFill>
                    <a:srgbClr val="00140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543800" y="6248400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rgbClr val="001401"/>
                    </a:solidFill>
                    <a:latin typeface="Times New Roman" pitchFamily="18" charset="0"/>
                    <a:cs typeface="Times New Roman" pitchFamily="18" charset="0"/>
                  </a:rPr>
                  <a:t>PLANAR</a:t>
                </a:r>
                <a:endParaRPr lang="en-US" dirty="0">
                  <a:solidFill>
                    <a:srgbClr val="00140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645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47800" y="5257800"/>
            <a:ext cx="6248400" cy="1600200"/>
          </a:xfrm>
          <a:solidFill>
            <a:schemeClr val="tx1"/>
          </a:solidFill>
        </p:spPr>
        <p:txBody>
          <a:bodyPr/>
          <a:lstStyle/>
          <a:p>
            <a:pPr algn="ctr" eaLnBrk="1" hangingPunct="1">
              <a:buClrTx/>
              <a:buNone/>
              <a:defRPr/>
            </a:pPr>
            <a:endParaRPr lang="en-US" sz="2800" b="1" dirty="0" smtClean="0">
              <a:solidFill>
                <a:srgbClr val="001401"/>
              </a:solidFill>
              <a:effectLst/>
            </a:endParaRPr>
          </a:p>
          <a:p>
            <a:pPr algn="ctr" eaLnBrk="1" hangingPunct="1">
              <a:buClrTx/>
              <a:buNone/>
              <a:defRPr/>
            </a:pPr>
            <a:r>
              <a:rPr lang="en-US" sz="2800" b="1" dirty="0" smtClean="0">
                <a:solidFill>
                  <a:srgbClr val="001401"/>
                </a:solidFill>
                <a:effectLst/>
              </a:rPr>
              <a:t>Predisposed to decline by low soil base </a:t>
            </a:r>
            <a:r>
              <a:rPr lang="en-US" sz="2800" b="1" dirty="0" err="1" smtClean="0">
                <a:solidFill>
                  <a:srgbClr val="001401"/>
                </a:solidFill>
                <a:effectLst/>
              </a:rPr>
              <a:t>cations</a:t>
            </a:r>
            <a:r>
              <a:rPr lang="en-US" sz="2800" b="1" dirty="0" smtClean="0">
                <a:solidFill>
                  <a:srgbClr val="001401"/>
                </a:solidFill>
                <a:effectLst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Phase II:  Research </a:t>
            </a:r>
            <a:r>
              <a:rPr lang="en-US" dirty="0"/>
              <a:t>Objectives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1447800"/>
            <a:ext cx="6705600" cy="54102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en-US" sz="2800" u="sng" dirty="0">
                <a:solidFill>
                  <a:srgbClr val="001401"/>
                </a:solidFill>
                <a:effectLst/>
              </a:rPr>
              <a:t>To </a:t>
            </a:r>
            <a:r>
              <a:rPr lang="en-US" sz="2800" u="sng" dirty="0" smtClean="0">
                <a:solidFill>
                  <a:srgbClr val="001401"/>
                </a:solidFill>
                <a:effectLst/>
              </a:rPr>
              <a:t>Determine:</a:t>
            </a:r>
            <a:endParaRPr lang="en-US" sz="2800" u="sng" dirty="0">
              <a:solidFill>
                <a:srgbClr val="001401"/>
              </a:solidFill>
              <a:effectLst/>
            </a:endParaRPr>
          </a:p>
          <a:p>
            <a:pPr marL="609600" indent="-609600" eaLnBrk="1" hangingPunct="1">
              <a:buClrTx/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1401"/>
                </a:solidFill>
                <a:effectLst/>
              </a:rPr>
              <a:t>If sugar maple crown dieback improved within the year</a:t>
            </a:r>
          </a:p>
          <a:p>
            <a:pPr marL="609600" indent="-609600" eaLnBrk="1" hangingPunct="1">
              <a:buClrTx/>
              <a:buFont typeface="+mj-lt"/>
              <a:buAutoNum type="arabicPeriod"/>
              <a:defRPr/>
            </a:pPr>
            <a:endParaRPr lang="en-US" sz="2400" dirty="0">
              <a:solidFill>
                <a:srgbClr val="001401"/>
              </a:solidFill>
              <a:effectLst/>
            </a:endParaRPr>
          </a:p>
          <a:p>
            <a:pPr marL="609600" indent="-609600" eaLnBrk="1" hangingPunct="1">
              <a:buClrTx/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1401"/>
                </a:solidFill>
                <a:effectLst/>
              </a:rPr>
              <a:t>If sugar </a:t>
            </a:r>
            <a:r>
              <a:rPr lang="en-US" sz="2400" dirty="0">
                <a:solidFill>
                  <a:srgbClr val="001401"/>
                </a:solidFill>
                <a:effectLst/>
              </a:rPr>
              <a:t>maple </a:t>
            </a:r>
            <a:r>
              <a:rPr lang="en-US" sz="2400" dirty="0" smtClean="0">
                <a:solidFill>
                  <a:srgbClr val="001401"/>
                </a:solidFill>
                <a:effectLst/>
              </a:rPr>
              <a:t>mortality could be predicted from crown dieback the previous year</a:t>
            </a:r>
          </a:p>
          <a:p>
            <a:pPr marL="609600" indent="-609600" eaLnBrk="1" hangingPunct="1">
              <a:buClrTx/>
              <a:buFont typeface="+mj-lt"/>
              <a:buAutoNum type="arabicPeriod"/>
              <a:defRPr/>
            </a:pPr>
            <a:endParaRPr lang="en-US" sz="2400" dirty="0" smtClean="0">
              <a:solidFill>
                <a:srgbClr val="001401"/>
              </a:solidFill>
              <a:effectLst/>
            </a:endParaRPr>
          </a:p>
          <a:p>
            <a:pPr marL="609600" indent="-609600" eaLnBrk="1" hangingPunct="1">
              <a:buClrTx/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1401"/>
                </a:solidFill>
                <a:effectLst/>
              </a:rPr>
              <a:t>Unhealthy </a:t>
            </a:r>
            <a:r>
              <a:rPr lang="en-US" sz="2400" dirty="0">
                <a:solidFill>
                  <a:srgbClr val="001401"/>
                </a:solidFill>
                <a:effectLst/>
              </a:rPr>
              <a:t>stands occur on sites with </a:t>
            </a:r>
            <a:r>
              <a:rPr lang="en-US" sz="2400" dirty="0" smtClean="0">
                <a:solidFill>
                  <a:srgbClr val="001401"/>
                </a:solidFill>
                <a:effectLst/>
              </a:rPr>
              <a:t>lower concentrations of </a:t>
            </a:r>
            <a:r>
              <a:rPr lang="en-US" sz="2400" dirty="0">
                <a:solidFill>
                  <a:srgbClr val="001401"/>
                </a:solidFill>
                <a:effectLst/>
              </a:rPr>
              <a:t>soil </a:t>
            </a:r>
            <a:r>
              <a:rPr lang="en-US" sz="2400" dirty="0" smtClean="0">
                <a:solidFill>
                  <a:srgbClr val="001401"/>
                </a:solidFill>
                <a:effectLst/>
              </a:rPr>
              <a:t>Ca, Mg, K</a:t>
            </a:r>
          </a:p>
          <a:p>
            <a:pPr marL="609600" indent="-609600" eaLnBrk="1" hangingPunct="1">
              <a:buClrTx/>
              <a:buFont typeface="+mj-lt"/>
              <a:buAutoNum type="arabicPeriod"/>
              <a:defRPr/>
            </a:pPr>
            <a:endParaRPr lang="en-US" sz="2400" dirty="0" smtClean="0">
              <a:solidFill>
                <a:srgbClr val="001401"/>
              </a:solidFill>
              <a:effectLst/>
            </a:endParaRPr>
          </a:p>
          <a:p>
            <a:pPr marL="609600" indent="-609600" eaLnBrk="1" hangingPunct="1">
              <a:buClrTx/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1401"/>
                </a:solidFill>
                <a:effectLst/>
              </a:rPr>
              <a:t>Which factors best predict sugar maple crown dieback and mortality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5789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Study Site Locations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45789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Methods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Thesis_Figure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236518"/>
            <a:ext cx="6705600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Pictures\2009-07-14\NA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Study Design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2133600"/>
            <a:ext cx="7772400" cy="4038600"/>
          </a:xfrm>
          <a:prstGeom prst="rect">
            <a:avLst/>
          </a:prstGeom>
          <a:solidFill>
            <a:schemeClr val="tx1">
              <a:alpha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140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47 North American Maple Project (NAMP) stands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1401"/>
                </a:solidFill>
                <a:effectLst/>
                <a:uLnTx/>
                <a:uFillTx/>
                <a:latin typeface="+mn-lt"/>
              </a:rPr>
              <a:t>37 original NAMP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1401"/>
                </a:solidFill>
                <a:effectLst/>
                <a:uLnTx/>
                <a:uFillTx/>
                <a:latin typeface="+mn-lt"/>
              </a:rPr>
              <a:t>10 established in 2007 where FTC defoliation occurred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140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 basal area </a:t>
            </a:r>
            <a:r>
              <a:rPr kumimoji="0" lang="en-US" sz="2800" b="0" i="0" u="sng" strike="noStrike" kern="0" cap="none" spc="0" normalizeH="0" baseline="0" noProof="0" dirty="0" smtClean="0">
                <a:ln>
                  <a:noFill/>
                </a:ln>
                <a:solidFill>
                  <a:srgbClr val="00140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140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50% sugar maple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140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Five 1/10 acre subplots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1401"/>
                </a:solidFill>
                <a:effectLst/>
                <a:uLnTx/>
                <a:uFillTx/>
                <a:latin typeface="+mn-lt"/>
              </a:rPr>
              <a:t>Average of 54 sugar maples with DBH of </a:t>
            </a: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solidFill>
                  <a:srgbClr val="001401"/>
                </a:solidFill>
                <a:effectLst/>
                <a:uLnTx/>
                <a:uFillTx/>
                <a:latin typeface="+mn-lt"/>
              </a:rPr>
              <a:t>&gt;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1401"/>
                </a:solidFill>
                <a:effectLst/>
                <a:uLnTx/>
                <a:uFillTx/>
                <a:latin typeface="+mn-lt"/>
              </a:rPr>
              <a:t> 10 cm per stand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1401"/>
                </a:solidFill>
                <a:effectLst/>
                <a:uLnTx/>
                <a:uFillTx/>
                <a:latin typeface="+mn-lt"/>
              </a:rPr>
              <a:t>No management in the last 15 years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140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5789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Methods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Tree </a:t>
            </a:r>
            <a:r>
              <a:rPr lang="en-US" dirty="0"/>
              <a:t>Condition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0600" y="1600201"/>
            <a:ext cx="7086600" cy="2971800"/>
          </a:xfrm>
          <a:noFill/>
        </p:spPr>
        <p:txBody>
          <a:bodyPr/>
          <a:lstStyle/>
          <a:p>
            <a:pPr eaLnBrk="1" hangingPunct="1">
              <a:buClr>
                <a:schemeClr val="accent4">
                  <a:lumMod val="10000"/>
                </a:schemeClr>
              </a:buClr>
              <a:defRPr/>
            </a:pP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Massachusetts assessed 2006, 2007</a:t>
            </a:r>
            <a:endParaRPr lang="en-US" sz="2800" dirty="0">
              <a:solidFill>
                <a:schemeClr val="accent4">
                  <a:lumMod val="10000"/>
                </a:schemeClr>
              </a:solidFill>
              <a:effectLst/>
            </a:endParaRPr>
          </a:p>
          <a:p>
            <a:pPr eaLnBrk="1" hangingPunct="1">
              <a:buClr>
                <a:schemeClr val="accent4">
                  <a:lumMod val="10000"/>
                </a:schemeClr>
              </a:buClr>
              <a:defRPr/>
            </a:pPr>
            <a:r>
              <a:rPr lang="en-US" sz="28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Vermont and New York assessed 2007, 2008</a:t>
            </a:r>
            <a:endParaRPr lang="en-US" sz="2800" dirty="0">
              <a:solidFill>
                <a:schemeClr val="accent4">
                  <a:lumMod val="10000"/>
                </a:schemeClr>
              </a:solidFill>
              <a:effectLst/>
            </a:endParaRPr>
          </a:p>
          <a:p>
            <a:pPr lvl="1" eaLnBrk="1" hangingPunct="1">
              <a:buClr>
                <a:schemeClr val="accent4">
                  <a:lumMod val="10000"/>
                </a:schemeClr>
              </a:buClr>
              <a:buNone/>
              <a:defRPr/>
            </a:pPr>
            <a:endParaRPr lang="en-US" dirty="0">
              <a:solidFill>
                <a:schemeClr val="accent4">
                  <a:lumMod val="10000"/>
                </a:schemeClr>
              </a:solidFill>
              <a:effectLst/>
            </a:endParaRPr>
          </a:p>
          <a:p>
            <a:pPr lvl="1" eaLnBrk="1" hangingPunct="1">
              <a:buClr>
                <a:schemeClr val="accent4">
                  <a:lumMod val="10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accent4">
                    <a:lumMod val="10000"/>
                  </a:schemeClr>
                </a:solidFill>
                <a:effectLst/>
              </a:rPr>
              <a:t>Tree vigor (1-5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)</a:t>
            </a:r>
          </a:p>
          <a:p>
            <a:pPr lvl="1" eaLnBrk="1" hangingPunct="1">
              <a:buClr>
                <a:schemeClr val="accent4">
                  <a:lumMod val="10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Crown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effectLst/>
              </a:rPr>
              <a:t>dieback 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(%)</a:t>
            </a:r>
          </a:p>
          <a:p>
            <a:pPr lvl="1" eaLnBrk="1" hangingPunct="1">
              <a:buClr>
                <a:schemeClr val="accent4">
                  <a:lumMod val="10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Recent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effectLst/>
              </a:rPr>
              <a:t>tree 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effectLst/>
              </a:rPr>
              <a:t>mortality</a:t>
            </a:r>
            <a:endParaRPr lang="en-US" sz="2400" dirty="0">
              <a:solidFill>
                <a:schemeClr val="accent4">
                  <a:lumMod val="10000"/>
                </a:schemeClr>
              </a:solidFill>
              <a:effectLst/>
            </a:endParaRPr>
          </a:p>
          <a:p>
            <a:pPr lvl="2" eaLnBrk="1" hangingPunct="1"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5789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Methods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 descr="C:\Users\Owner\Pictures\Master's Research Sites\2NY021\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819400"/>
            <a:ext cx="4419600" cy="3314700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6934200" y="3352800"/>
            <a:ext cx="1600200" cy="2057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uiExpand="1" build="p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Soil Sampling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45789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Methods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Thesis_Figure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236518"/>
            <a:ext cx="6705600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Freeform 14"/>
          <p:cNvSpPr/>
          <p:nvPr/>
        </p:nvSpPr>
        <p:spPr>
          <a:xfrm>
            <a:off x="929149" y="2089355"/>
            <a:ext cx="5687961" cy="3522406"/>
          </a:xfrm>
          <a:custGeom>
            <a:avLst/>
            <a:gdLst>
              <a:gd name="connsiteX0" fmla="*/ 486696 w 5687961"/>
              <a:gd name="connsiteY0" fmla="*/ 1863213 h 3522406"/>
              <a:gd name="connsiteX1" fmla="*/ 2094270 w 5687961"/>
              <a:gd name="connsiteY1" fmla="*/ 1759974 h 3522406"/>
              <a:gd name="connsiteX2" fmla="*/ 2536722 w 5687961"/>
              <a:gd name="connsiteY2" fmla="*/ 344129 h 3522406"/>
              <a:gd name="connsiteX3" fmla="*/ 3598606 w 5687961"/>
              <a:gd name="connsiteY3" fmla="*/ 122903 h 3522406"/>
              <a:gd name="connsiteX4" fmla="*/ 4660490 w 5687961"/>
              <a:gd name="connsiteY4" fmla="*/ 1081548 h 3522406"/>
              <a:gd name="connsiteX5" fmla="*/ 5515896 w 5687961"/>
              <a:gd name="connsiteY5" fmla="*/ 1066800 h 3522406"/>
              <a:gd name="connsiteX6" fmla="*/ 5648632 w 5687961"/>
              <a:gd name="connsiteY6" fmla="*/ 1863213 h 3522406"/>
              <a:gd name="connsiteX7" fmla="*/ 5279922 w 5687961"/>
              <a:gd name="connsiteY7" fmla="*/ 2600632 h 3522406"/>
              <a:gd name="connsiteX8" fmla="*/ 5353664 w 5687961"/>
              <a:gd name="connsiteY8" fmla="*/ 2895600 h 3522406"/>
              <a:gd name="connsiteX9" fmla="*/ 4822722 w 5687961"/>
              <a:gd name="connsiteY9" fmla="*/ 3190568 h 3522406"/>
              <a:gd name="connsiteX10" fmla="*/ 3510116 w 5687961"/>
              <a:gd name="connsiteY10" fmla="*/ 3485535 h 3522406"/>
              <a:gd name="connsiteX11" fmla="*/ 501445 w 5687961"/>
              <a:gd name="connsiteY11" fmla="*/ 2969342 h 3522406"/>
              <a:gd name="connsiteX12" fmla="*/ 486696 w 5687961"/>
              <a:gd name="connsiteY12" fmla="*/ 1863213 h 352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87961" h="3522406">
                <a:moveTo>
                  <a:pt x="486696" y="1863213"/>
                </a:moveTo>
                <a:cubicBezTo>
                  <a:pt x="752167" y="1661652"/>
                  <a:pt x="1752599" y="2013155"/>
                  <a:pt x="2094270" y="1759974"/>
                </a:cubicBezTo>
                <a:cubicBezTo>
                  <a:pt x="2435941" y="1506793"/>
                  <a:pt x="2285999" y="616974"/>
                  <a:pt x="2536722" y="344129"/>
                </a:cubicBezTo>
                <a:cubicBezTo>
                  <a:pt x="2787445" y="71284"/>
                  <a:pt x="3244645" y="0"/>
                  <a:pt x="3598606" y="122903"/>
                </a:cubicBezTo>
                <a:cubicBezTo>
                  <a:pt x="3952567" y="245806"/>
                  <a:pt x="4340942" y="924232"/>
                  <a:pt x="4660490" y="1081548"/>
                </a:cubicBezTo>
                <a:cubicBezTo>
                  <a:pt x="4980038" y="1238864"/>
                  <a:pt x="5351206" y="936523"/>
                  <a:pt x="5515896" y="1066800"/>
                </a:cubicBezTo>
                <a:cubicBezTo>
                  <a:pt x="5680586" y="1197077"/>
                  <a:pt x="5687961" y="1607574"/>
                  <a:pt x="5648632" y="1863213"/>
                </a:cubicBezTo>
                <a:cubicBezTo>
                  <a:pt x="5609303" y="2118852"/>
                  <a:pt x="5329083" y="2428567"/>
                  <a:pt x="5279922" y="2600632"/>
                </a:cubicBezTo>
                <a:cubicBezTo>
                  <a:pt x="5230761" y="2772697"/>
                  <a:pt x="5429864" y="2797277"/>
                  <a:pt x="5353664" y="2895600"/>
                </a:cubicBezTo>
                <a:cubicBezTo>
                  <a:pt x="5277464" y="2993923"/>
                  <a:pt x="5129980" y="3092246"/>
                  <a:pt x="4822722" y="3190568"/>
                </a:cubicBezTo>
                <a:cubicBezTo>
                  <a:pt x="4515464" y="3288890"/>
                  <a:pt x="4230329" y="3522406"/>
                  <a:pt x="3510116" y="3485535"/>
                </a:cubicBezTo>
                <a:cubicBezTo>
                  <a:pt x="2789903" y="3448664"/>
                  <a:pt x="1002890" y="3239729"/>
                  <a:pt x="501445" y="2969342"/>
                </a:cubicBezTo>
                <a:cubicBezTo>
                  <a:pt x="0" y="2698955"/>
                  <a:pt x="221225" y="2064774"/>
                  <a:pt x="486696" y="1863213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Soil Collection</a:t>
            </a:r>
            <a:endParaRPr lang="en-US" dirty="0"/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4600" y="5029200"/>
            <a:ext cx="3962400" cy="1828800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US" sz="2400" dirty="0" smtClean="0">
                <a:solidFill>
                  <a:srgbClr val="001401"/>
                </a:solidFill>
                <a:effectLst/>
              </a:rPr>
              <a:t>5 pits per stand</a:t>
            </a:r>
          </a:p>
          <a:p>
            <a:pPr eaLnBrk="1" hangingPunct="1">
              <a:buClrTx/>
              <a:defRPr/>
            </a:pPr>
            <a:r>
              <a:rPr lang="en-US" sz="2400" dirty="0" smtClean="0">
                <a:solidFill>
                  <a:srgbClr val="001401"/>
                </a:solidFill>
                <a:effectLst/>
              </a:rPr>
              <a:t>Sampled from:</a:t>
            </a:r>
          </a:p>
          <a:p>
            <a:pPr lvl="1" eaLnBrk="1" hangingPunct="1">
              <a:buClrTx/>
              <a:buNone/>
              <a:defRPr/>
            </a:pPr>
            <a:r>
              <a:rPr lang="en-US" sz="2000" dirty="0" smtClean="0">
                <a:solidFill>
                  <a:srgbClr val="001401"/>
                </a:solidFill>
                <a:effectLst/>
              </a:rPr>
              <a:t>A </a:t>
            </a:r>
            <a:r>
              <a:rPr lang="en-US" sz="2000" dirty="0">
                <a:solidFill>
                  <a:srgbClr val="001401"/>
                </a:solidFill>
                <a:effectLst/>
              </a:rPr>
              <a:t>horizon (when </a:t>
            </a:r>
            <a:r>
              <a:rPr lang="en-US" sz="2000" dirty="0" smtClean="0">
                <a:solidFill>
                  <a:srgbClr val="001401"/>
                </a:solidFill>
                <a:effectLst/>
              </a:rPr>
              <a:t>present)</a:t>
            </a:r>
          </a:p>
          <a:p>
            <a:pPr lvl="1" eaLnBrk="1" hangingPunct="1">
              <a:buClrTx/>
              <a:buNone/>
              <a:defRPr/>
            </a:pPr>
            <a:r>
              <a:rPr lang="en-US" sz="2000" dirty="0" smtClean="0">
                <a:solidFill>
                  <a:srgbClr val="001401"/>
                </a:solidFill>
                <a:effectLst/>
              </a:rPr>
              <a:t>Upper B horizon</a:t>
            </a:r>
            <a:endParaRPr lang="en-US" sz="2000" dirty="0">
              <a:solidFill>
                <a:srgbClr val="001401"/>
              </a:solidFill>
              <a:effectLst/>
            </a:endParaRPr>
          </a:p>
        </p:txBody>
      </p:sp>
      <p:pic>
        <p:nvPicPr>
          <p:cNvPr id="50179" name="Picture 6" descr="soilpi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371600"/>
            <a:ext cx="3613958" cy="3581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180" name="Picture 7" descr="soil collec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524000"/>
            <a:ext cx="4350820" cy="3257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645789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Methods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Soil Laboratory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371600"/>
            <a:ext cx="7467600" cy="3886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800" u="sng" dirty="0">
                <a:solidFill>
                  <a:srgbClr val="001401"/>
                </a:solidFill>
                <a:effectLst/>
              </a:rPr>
              <a:t>After air-drying</a:t>
            </a:r>
          </a:p>
          <a:p>
            <a:pPr eaLnBrk="1" hangingPunct="1">
              <a:buClrTx/>
              <a:defRPr/>
            </a:pPr>
            <a:r>
              <a:rPr lang="en-US" sz="2400" dirty="0" smtClean="0">
                <a:solidFill>
                  <a:srgbClr val="001401"/>
                </a:solidFill>
                <a:effectLst/>
              </a:rPr>
              <a:t>Soils ground and </a:t>
            </a:r>
            <a:r>
              <a:rPr lang="en-US" sz="2400" dirty="0">
                <a:solidFill>
                  <a:srgbClr val="001401"/>
                </a:solidFill>
                <a:effectLst/>
              </a:rPr>
              <a:t>sieved (2 </a:t>
            </a:r>
            <a:r>
              <a:rPr lang="en-US" sz="2400" dirty="0" smtClean="0">
                <a:solidFill>
                  <a:srgbClr val="001401"/>
                </a:solidFill>
                <a:effectLst/>
              </a:rPr>
              <a:t>mm)</a:t>
            </a:r>
          </a:p>
          <a:p>
            <a:pPr eaLnBrk="1" hangingPunct="1">
              <a:buClrTx/>
              <a:defRPr/>
            </a:pPr>
            <a:r>
              <a:rPr lang="en-US" sz="2400" dirty="0" smtClean="0">
                <a:solidFill>
                  <a:srgbClr val="001401"/>
                </a:solidFill>
                <a:effectLst/>
              </a:rPr>
              <a:t>Composited </a:t>
            </a:r>
            <a:r>
              <a:rPr lang="en-US" sz="2400" dirty="0">
                <a:solidFill>
                  <a:srgbClr val="001401"/>
                </a:solidFill>
                <a:effectLst/>
              </a:rPr>
              <a:t>by horizon </a:t>
            </a:r>
            <a:r>
              <a:rPr lang="en-US" sz="2400" dirty="0" smtClean="0">
                <a:solidFill>
                  <a:srgbClr val="001401"/>
                </a:solidFill>
                <a:effectLst/>
              </a:rPr>
              <a:t>for a stand average</a:t>
            </a:r>
          </a:p>
          <a:p>
            <a:pPr eaLnBrk="1" hangingPunct="1">
              <a:buClrTx/>
              <a:defRPr/>
            </a:pPr>
            <a:r>
              <a:rPr lang="en-US" sz="2400" dirty="0" smtClean="0">
                <a:solidFill>
                  <a:srgbClr val="001401"/>
                </a:solidFill>
                <a:effectLst/>
              </a:rPr>
              <a:t>Average soil moisture content calculated </a:t>
            </a:r>
          </a:p>
          <a:p>
            <a:pPr lvl="1" eaLnBrk="1" hangingPunct="1">
              <a:buClrTx/>
              <a:defRPr/>
            </a:pPr>
            <a:r>
              <a:rPr lang="en-US" sz="2000" dirty="0" smtClean="0">
                <a:solidFill>
                  <a:srgbClr val="001401"/>
                </a:solidFill>
                <a:effectLst/>
              </a:rPr>
              <a:t>Concentrations reported on oven-dry basis</a:t>
            </a:r>
            <a:endParaRPr lang="en-US" sz="2000" dirty="0">
              <a:solidFill>
                <a:srgbClr val="001401"/>
              </a:solidFill>
              <a:effectLst/>
            </a:endParaRPr>
          </a:p>
          <a:p>
            <a:pPr eaLnBrk="1" hangingPunct="1">
              <a:buClrTx/>
              <a:defRPr/>
            </a:pPr>
            <a:r>
              <a:rPr lang="en-US" sz="2400" dirty="0" err="1" smtClean="0">
                <a:solidFill>
                  <a:srgbClr val="001401"/>
                </a:solidFill>
                <a:effectLst/>
              </a:rPr>
              <a:t>Cations</a:t>
            </a:r>
            <a:r>
              <a:rPr lang="en-US" sz="2400" dirty="0" smtClean="0">
                <a:solidFill>
                  <a:srgbClr val="001401"/>
                </a:solidFill>
                <a:effectLst/>
              </a:rPr>
              <a:t> </a:t>
            </a:r>
            <a:r>
              <a:rPr lang="en-US" sz="2400" dirty="0">
                <a:solidFill>
                  <a:srgbClr val="001401"/>
                </a:solidFill>
                <a:effectLst/>
              </a:rPr>
              <a:t>extracted from </a:t>
            </a:r>
            <a:r>
              <a:rPr lang="en-US" sz="2400" dirty="0" smtClean="0">
                <a:solidFill>
                  <a:srgbClr val="001401"/>
                </a:solidFill>
                <a:effectLst/>
              </a:rPr>
              <a:t>5 g </a:t>
            </a:r>
            <a:r>
              <a:rPr lang="en-US" sz="2400" dirty="0">
                <a:solidFill>
                  <a:srgbClr val="001401"/>
                </a:solidFill>
                <a:effectLst/>
              </a:rPr>
              <a:t>soil with </a:t>
            </a:r>
            <a:r>
              <a:rPr lang="en-US" sz="2400" dirty="0" smtClean="0">
                <a:solidFill>
                  <a:srgbClr val="001401"/>
                </a:solidFill>
                <a:effectLst/>
              </a:rPr>
              <a:t>100 ml </a:t>
            </a:r>
            <a:r>
              <a:rPr lang="en-US" sz="2400" dirty="0">
                <a:solidFill>
                  <a:srgbClr val="001401"/>
                </a:solidFill>
                <a:effectLst/>
              </a:rPr>
              <a:t>1</a:t>
            </a:r>
            <a:r>
              <a:rPr lang="en-US" sz="2400" i="1" dirty="0">
                <a:solidFill>
                  <a:srgbClr val="001401"/>
                </a:solidFill>
                <a:effectLst/>
              </a:rPr>
              <a:t> M </a:t>
            </a:r>
            <a:r>
              <a:rPr lang="en-US" sz="2400" dirty="0" smtClean="0">
                <a:solidFill>
                  <a:srgbClr val="001401"/>
                </a:solidFill>
                <a:effectLst/>
              </a:rPr>
              <a:t>NH</a:t>
            </a:r>
            <a:r>
              <a:rPr lang="en-US" sz="2400" baseline="-25000" dirty="0" smtClean="0">
                <a:solidFill>
                  <a:srgbClr val="001401"/>
                </a:solidFill>
                <a:effectLst/>
              </a:rPr>
              <a:t>4</a:t>
            </a:r>
            <a:r>
              <a:rPr lang="en-US" sz="2400" dirty="0" smtClean="0">
                <a:solidFill>
                  <a:srgbClr val="001401"/>
                </a:solidFill>
                <a:effectLst/>
              </a:rPr>
              <a:t>Cl</a:t>
            </a:r>
            <a:endParaRPr lang="en-US" sz="2400" dirty="0">
              <a:solidFill>
                <a:srgbClr val="001401"/>
              </a:solidFill>
              <a:effectLst/>
            </a:endParaRPr>
          </a:p>
          <a:p>
            <a:pPr eaLnBrk="1" hangingPunct="1">
              <a:buClrTx/>
              <a:defRPr/>
            </a:pPr>
            <a:r>
              <a:rPr lang="en-US" sz="2400" dirty="0" smtClean="0">
                <a:solidFill>
                  <a:srgbClr val="001401"/>
                </a:solidFill>
                <a:effectLst/>
              </a:rPr>
              <a:t>Inductively-Coupled </a:t>
            </a:r>
            <a:r>
              <a:rPr lang="en-US" sz="2400" dirty="0">
                <a:solidFill>
                  <a:srgbClr val="001401"/>
                </a:solidFill>
                <a:effectLst/>
              </a:rPr>
              <a:t>Plasma Spectrometry (ICP) </a:t>
            </a:r>
            <a:endParaRPr lang="en-US" sz="2400" dirty="0" smtClean="0">
              <a:solidFill>
                <a:srgbClr val="001401"/>
              </a:solidFill>
              <a:effectLst/>
            </a:endParaRPr>
          </a:p>
          <a:p>
            <a:pPr lvl="1" eaLnBrk="1" hangingPunct="1">
              <a:buClrTx/>
              <a:defRPr/>
            </a:pPr>
            <a:r>
              <a:rPr lang="en-US" sz="2000" dirty="0" smtClean="0">
                <a:solidFill>
                  <a:srgbClr val="001401"/>
                </a:solidFill>
                <a:effectLst/>
              </a:rPr>
              <a:t>Exchangeable Ca</a:t>
            </a:r>
            <a:r>
              <a:rPr lang="en-US" sz="2000" dirty="0">
                <a:solidFill>
                  <a:srgbClr val="001401"/>
                </a:solidFill>
                <a:effectLst/>
              </a:rPr>
              <a:t>, Mg, Al, K, </a:t>
            </a:r>
            <a:r>
              <a:rPr lang="en-US" sz="2000" dirty="0" smtClean="0">
                <a:solidFill>
                  <a:srgbClr val="001401"/>
                </a:solidFill>
                <a:effectLst/>
              </a:rPr>
              <a:t>Na</a:t>
            </a:r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defRPr/>
            </a:pPr>
            <a:endParaRPr lang="en-US" sz="24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sz="2000" dirty="0"/>
          </a:p>
        </p:txBody>
      </p:sp>
      <p:pic>
        <p:nvPicPr>
          <p:cNvPr id="6" name="Picture 5" descr="IC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4419600"/>
            <a:ext cx="2971800" cy="2228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096000" y="4343400"/>
            <a:ext cx="2514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001401"/>
                </a:solidFill>
                <a:effectLst/>
                <a:latin typeface="Arial" charset="0"/>
                <a:cs typeface="Arial" charset="0"/>
              </a:rPr>
              <a:t>www.uwsp.edu/chemistry/images/ICP.jpg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5789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Methods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Multiple Regression </a:t>
            </a:r>
            <a:r>
              <a:rPr lang="en-US" dirty="0" smtClean="0"/>
              <a:t>Model Variables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4040188" cy="639762"/>
          </a:xfrm>
        </p:spPr>
        <p:txBody>
          <a:bodyPr/>
          <a:lstStyle/>
          <a:p>
            <a:r>
              <a:rPr lang="en-US" u="sng" dirty="0" smtClean="0">
                <a:solidFill>
                  <a:srgbClr val="001401"/>
                </a:solidFill>
                <a:effectLst/>
              </a:rPr>
              <a:t>Dependent Variables</a:t>
            </a:r>
            <a:endParaRPr lang="en-US" u="sng" dirty="0">
              <a:solidFill>
                <a:srgbClr val="001401"/>
              </a:solidFill>
              <a:effectLst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33400" y="2209800"/>
            <a:ext cx="4040188" cy="1025525"/>
          </a:xfrm>
        </p:spPr>
        <p:txBody>
          <a:bodyPr/>
          <a:lstStyle/>
          <a:p>
            <a:pPr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Crown Dieback</a:t>
            </a:r>
          </a:p>
          <a:p>
            <a:pPr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Mortality</a:t>
            </a:r>
            <a:endParaRPr lang="en-US" dirty="0">
              <a:solidFill>
                <a:srgbClr val="001401"/>
              </a:solidFill>
              <a:effectLst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001401"/>
                </a:solidFill>
                <a:effectLst/>
              </a:rPr>
              <a:t>Predictor Variables</a:t>
            </a:r>
            <a:endParaRPr lang="en-US" u="sng" dirty="0">
              <a:solidFill>
                <a:srgbClr val="001401"/>
              </a:solidFill>
              <a:effectLst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83125"/>
          </a:xfrm>
        </p:spPr>
        <p:txBody>
          <a:bodyPr/>
          <a:lstStyle/>
          <a:p>
            <a:pPr>
              <a:buClrTx/>
            </a:pPr>
            <a:r>
              <a:rPr lang="en-US" sz="2000" dirty="0" smtClean="0">
                <a:solidFill>
                  <a:srgbClr val="001401"/>
                </a:solidFill>
                <a:effectLst/>
              </a:rPr>
              <a:t>Stand</a:t>
            </a:r>
            <a:endParaRPr lang="en-US" sz="1800" dirty="0" smtClean="0">
              <a:solidFill>
                <a:srgbClr val="001401"/>
              </a:solidFill>
              <a:effectLst/>
            </a:endParaRPr>
          </a:p>
          <a:p>
            <a:pPr lvl="1">
              <a:buClrTx/>
            </a:pPr>
            <a:r>
              <a:rPr lang="en-US" sz="1800" dirty="0" smtClean="0">
                <a:solidFill>
                  <a:srgbClr val="001401"/>
                </a:solidFill>
                <a:effectLst/>
              </a:rPr>
              <a:t>Crown structure </a:t>
            </a:r>
          </a:p>
          <a:p>
            <a:pPr lvl="1">
              <a:buClrTx/>
            </a:pPr>
            <a:r>
              <a:rPr lang="en-US" sz="1800" dirty="0" smtClean="0">
                <a:solidFill>
                  <a:srgbClr val="001401"/>
                </a:solidFill>
                <a:effectLst/>
              </a:rPr>
              <a:t>BA (m</a:t>
            </a:r>
            <a:r>
              <a:rPr lang="en-US" sz="1800" baseline="30000" dirty="0" smtClean="0">
                <a:solidFill>
                  <a:srgbClr val="001401"/>
                </a:solidFill>
                <a:effectLst/>
              </a:rPr>
              <a:t>2</a:t>
            </a:r>
            <a:r>
              <a:rPr lang="en-US" sz="1800" dirty="0" smtClean="0">
                <a:solidFill>
                  <a:srgbClr val="001401"/>
                </a:solidFill>
                <a:effectLst/>
              </a:rPr>
              <a:t>/ha)</a:t>
            </a:r>
          </a:p>
          <a:p>
            <a:pPr>
              <a:buClrTx/>
            </a:pPr>
            <a:r>
              <a:rPr lang="en-US" sz="2000" dirty="0" smtClean="0">
                <a:solidFill>
                  <a:srgbClr val="001401"/>
                </a:solidFill>
                <a:effectLst/>
              </a:rPr>
              <a:t>Site</a:t>
            </a:r>
          </a:p>
          <a:p>
            <a:pPr lvl="1">
              <a:buClrTx/>
            </a:pPr>
            <a:r>
              <a:rPr lang="en-US" sz="1800" dirty="0" smtClean="0">
                <a:solidFill>
                  <a:srgbClr val="001401"/>
                </a:solidFill>
                <a:effectLst/>
              </a:rPr>
              <a:t>Terrain</a:t>
            </a:r>
          </a:p>
          <a:p>
            <a:pPr lvl="1">
              <a:buClrTx/>
            </a:pPr>
            <a:r>
              <a:rPr lang="en-US" sz="1800" dirty="0" smtClean="0">
                <a:solidFill>
                  <a:srgbClr val="001401"/>
                </a:solidFill>
                <a:effectLst/>
              </a:rPr>
              <a:t>Landform</a:t>
            </a:r>
          </a:p>
          <a:p>
            <a:pPr lvl="1">
              <a:buClrTx/>
            </a:pPr>
            <a:r>
              <a:rPr lang="en-US" sz="1800" dirty="0" err="1" smtClean="0">
                <a:solidFill>
                  <a:srgbClr val="001401"/>
                </a:solidFill>
                <a:effectLst/>
              </a:rPr>
              <a:t>Microrelief</a:t>
            </a:r>
            <a:endParaRPr lang="en-US" sz="1800" dirty="0" smtClean="0">
              <a:solidFill>
                <a:srgbClr val="001401"/>
              </a:solidFill>
              <a:effectLst/>
            </a:endParaRPr>
          </a:p>
          <a:p>
            <a:pPr lvl="1">
              <a:buClrTx/>
            </a:pPr>
            <a:r>
              <a:rPr lang="en-US" sz="1800" dirty="0" smtClean="0">
                <a:solidFill>
                  <a:srgbClr val="001401"/>
                </a:solidFill>
                <a:effectLst/>
              </a:rPr>
              <a:t>Exchangeable soil </a:t>
            </a:r>
            <a:r>
              <a:rPr lang="en-US" sz="1800" dirty="0" err="1" smtClean="0">
                <a:solidFill>
                  <a:srgbClr val="001401"/>
                </a:solidFill>
                <a:effectLst/>
              </a:rPr>
              <a:t>cations</a:t>
            </a:r>
            <a:endParaRPr lang="en-US" sz="1800" dirty="0" smtClean="0">
              <a:solidFill>
                <a:srgbClr val="001401"/>
              </a:solidFill>
              <a:effectLst/>
            </a:endParaRPr>
          </a:p>
          <a:p>
            <a:pPr>
              <a:buClrTx/>
            </a:pPr>
            <a:r>
              <a:rPr lang="en-US" sz="2000" dirty="0" smtClean="0">
                <a:solidFill>
                  <a:srgbClr val="001401"/>
                </a:solidFill>
                <a:effectLst/>
              </a:rPr>
              <a:t>Climate</a:t>
            </a:r>
          </a:p>
          <a:p>
            <a:pPr lvl="1">
              <a:buClrTx/>
            </a:pPr>
            <a:r>
              <a:rPr lang="en-US" sz="1800" dirty="0" smtClean="0">
                <a:solidFill>
                  <a:srgbClr val="001401"/>
                </a:solidFill>
                <a:effectLst/>
              </a:rPr>
              <a:t>Low temperatures</a:t>
            </a:r>
          </a:p>
          <a:p>
            <a:pPr lvl="1">
              <a:buClrTx/>
            </a:pPr>
            <a:r>
              <a:rPr lang="en-US" sz="1800" dirty="0" smtClean="0">
                <a:solidFill>
                  <a:srgbClr val="001401"/>
                </a:solidFill>
                <a:effectLst/>
              </a:rPr>
              <a:t>Palmer’s Z-index</a:t>
            </a:r>
          </a:p>
          <a:p>
            <a:pPr>
              <a:buClrTx/>
            </a:pPr>
            <a:r>
              <a:rPr lang="en-US" sz="2000" dirty="0" smtClean="0">
                <a:solidFill>
                  <a:srgbClr val="001401"/>
                </a:solidFill>
                <a:effectLst/>
              </a:rPr>
              <a:t>Defoliation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5789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Methods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C:\Users\Owner\Pictures\2009-08-24\069.JPG"/>
          <p:cNvPicPr>
            <a:picLocks noChangeAspect="1" noChangeArrowheads="1"/>
          </p:cNvPicPr>
          <p:nvPr/>
        </p:nvPicPr>
        <p:blipFill>
          <a:blip r:embed="rId3" cstate="print"/>
          <a:srcRect b="36797"/>
          <a:stretch>
            <a:fillRect/>
          </a:stretch>
        </p:blipFill>
        <p:spPr bwMode="auto">
          <a:xfrm>
            <a:off x="685800" y="3352800"/>
            <a:ext cx="3345649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8" grpId="0" uiExpand="1" build="p"/>
      <p:bldP spid="11" grpId="0" build="p"/>
      <p:bldP spid="1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0000">
              <a:schemeClr val="bg1"/>
            </a:gs>
            <a:gs pos="100000">
              <a:srgbClr val="0033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838200"/>
            <a:ext cx="41910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Multiple Regression </a:t>
            </a:r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530725"/>
          </a:xfrm>
        </p:spPr>
        <p:txBody>
          <a:bodyPr/>
          <a:lstStyle/>
          <a:p>
            <a:pPr>
              <a:buClrTx/>
            </a:pPr>
            <a:r>
              <a:rPr lang="en-US" dirty="0" err="1" smtClean="0">
                <a:solidFill>
                  <a:srgbClr val="000000"/>
                </a:solidFill>
                <a:effectLst/>
              </a:rPr>
              <a:t>Multicollinearity</a:t>
            </a:r>
            <a:endParaRPr lang="en-US" dirty="0" smtClean="0">
              <a:solidFill>
                <a:srgbClr val="000000"/>
              </a:solidFill>
              <a:effectLst/>
            </a:endParaRPr>
          </a:p>
          <a:p>
            <a:pPr>
              <a:buClrTx/>
            </a:pPr>
            <a:endParaRPr lang="en-US" dirty="0" smtClean="0">
              <a:solidFill>
                <a:srgbClr val="000000"/>
              </a:solidFill>
              <a:effectLst/>
            </a:endParaRPr>
          </a:p>
          <a:p>
            <a:pPr>
              <a:buClrTx/>
            </a:pPr>
            <a:r>
              <a:rPr lang="en-US" dirty="0" smtClean="0">
                <a:solidFill>
                  <a:srgbClr val="000000"/>
                </a:solidFill>
                <a:effectLst/>
              </a:rPr>
              <a:t>VIF 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&gt; 5</a:t>
            </a:r>
          </a:p>
          <a:p>
            <a:pPr lvl="1">
              <a:buClrTx/>
            </a:pPr>
            <a:r>
              <a:rPr lang="en-US" dirty="0" smtClean="0">
                <a:solidFill>
                  <a:srgbClr val="000000"/>
                </a:solidFill>
                <a:effectLst/>
              </a:rPr>
              <a:t>Ca &amp; Mg</a:t>
            </a:r>
          </a:p>
          <a:p>
            <a:pPr lvl="1">
              <a:buClrTx/>
            </a:pPr>
            <a:r>
              <a:rPr lang="en-US" dirty="0" smtClean="0">
                <a:solidFill>
                  <a:srgbClr val="000000"/>
                </a:solidFill>
                <a:effectLst/>
              </a:rPr>
              <a:t>Annual Mean Temperature &amp; Annual Minimum Temperature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28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Predictor variables chosen based on </a:t>
            </a:r>
            <a:r>
              <a:rPr lang="en-US" i="1" dirty="0" smtClean="0">
                <a:solidFill>
                  <a:srgbClr val="001401"/>
                </a:solidFill>
                <a:effectLst/>
              </a:rPr>
              <a:t>R</a:t>
            </a:r>
            <a:r>
              <a:rPr lang="en-US" i="1" baseline="30000" dirty="0" smtClean="0">
                <a:solidFill>
                  <a:srgbClr val="001401"/>
                </a:solidFill>
                <a:effectLst/>
              </a:rPr>
              <a:t>  </a:t>
            </a:r>
          </a:p>
          <a:p>
            <a:pPr>
              <a:buClrTx/>
              <a:buNone/>
            </a:pPr>
            <a:r>
              <a:rPr lang="en-US" i="1" baseline="30000" dirty="0" smtClean="0">
                <a:solidFill>
                  <a:srgbClr val="001401"/>
                </a:solidFill>
                <a:effectLst/>
              </a:rPr>
              <a:t>      </a:t>
            </a:r>
            <a:r>
              <a:rPr lang="en-US" dirty="0" smtClean="0">
                <a:solidFill>
                  <a:srgbClr val="001401"/>
                </a:solidFill>
                <a:effectLst/>
              </a:rPr>
              <a:t>(</a:t>
            </a:r>
            <a:r>
              <a:rPr lang="el-GR" dirty="0" smtClean="0">
                <a:solidFill>
                  <a:srgbClr val="001401"/>
                </a:solidFill>
                <a:effectLst/>
              </a:rPr>
              <a:t>α</a:t>
            </a:r>
            <a:r>
              <a:rPr lang="en-US" dirty="0" smtClean="0">
                <a:solidFill>
                  <a:srgbClr val="001401"/>
                </a:solidFill>
                <a:effectLst/>
              </a:rPr>
              <a:t> = 0.10)</a:t>
            </a:r>
          </a:p>
          <a:p>
            <a:pPr>
              <a:buClrTx/>
            </a:pPr>
            <a:endParaRPr lang="en-US" dirty="0" smtClean="0">
              <a:solidFill>
                <a:srgbClr val="001401"/>
              </a:solidFill>
            </a:endParaRPr>
          </a:p>
          <a:p>
            <a:pPr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Best predictive models chosen using AIC</a:t>
            </a:r>
            <a:r>
              <a:rPr lang="en-US" baseline="-25000" dirty="0" smtClean="0">
                <a:solidFill>
                  <a:srgbClr val="001401"/>
                </a:solidFill>
                <a:effectLst/>
              </a:rPr>
              <a:t>C</a:t>
            </a:r>
          </a:p>
          <a:p>
            <a:pPr>
              <a:buClrTx/>
            </a:pPr>
            <a:endParaRPr lang="en-US" baseline="-25000" dirty="0" smtClean="0">
              <a:solidFill>
                <a:srgbClr val="001401"/>
              </a:solidFill>
            </a:endParaRPr>
          </a:p>
          <a:p>
            <a:pPr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Models differ if AIC</a:t>
            </a:r>
            <a:r>
              <a:rPr lang="en-US" baseline="-25000" dirty="0" smtClean="0">
                <a:solidFill>
                  <a:srgbClr val="001401"/>
                </a:solidFill>
                <a:effectLst/>
              </a:rPr>
              <a:t>C</a:t>
            </a:r>
            <a:r>
              <a:rPr lang="en-US" dirty="0" smtClean="0">
                <a:solidFill>
                  <a:srgbClr val="001401"/>
                </a:solidFill>
                <a:effectLst/>
              </a:rPr>
              <a:t> difference &gt;2</a:t>
            </a:r>
            <a:endParaRPr lang="en-US" dirty="0">
              <a:solidFill>
                <a:srgbClr val="001401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5789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Methods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Comparison </a:t>
            </a:r>
            <a:r>
              <a:rPr lang="en-US" sz="3200" dirty="0"/>
              <a:t>of Average Crown Dieback Between Consecutive Years 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19200" y="6019800"/>
            <a:ext cx="7543800" cy="685800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US" sz="2000" dirty="0" smtClean="0">
                <a:solidFill>
                  <a:srgbClr val="000000"/>
                </a:solidFill>
                <a:effectLst/>
              </a:rPr>
              <a:t>Average crown dieback decreased by 2% across all stands (</a:t>
            </a:r>
            <a:r>
              <a:rPr lang="en-US" sz="2000" i="1" dirty="0" smtClean="0">
                <a:solidFill>
                  <a:srgbClr val="000000"/>
                </a:solidFill>
                <a:effectLst/>
              </a:rPr>
              <a:t>P &lt;</a:t>
            </a:r>
            <a:r>
              <a:rPr lang="en-US" sz="2000" dirty="0" smtClean="0">
                <a:solidFill>
                  <a:srgbClr val="000000"/>
                </a:solidFill>
                <a:effectLst/>
              </a:rPr>
              <a:t>0.01)</a:t>
            </a:r>
          </a:p>
          <a:p>
            <a:pPr eaLnBrk="1" hangingPunct="1">
              <a:buClrTx/>
              <a:defRPr/>
            </a:pPr>
            <a:r>
              <a:rPr lang="en-US" sz="2000" dirty="0" smtClean="0">
                <a:solidFill>
                  <a:srgbClr val="000000"/>
                </a:solidFill>
                <a:effectLst/>
              </a:rPr>
              <a:t>Trees considered declining when crown dieback &gt;20% (Allen, 1987)</a:t>
            </a:r>
          </a:p>
        </p:txBody>
      </p:sp>
      <p:sp>
        <p:nvSpPr>
          <p:cNvPr id="5" name="Rectangle 4"/>
          <p:cNvSpPr/>
          <p:nvPr/>
        </p:nvSpPr>
        <p:spPr>
          <a:xfrm>
            <a:off x="7943030" y="3276600"/>
            <a:ext cx="1186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 0.83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&lt;0.001</a:t>
            </a:r>
            <a:endParaRPr lang="en-US" sz="20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150114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Results &amp;</a:t>
            </a:r>
          </a:p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Discussion</a:t>
            </a:r>
          </a:p>
        </p:txBody>
      </p:sp>
      <p:pic>
        <p:nvPicPr>
          <p:cNvPr id="6145" name="Picture 1" descr="C:\Users\Owner\Desktop\Untitled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219200"/>
            <a:ext cx="6674003" cy="4800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ure 3.t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3000" y="1295400"/>
            <a:ext cx="6858000" cy="467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0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/>
              <a:t>The Effect of </a:t>
            </a:r>
            <a:r>
              <a:rPr lang="en-US" sz="3200" dirty="0" smtClean="0"/>
              <a:t>Previous Year’s Crown </a:t>
            </a:r>
            <a:r>
              <a:rPr lang="en-US" sz="3200" dirty="0"/>
              <a:t>Dieback on </a:t>
            </a:r>
            <a:r>
              <a:rPr lang="en-US" sz="3200" dirty="0" smtClean="0"/>
              <a:t>Sugar </a:t>
            </a:r>
            <a:r>
              <a:rPr lang="en-US" sz="3200" dirty="0"/>
              <a:t>Maple </a:t>
            </a:r>
            <a:r>
              <a:rPr lang="en-US" sz="3200" dirty="0" smtClean="0"/>
              <a:t>Mortality</a:t>
            </a:r>
            <a:endParaRPr lang="en-US" sz="3200" dirty="0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00200" y="6172200"/>
            <a:ext cx="7239000" cy="685800"/>
          </a:xfrm>
        </p:spPr>
        <p:txBody>
          <a:bodyPr/>
          <a:lstStyle/>
          <a:p>
            <a:pPr marL="236538" indent="-236538" eaLnBrk="1" hangingPunct="1">
              <a:lnSpc>
                <a:spcPct val="80000"/>
              </a:lnSpc>
              <a:buClrTx/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effectLst/>
              </a:rPr>
              <a:t>Normal </a:t>
            </a:r>
            <a:r>
              <a:rPr lang="en-US" sz="2000" dirty="0">
                <a:solidFill>
                  <a:srgbClr val="000000"/>
                </a:solidFill>
                <a:effectLst/>
              </a:rPr>
              <a:t>annual sugar maple mortality </a:t>
            </a:r>
            <a:r>
              <a:rPr lang="en-US" sz="2000" dirty="0" smtClean="0">
                <a:solidFill>
                  <a:srgbClr val="000000"/>
                </a:solidFill>
                <a:effectLst/>
              </a:rPr>
              <a:t>&lt;2</a:t>
            </a:r>
            <a:r>
              <a:rPr lang="en-US" sz="2000" dirty="0">
                <a:solidFill>
                  <a:srgbClr val="000000"/>
                </a:solidFill>
                <a:effectLst/>
              </a:rPr>
              <a:t>% (Allen et al</a:t>
            </a:r>
            <a:r>
              <a:rPr lang="en-US" sz="2000" dirty="0" smtClean="0">
                <a:solidFill>
                  <a:srgbClr val="000000"/>
                </a:solidFill>
                <a:effectLst/>
              </a:rPr>
              <a:t>., </a:t>
            </a:r>
            <a:r>
              <a:rPr lang="en-US" sz="2000" dirty="0">
                <a:solidFill>
                  <a:srgbClr val="000000"/>
                </a:solidFill>
                <a:effectLst/>
              </a:rPr>
              <a:t>1999</a:t>
            </a:r>
            <a:r>
              <a:rPr lang="en-US" sz="2000" dirty="0" smtClean="0">
                <a:solidFill>
                  <a:srgbClr val="000000"/>
                </a:solidFill>
                <a:effectLst/>
              </a:rPr>
              <a:t>)</a:t>
            </a:r>
          </a:p>
          <a:p>
            <a:pPr marL="236538" indent="-236538" eaLnBrk="1" hangingPunct="1">
              <a:lnSpc>
                <a:spcPct val="80000"/>
              </a:lnSpc>
              <a:buClrTx/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effectLst/>
              </a:rPr>
              <a:t>Average mortality across all stands was 2%</a:t>
            </a:r>
            <a:endParaRPr lang="en-US" sz="2000" dirty="0">
              <a:solidFill>
                <a:srgbClr val="00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150114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Results &amp;</a:t>
            </a:r>
          </a:p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Discussion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94326" y="2819400"/>
            <a:ext cx="11496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ClrTx/>
              <a:buNone/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000" i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 0.62</a:t>
            </a:r>
          </a:p>
          <a:p>
            <a:pPr algn="ctr" eaLnBrk="1" hangingPunct="1">
              <a:lnSpc>
                <a:spcPct val="80000"/>
              </a:lnSpc>
              <a:buClrTx/>
              <a:buNone/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&lt;0.001</a:t>
            </a:r>
            <a:endParaRPr 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1"/>
            </a:gs>
            <a:gs pos="75000">
              <a:schemeClr val="tx1"/>
            </a:gs>
            <a:gs pos="100000">
              <a:srgbClr val="0033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Comparison of Preceding Year’s Dieback Between Living and Dead Trees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6248400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Most trees died within 2 years when crown dieback &gt;40% (Gross, 1991)</a:t>
            </a:r>
            <a:endParaRPr 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150114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Results &amp;</a:t>
            </a:r>
          </a:p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Discussion</a:t>
            </a:r>
          </a:p>
        </p:txBody>
      </p:sp>
      <p:pic>
        <p:nvPicPr>
          <p:cNvPr id="9" name="Picture 8" descr="Figure 4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3000" y="1447800"/>
            <a:ext cx="6858000" cy="4670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0" name="Object 16"/>
          <p:cNvGraphicFramePr>
            <a:graphicFrameLocks noChangeAspect="1"/>
          </p:cNvGraphicFramePr>
          <p:nvPr/>
        </p:nvGraphicFramePr>
        <p:xfrm>
          <a:off x="914400" y="1295400"/>
          <a:ext cx="4425265" cy="4492062"/>
        </p:xfrm>
        <a:graphic>
          <a:graphicData uri="http://schemas.openxmlformats.org/presentationml/2006/ole">
            <p:oleObj spid="_x0000_s1040" name="SPW 11.0 Graph" r:id="rId5" imgW="2523677" imgH="2561940" progId="SigmaPlotGraphicObject.10">
              <p:embed/>
            </p:oleObj>
          </a:graphicData>
        </a:graphic>
      </p:graphicFrame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/>
              <a:t>The Effect of Exchangeable Soil </a:t>
            </a:r>
            <a:r>
              <a:rPr lang="en-US" sz="3200" dirty="0" err="1"/>
              <a:t>Cations</a:t>
            </a:r>
            <a:r>
              <a:rPr lang="en-US" sz="3200" dirty="0"/>
              <a:t> </a:t>
            </a:r>
            <a:r>
              <a:rPr lang="en-US" sz="3200" dirty="0" smtClean="0"/>
              <a:t>in Upper B Horizon on Sugar </a:t>
            </a:r>
            <a:r>
              <a:rPr lang="en-US" sz="3200" dirty="0"/>
              <a:t>Maple </a:t>
            </a:r>
            <a:r>
              <a:rPr lang="en-US" sz="3200" dirty="0" smtClean="0"/>
              <a:t>Mortality</a:t>
            </a:r>
            <a:endParaRPr lang="en-US" sz="3200" dirty="0"/>
          </a:p>
        </p:txBody>
      </p:sp>
      <p:sp>
        <p:nvSpPr>
          <p:cNvPr id="10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04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050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96000" y="20574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err="1" smtClean="0">
                <a:solidFill>
                  <a:srgbClr val="001401"/>
                </a:solidFill>
              </a:rPr>
              <a:t>Cation</a:t>
            </a:r>
            <a:r>
              <a:rPr lang="en-US" sz="2000" u="sng" dirty="0" smtClean="0">
                <a:solidFill>
                  <a:srgbClr val="001401"/>
                </a:solidFill>
              </a:rPr>
              <a:t>	    </a:t>
            </a:r>
            <a:r>
              <a:rPr lang="en-US" sz="2000" i="1" u="sng" dirty="0" smtClean="0">
                <a:solidFill>
                  <a:srgbClr val="001401"/>
                </a:solidFill>
              </a:rPr>
              <a:t>r      	P</a:t>
            </a:r>
            <a:r>
              <a:rPr lang="en-US" sz="2000" u="sng" dirty="0" smtClean="0">
                <a:solidFill>
                  <a:srgbClr val="001401"/>
                </a:solidFill>
              </a:rPr>
              <a:t>-value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72200" y="2514600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1401"/>
                </a:solidFill>
              </a:rPr>
              <a:t>Ca	 -0.31	   0.09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72200" y="2971800"/>
            <a:ext cx="289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1401"/>
                </a:solidFill>
              </a:rPr>
              <a:t>Mg	 -0.33	   0.07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72200" y="3429000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1401"/>
                </a:solidFill>
              </a:rPr>
              <a:t>K	 -0.39	   0.03</a:t>
            </a:r>
            <a:endParaRPr lang="en-US" dirty="0">
              <a:solidFill>
                <a:srgbClr val="00140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 flipH="1" flipV="1">
            <a:off x="381000" y="3276600"/>
            <a:ext cx="3352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Up Arrow 26"/>
          <p:cNvSpPr/>
          <p:nvPr/>
        </p:nvSpPr>
        <p:spPr>
          <a:xfrm>
            <a:off x="1600200" y="4953000"/>
            <a:ext cx="152400" cy="45720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42" name="Object 18"/>
          <p:cNvGraphicFramePr>
            <a:graphicFrameLocks noChangeAspect="1"/>
          </p:cNvGraphicFramePr>
          <p:nvPr/>
        </p:nvGraphicFramePr>
        <p:xfrm>
          <a:off x="990600" y="1295400"/>
          <a:ext cx="4191000" cy="4558912"/>
        </p:xfrm>
        <a:graphic>
          <a:graphicData uri="http://schemas.openxmlformats.org/presentationml/2006/ole">
            <p:oleObj spid="_x0000_s1042" name="SPW 11.0 Graph" r:id="rId6" imgW="3328200" imgH="3626280" progId="SigmaPlotGraphicObject.10">
              <p:embed/>
            </p:oleObj>
          </a:graphicData>
        </a:graphic>
      </p:graphicFrame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1676400" y="4953000"/>
            <a:ext cx="152400" cy="38100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rot="5400000" flipH="1" flipV="1">
            <a:off x="457200" y="3352800"/>
            <a:ext cx="3200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44" name="Object 20"/>
          <p:cNvGraphicFramePr>
            <a:graphicFrameLocks noChangeAspect="1"/>
          </p:cNvGraphicFramePr>
          <p:nvPr/>
        </p:nvGraphicFramePr>
        <p:xfrm>
          <a:off x="914400" y="1295400"/>
          <a:ext cx="4191000" cy="4428226"/>
        </p:xfrm>
        <a:graphic>
          <a:graphicData uri="http://schemas.openxmlformats.org/presentationml/2006/ole">
            <p:oleObj spid="_x0000_s1044" name="SPW 11.0 Graph" r:id="rId7" imgW="3323520" imgH="3610800" progId="SigmaPlotGraphicObject.10">
              <p:embed/>
            </p:oleObj>
          </a:graphicData>
        </a:graphic>
      </p:graphicFrame>
      <p:cxnSp>
        <p:nvCxnSpPr>
          <p:cNvPr id="15" name="Straight Connector 14"/>
          <p:cNvCxnSpPr/>
          <p:nvPr/>
        </p:nvCxnSpPr>
        <p:spPr>
          <a:xfrm rot="5400000" flipH="1" flipV="1">
            <a:off x="952500" y="3238500"/>
            <a:ext cx="3124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2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28800" y="5715000"/>
            <a:ext cx="7315200" cy="1143000"/>
          </a:xfrm>
        </p:spPr>
        <p:txBody>
          <a:bodyPr/>
          <a:lstStyle/>
          <a:p>
            <a:pPr eaLnBrk="1" hangingPunct="1">
              <a:buClrTx/>
              <a:buNone/>
              <a:defRPr/>
            </a:pPr>
            <a:r>
              <a:rPr lang="en-US" sz="2200" dirty="0">
                <a:solidFill>
                  <a:srgbClr val="001401"/>
                </a:solidFill>
                <a:effectLst/>
              </a:rPr>
              <a:t>Soil thresholds </a:t>
            </a:r>
            <a:r>
              <a:rPr lang="en-US" sz="2200" dirty="0" smtClean="0">
                <a:solidFill>
                  <a:srgbClr val="001401"/>
                </a:solidFill>
                <a:effectLst/>
              </a:rPr>
              <a:t>for stress tolerance (Bailey </a:t>
            </a:r>
            <a:r>
              <a:rPr lang="en-US" sz="2200" dirty="0">
                <a:solidFill>
                  <a:srgbClr val="001401"/>
                </a:solidFill>
                <a:effectLst/>
              </a:rPr>
              <a:t>et al. </a:t>
            </a:r>
            <a:r>
              <a:rPr lang="en-US" sz="2200" dirty="0" smtClean="0">
                <a:solidFill>
                  <a:srgbClr val="001401"/>
                </a:solidFill>
                <a:effectLst/>
              </a:rPr>
              <a:t>2004):</a:t>
            </a:r>
            <a:endParaRPr lang="en-US" sz="2200" dirty="0">
              <a:solidFill>
                <a:srgbClr val="001401"/>
              </a:solidFill>
              <a:effectLst/>
            </a:endParaRPr>
          </a:p>
          <a:p>
            <a:pPr lvl="1" eaLnBrk="1" hangingPunct="1">
              <a:buClrTx/>
              <a:defRPr/>
            </a:pPr>
            <a:r>
              <a:rPr lang="en-US" sz="2000" dirty="0">
                <a:solidFill>
                  <a:srgbClr val="001401"/>
                </a:solidFill>
                <a:effectLst/>
              </a:rPr>
              <a:t>Ca &gt; </a:t>
            </a:r>
            <a:r>
              <a:rPr lang="en-US" sz="2000" dirty="0" smtClean="0">
                <a:solidFill>
                  <a:srgbClr val="001401"/>
                </a:solidFill>
                <a:effectLst/>
              </a:rPr>
              <a:t>0.20 </a:t>
            </a:r>
            <a:r>
              <a:rPr lang="en-US" sz="2000" dirty="0" err="1" smtClean="0">
                <a:solidFill>
                  <a:srgbClr val="001401"/>
                </a:solidFill>
                <a:effectLst/>
              </a:rPr>
              <a:t>cmolc</a:t>
            </a:r>
            <a:r>
              <a:rPr lang="en-US" sz="2000" dirty="0" smtClean="0">
                <a:solidFill>
                  <a:srgbClr val="001401"/>
                </a:solidFill>
                <a:effectLst/>
              </a:rPr>
              <a:t>/kg</a:t>
            </a:r>
          </a:p>
          <a:p>
            <a:pPr lvl="1" eaLnBrk="1" hangingPunct="1">
              <a:buClrTx/>
              <a:defRPr/>
            </a:pPr>
            <a:r>
              <a:rPr lang="en-US" sz="2000" dirty="0" smtClean="0">
                <a:solidFill>
                  <a:srgbClr val="001401"/>
                </a:solidFill>
                <a:effectLst/>
              </a:rPr>
              <a:t>Mg &gt; 0.05 </a:t>
            </a:r>
            <a:r>
              <a:rPr lang="en-US" sz="2000" dirty="0" err="1" smtClean="0">
                <a:solidFill>
                  <a:srgbClr val="001401"/>
                </a:solidFill>
                <a:effectLst/>
              </a:rPr>
              <a:t>cmolc</a:t>
            </a:r>
            <a:r>
              <a:rPr lang="en-US" sz="2000" dirty="0" smtClean="0">
                <a:solidFill>
                  <a:srgbClr val="001401"/>
                </a:solidFill>
                <a:effectLst/>
              </a:rPr>
              <a:t>/kg </a:t>
            </a:r>
            <a:r>
              <a:rPr lang="en-US" sz="2000" dirty="0" smtClean="0"/>
              <a:t>	</a:t>
            </a:r>
            <a:endParaRPr lang="en-US" sz="2000" dirty="0"/>
          </a:p>
        </p:txBody>
      </p:sp>
      <p:sp>
        <p:nvSpPr>
          <p:cNvPr id="53" name="Rectangle 52"/>
          <p:cNvSpPr/>
          <p:nvPr/>
        </p:nvSpPr>
        <p:spPr>
          <a:xfrm>
            <a:off x="0" y="6150114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Results &amp;</a:t>
            </a:r>
          </a:p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Discussion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7" grpId="0" uiExpand="1" animBg="1" autoUpdateAnimBg="0"/>
      <p:bldP spid="36" grpId="0" animBg="1"/>
      <p:bldP spid="52232" grpId="0" uiExpand="1" build="allAtOnce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Predictor Variables in Multiple Regression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438400"/>
            <a:ext cx="6629400" cy="2667000"/>
          </a:xfrm>
        </p:spPr>
        <p:txBody>
          <a:bodyPr/>
          <a:lstStyle/>
          <a:p>
            <a:pPr>
              <a:buClrTx/>
            </a:pPr>
            <a:r>
              <a:rPr lang="en-US" sz="2800" dirty="0" smtClean="0">
                <a:solidFill>
                  <a:srgbClr val="000000"/>
                </a:solidFill>
                <a:effectLst/>
              </a:rPr>
              <a:t>Concave </a:t>
            </a:r>
            <a:r>
              <a:rPr lang="en-US" sz="2800" dirty="0" err="1" smtClean="0">
                <a:solidFill>
                  <a:srgbClr val="000000"/>
                </a:solidFill>
                <a:effectLst/>
              </a:rPr>
              <a:t>Microrelief</a:t>
            </a:r>
            <a:endParaRPr lang="en-US" sz="2800" dirty="0" smtClean="0">
              <a:solidFill>
                <a:srgbClr val="000000"/>
              </a:solidFill>
              <a:effectLst/>
            </a:endParaRPr>
          </a:p>
          <a:p>
            <a:pPr>
              <a:buClrTx/>
            </a:pPr>
            <a:r>
              <a:rPr lang="en-US" sz="2800" dirty="0" smtClean="0">
                <a:solidFill>
                  <a:srgbClr val="000000"/>
                </a:solidFill>
                <a:effectLst/>
              </a:rPr>
              <a:t>Dry Growing Season During Outbreak</a:t>
            </a:r>
          </a:p>
          <a:p>
            <a:pPr>
              <a:buClrTx/>
            </a:pPr>
            <a:r>
              <a:rPr lang="en-US" sz="2800" dirty="0" smtClean="0">
                <a:solidFill>
                  <a:srgbClr val="000000"/>
                </a:solidFill>
                <a:effectLst/>
              </a:rPr>
              <a:t>Low Temperatures</a:t>
            </a:r>
          </a:p>
          <a:p>
            <a:pPr>
              <a:buClrTx/>
            </a:pPr>
            <a:r>
              <a:rPr lang="en-US" sz="2800" dirty="0" smtClean="0">
                <a:solidFill>
                  <a:srgbClr val="000000"/>
                </a:solidFill>
                <a:effectLst/>
              </a:rPr>
              <a:t>Low Exchangeable Soil </a:t>
            </a:r>
            <a:r>
              <a:rPr lang="en-US" sz="2800" dirty="0" err="1" smtClean="0">
                <a:solidFill>
                  <a:srgbClr val="000000"/>
                </a:solidFill>
                <a:effectLst/>
              </a:rPr>
              <a:t>Cations</a:t>
            </a:r>
            <a:endParaRPr lang="en-US" sz="2800" dirty="0" smtClean="0">
              <a:solidFill>
                <a:srgbClr val="000000"/>
              </a:solidFill>
              <a:effectLst/>
            </a:endParaRPr>
          </a:p>
          <a:p>
            <a:pPr>
              <a:buClrTx/>
            </a:pPr>
            <a:r>
              <a:rPr lang="en-US" sz="2800" dirty="0" smtClean="0">
                <a:solidFill>
                  <a:srgbClr val="000000"/>
                </a:solidFill>
                <a:effectLst/>
              </a:rPr>
              <a:t>FTC Defoliation</a:t>
            </a:r>
            <a:endParaRPr lang="en-US" sz="2800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50114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Results &amp;</a:t>
            </a:r>
          </a:p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Discussion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r>
              <a:rPr lang="en-US" dirty="0" smtClean="0"/>
              <a:t>Crown Dieback Model Selection Using AIC</a:t>
            </a:r>
            <a:r>
              <a:rPr lang="en-US" baseline="-25000" dirty="0" smtClean="0"/>
              <a:t>C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2057400" y="1676400"/>
            <a:ext cx="5105400" cy="2514600"/>
          </a:xfrm>
        </p:spPr>
        <p:txBody>
          <a:bodyPr/>
          <a:lstStyle/>
          <a:p>
            <a:pPr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Two models within 1 AIC</a:t>
            </a:r>
            <a:r>
              <a:rPr lang="en-US" baseline="-25000" dirty="0" smtClean="0">
                <a:solidFill>
                  <a:srgbClr val="001401"/>
                </a:solidFill>
                <a:effectLst/>
              </a:rPr>
              <a:t>C</a:t>
            </a:r>
          </a:p>
          <a:p>
            <a:pPr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Both models included: </a:t>
            </a:r>
          </a:p>
          <a:p>
            <a:pPr lvl="1"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Dry growing season (Palmer’s Z-index)</a:t>
            </a:r>
          </a:p>
          <a:p>
            <a:pPr lvl="1"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Low Mg in A horizon</a:t>
            </a:r>
          </a:p>
          <a:p>
            <a:pPr lvl="1"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Concave </a:t>
            </a:r>
            <a:r>
              <a:rPr lang="en-US" dirty="0" err="1" smtClean="0">
                <a:solidFill>
                  <a:srgbClr val="001401"/>
                </a:solidFill>
                <a:effectLst/>
              </a:rPr>
              <a:t>microrelief</a:t>
            </a:r>
            <a:endParaRPr lang="en-US" dirty="0" smtClean="0">
              <a:solidFill>
                <a:srgbClr val="001401"/>
              </a:solidFill>
              <a:effectLst/>
            </a:endParaRPr>
          </a:p>
          <a:p>
            <a:pPr lvl="1"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2006 Defoliation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150114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Results &amp;</a:t>
            </a:r>
          </a:p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Discussion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95400" y="4267200"/>
            <a:ext cx="350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Model 1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Low annual mean temperature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i="1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 0.76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AIC</a:t>
            </a:r>
            <a:r>
              <a:rPr lang="en-US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82.14</a:t>
            </a:r>
          </a:p>
          <a:p>
            <a:r>
              <a:rPr lang="en-US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0.55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Chi-square</a:t>
            </a:r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P-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value = 0.52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3000" y="4267200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Model 2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Low outbreak mean temperature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Low stand basal area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0.78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AIC</a:t>
            </a:r>
            <a:r>
              <a:rPr lang="en-US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83.14</a:t>
            </a:r>
          </a:p>
          <a:p>
            <a:r>
              <a:rPr lang="en-US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baseline="-25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0.33</a:t>
            </a:r>
          </a:p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Chi-square</a:t>
            </a:r>
            <a:r>
              <a:rPr lang="en-US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-value = 0.85</a:t>
            </a:r>
            <a:endParaRPr lang="en-US" dirty="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457200" y="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Mortality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Model Selection Using AIC</a:t>
            </a:r>
            <a:r>
              <a:rPr kumimoji="0" lang="en-US" sz="44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1143000" y="2209800"/>
            <a:ext cx="3886200" cy="3048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tabLst/>
              <a:defRPr/>
            </a:pP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solidFill>
                  <a:srgbClr val="00140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Best model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1401"/>
                </a:solidFill>
                <a:effectLst/>
                <a:uLnTx/>
                <a:uFillTx/>
                <a:latin typeface="+mn-lt"/>
              </a:rPr>
              <a:t>Concave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1401"/>
                </a:solidFill>
                <a:effectLst/>
                <a:uLnTx/>
                <a:uFillTx/>
                <a:latin typeface="+mn-lt"/>
              </a:rPr>
              <a:t>microrelief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140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1401"/>
                </a:solidFill>
                <a:effectLst/>
                <a:uLnTx/>
                <a:uFillTx/>
                <a:latin typeface="+mn-lt"/>
              </a:rPr>
              <a:t>Low annual min. temperature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n"/>
              <a:tabLst/>
              <a:defRPr/>
            </a:pPr>
            <a:r>
              <a:rPr lang="en-US" sz="2400" kern="0" dirty="0" smtClean="0">
                <a:solidFill>
                  <a:srgbClr val="001401"/>
                </a:solidFill>
                <a:latin typeface="+mn-lt"/>
              </a:rPr>
              <a:t>Dry growing season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140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1401"/>
                </a:solidFill>
                <a:effectLst/>
                <a:uLnTx/>
                <a:uFillTx/>
                <a:latin typeface="+mn-lt"/>
              </a:rPr>
              <a:t>2005 Defoliation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1401"/>
                </a:solidFill>
                <a:effectLst/>
                <a:uLnTx/>
                <a:uFillTx/>
                <a:latin typeface="+mn-lt"/>
              </a:rPr>
              <a:t>Low K in upper 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8800" y="30480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aseline="30000" dirty="0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= 0.60</a:t>
            </a:r>
          </a:p>
          <a:p>
            <a:r>
              <a:rPr lang="en-US" dirty="0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AIC</a:t>
            </a:r>
            <a:r>
              <a:rPr lang="en-US" baseline="-25000" dirty="0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 = 63.17</a:t>
            </a:r>
          </a:p>
          <a:p>
            <a:r>
              <a:rPr lang="en-US" i="1" dirty="0" err="1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baseline="-25000" dirty="0" err="1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 = 0.55</a:t>
            </a:r>
          </a:p>
          <a:p>
            <a:r>
              <a:rPr lang="en-US" dirty="0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Chi-square </a:t>
            </a:r>
            <a:r>
              <a:rPr lang="en-US" i="1" dirty="0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-value = 0.52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150114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Results &amp;</a:t>
            </a:r>
          </a:p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Discussion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Potassium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914400" y="1600201"/>
            <a:ext cx="7315200" cy="4038600"/>
          </a:xfrm>
        </p:spPr>
        <p:txBody>
          <a:bodyPr/>
          <a:lstStyle/>
          <a:p>
            <a:pPr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N, P, </a:t>
            </a:r>
            <a:r>
              <a:rPr lang="en-US" b="1" dirty="0" smtClean="0">
                <a:solidFill>
                  <a:srgbClr val="001401"/>
                </a:solidFill>
                <a:effectLst/>
              </a:rPr>
              <a:t>K</a:t>
            </a:r>
          </a:p>
          <a:p>
            <a:pPr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Enzyme activator</a:t>
            </a:r>
          </a:p>
          <a:p>
            <a:pPr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Synthesis of root starches</a:t>
            </a:r>
          </a:p>
          <a:p>
            <a:pPr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Regulates water uptake and loss in trees</a:t>
            </a:r>
          </a:p>
          <a:p>
            <a:pPr lvl="1"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Recovery from frosts</a:t>
            </a:r>
          </a:p>
          <a:p>
            <a:pPr lvl="1"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Recovery from defoliation</a:t>
            </a:r>
          </a:p>
          <a:p>
            <a:pPr lvl="1"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Recovery from drought</a:t>
            </a:r>
          </a:p>
          <a:p>
            <a:pPr lvl="1"/>
            <a:endParaRPr lang="en-US" dirty="0">
              <a:solidFill>
                <a:srgbClr val="001401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5789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Discussion</a:t>
            </a:r>
          </a:p>
        </p:txBody>
      </p:sp>
      <p:pic>
        <p:nvPicPr>
          <p:cNvPr id="6" name="Picture 5" descr="02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638800" y="4114800"/>
            <a:ext cx="3048000" cy="228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Summary of Results</a:t>
            </a:r>
            <a:endParaRPr lang="en-US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76400" y="1981200"/>
            <a:ext cx="5715000" cy="3810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Tx/>
              <a:defRPr/>
            </a:pPr>
            <a:r>
              <a:rPr lang="en-US" sz="2800" dirty="0">
                <a:solidFill>
                  <a:srgbClr val="001401"/>
                </a:solidFill>
                <a:effectLst/>
              </a:rPr>
              <a:t>Sugar maple stands decreased in crown dieback </a:t>
            </a:r>
            <a:r>
              <a:rPr lang="en-US" sz="2800" dirty="0" smtClean="0">
                <a:solidFill>
                  <a:srgbClr val="001401"/>
                </a:solidFill>
                <a:effectLst/>
              </a:rPr>
              <a:t>by </a:t>
            </a:r>
            <a:r>
              <a:rPr lang="en-US" sz="2800" dirty="0">
                <a:solidFill>
                  <a:srgbClr val="001401"/>
                </a:solidFill>
                <a:effectLst/>
              </a:rPr>
              <a:t>an average of </a:t>
            </a:r>
            <a:r>
              <a:rPr lang="en-US" sz="2800" dirty="0" smtClean="0">
                <a:solidFill>
                  <a:srgbClr val="001401"/>
                </a:solidFill>
                <a:effectLst/>
              </a:rPr>
              <a:t>2%</a:t>
            </a:r>
            <a:endParaRPr lang="en-US" sz="2800" dirty="0">
              <a:solidFill>
                <a:srgbClr val="001401"/>
              </a:solidFill>
              <a:effectLst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endParaRPr lang="en-US" sz="2800" dirty="0">
              <a:solidFill>
                <a:srgbClr val="001401"/>
              </a:solidFill>
              <a:effectLst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en-US" sz="2800" dirty="0">
                <a:solidFill>
                  <a:srgbClr val="001401"/>
                </a:solidFill>
                <a:effectLst/>
              </a:rPr>
              <a:t>Stands with higher crown dieback </a:t>
            </a:r>
            <a:r>
              <a:rPr lang="en-US" sz="2800" dirty="0" smtClean="0">
                <a:solidFill>
                  <a:srgbClr val="001401"/>
                </a:solidFill>
                <a:effectLst/>
              </a:rPr>
              <a:t>had highest mortality the next year</a:t>
            </a:r>
            <a:endParaRPr lang="en-US" sz="2800" dirty="0">
              <a:solidFill>
                <a:srgbClr val="001401"/>
              </a:solidFill>
              <a:effectLst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endParaRPr lang="en-US" sz="2800" dirty="0">
              <a:solidFill>
                <a:srgbClr val="001401"/>
              </a:solidFill>
              <a:effectLst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en-US" sz="2800" dirty="0" smtClean="0">
                <a:solidFill>
                  <a:srgbClr val="001401"/>
                </a:solidFill>
                <a:effectLst/>
              </a:rPr>
              <a:t>Stands with high sugar </a:t>
            </a:r>
            <a:r>
              <a:rPr lang="en-US" sz="2800" dirty="0">
                <a:solidFill>
                  <a:srgbClr val="001401"/>
                </a:solidFill>
                <a:effectLst/>
              </a:rPr>
              <a:t>maple </a:t>
            </a:r>
            <a:r>
              <a:rPr lang="en-US" sz="2800" dirty="0" smtClean="0">
                <a:solidFill>
                  <a:srgbClr val="001401"/>
                </a:solidFill>
                <a:effectLst/>
              </a:rPr>
              <a:t>mortality </a:t>
            </a:r>
            <a:r>
              <a:rPr lang="en-US" sz="2800" dirty="0">
                <a:solidFill>
                  <a:srgbClr val="001401"/>
                </a:solidFill>
                <a:effectLst/>
              </a:rPr>
              <a:t>occurred on soils with low </a:t>
            </a:r>
            <a:r>
              <a:rPr lang="en-US" sz="2800" dirty="0" smtClean="0">
                <a:solidFill>
                  <a:srgbClr val="001401"/>
                </a:solidFill>
                <a:effectLst/>
              </a:rPr>
              <a:t>Ca, Mg, and K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>
              <a:solidFill>
                <a:srgbClr val="001401"/>
              </a:solidFill>
              <a:effectLst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590800" y="2133600"/>
            <a:ext cx="5257800" cy="3962400"/>
            <a:chOff x="3043039" y="2438400"/>
            <a:chExt cx="4270723" cy="3115994"/>
          </a:xfrm>
        </p:grpSpPr>
        <p:pic>
          <p:nvPicPr>
            <p:cNvPr id="18" name="Picture 17" descr="sugar-maple-tree-range.gif"/>
            <p:cNvPicPr>
              <a:picLocks noChangeAspect="1"/>
            </p:cNvPicPr>
            <p:nvPr/>
          </p:nvPicPr>
          <p:blipFill>
            <a:blip r:embed="rId4" cstate="print"/>
            <a:srcRect l="39262" t="32845"/>
            <a:stretch>
              <a:fillRect/>
            </a:stretch>
          </p:blipFill>
          <p:spPr>
            <a:xfrm>
              <a:off x="3276599" y="2438400"/>
              <a:ext cx="2829111" cy="31159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3043039" y="2498323"/>
              <a:ext cx="42707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001401"/>
                  </a:solidFill>
                  <a:latin typeface="Times New Roman" pitchFamily="18" charset="0"/>
                  <a:cs typeface="Times New Roman" pitchFamily="18" charset="0"/>
                </a:rPr>
                <a:t>http://www.statesymbolsusa.org/IMAGES/Vermont/sugar-maple-tree-range.gif</a:t>
              </a:r>
              <a:endParaRPr lang="en-US" sz="1000" dirty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Title 4"/>
          <p:cNvSpPr>
            <a:spLocks/>
          </p:cNvSpPr>
          <p:nvPr/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Sugar Maple</a:t>
            </a: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Acer </a:t>
            </a:r>
            <a:r>
              <a:rPr lang="en-US" sz="3200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saccharum</a:t>
            </a:r>
            <a:r>
              <a:rPr lang="en-US" sz="32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Marsh.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1143000" y="1676400"/>
            <a:ext cx="3728831" cy="2837020"/>
            <a:chOff x="2935697" y="3903820"/>
            <a:chExt cx="4269263" cy="2548046"/>
          </a:xfrm>
        </p:grpSpPr>
        <p:pic>
          <p:nvPicPr>
            <p:cNvPr id="29707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76336" y="3903820"/>
              <a:ext cx="4031343" cy="25146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9708" name="Rectangle 10"/>
            <p:cNvSpPr>
              <a:spLocks noChangeArrowheads="1"/>
            </p:cNvSpPr>
            <p:nvPr/>
          </p:nvSpPr>
          <p:spPr bwMode="auto">
            <a:xfrm>
              <a:off x="2935697" y="6230725"/>
              <a:ext cx="4269263" cy="221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00" dirty="0"/>
                <a:t>http://www.woodworkerssource.com/blog/?p=980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800600" y="1676400"/>
            <a:ext cx="3125808" cy="4114800"/>
            <a:chOff x="5547732" y="1447800"/>
            <a:chExt cx="2515894" cy="3183147"/>
          </a:xfrm>
        </p:grpSpPr>
        <p:pic>
          <p:nvPicPr>
            <p:cNvPr id="29705" name="Picture 10" descr="G:\Presentations\PICS\syrup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47732" y="1447800"/>
              <a:ext cx="2514600" cy="306965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7755673" y="1506747"/>
              <a:ext cx="307953" cy="3124200"/>
            </a:xfrm>
            <a:prstGeom prst="rect">
              <a:avLst/>
            </a:prstGeom>
          </p:spPr>
          <p:txBody>
            <a:bodyPr vert="vert">
              <a:spAutoFit/>
            </a:bodyPr>
            <a:lstStyle/>
            <a:p>
              <a:pPr>
                <a:defRPr/>
              </a:pPr>
              <a:r>
                <a:rPr lang="en-US" sz="800" dirty="0"/>
                <a:t>http://farm4.static.flickr.com/3276/2379747203_564b134589.jpg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590800" y="3733800"/>
            <a:ext cx="4038599" cy="2819400"/>
            <a:chOff x="4330849" y="3716086"/>
            <a:chExt cx="4169260" cy="2785395"/>
          </a:xfrm>
        </p:grpSpPr>
        <p:pic>
          <p:nvPicPr>
            <p:cNvPr id="29703" name="Picture 12" descr="G:\Presentations\PICS\canadian_sugar_maple_sm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09514" y="3716086"/>
              <a:ext cx="3929395" cy="278539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9704" name="Rectangle 7"/>
            <p:cNvSpPr>
              <a:spLocks noChangeArrowheads="1"/>
            </p:cNvSpPr>
            <p:nvPr/>
          </p:nvSpPr>
          <p:spPr bwMode="auto">
            <a:xfrm>
              <a:off x="4330849" y="6275638"/>
              <a:ext cx="4169260" cy="212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800" dirty="0"/>
                <a:t>http://www.greenngreen.com/images/products2008/canadian_sugar_maple_sm.jpg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645789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Fertilizer Application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800600" y="1981200"/>
            <a:ext cx="3505200" cy="3505200"/>
          </a:xfrm>
        </p:spPr>
        <p:txBody>
          <a:bodyPr/>
          <a:lstStyle/>
          <a:p>
            <a:pPr>
              <a:buClrTx/>
            </a:pPr>
            <a:r>
              <a:rPr lang="en-US" dirty="0" smtClean="0">
                <a:solidFill>
                  <a:srgbClr val="000000"/>
                </a:solidFill>
                <a:effectLst/>
              </a:rPr>
              <a:t>Calcium carbonate (CaCO</a:t>
            </a:r>
            <a:r>
              <a:rPr lang="en-US" baseline="-25000" dirty="0" smtClean="0">
                <a:solidFill>
                  <a:srgbClr val="000000"/>
                </a:solidFill>
                <a:effectLst/>
              </a:rPr>
              <a:t>3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)</a:t>
            </a:r>
            <a:endParaRPr lang="en-US" baseline="-25000" dirty="0" smtClean="0">
              <a:solidFill>
                <a:srgbClr val="000000"/>
              </a:solidFill>
              <a:effectLst/>
            </a:endParaRPr>
          </a:p>
          <a:p>
            <a:pPr>
              <a:buClrTx/>
            </a:pPr>
            <a:r>
              <a:rPr lang="en-US" dirty="0" err="1" smtClean="0">
                <a:solidFill>
                  <a:srgbClr val="000000"/>
                </a:solidFill>
                <a:effectLst/>
              </a:rPr>
              <a:t>Dolomitic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 lime</a:t>
            </a:r>
          </a:p>
          <a:p>
            <a:pPr>
              <a:buClrTx/>
              <a:buNone/>
            </a:pPr>
            <a:r>
              <a:rPr lang="en-US" dirty="0" smtClean="0">
                <a:solidFill>
                  <a:srgbClr val="000000"/>
                </a:solidFill>
                <a:effectLst/>
              </a:rPr>
              <a:t>	(</a:t>
            </a:r>
            <a:r>
              <a:rPr lang="en-US" dirty="0" err="1" smtClean="0">
                <a:solidFill>
                  <a:srgbClr val="000000"/>
                </a:solidFill>
                <a:effectLst/>
              </a:rPr>
              <a:t>CaMg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(CO</a:t>
            </a:r>
            <a:r>
              <a:rPr lang="en-US" baseline="-25000" dirty="0" smtClean="0">
                <a:solidFill>
                  <a:srgbClr val="000000"/>
                </a:solidFill>
                <a:effectLst/>
              </a:rPr>
              <a:t>3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)</a:t>
            </a:r>
            <a:r>
              <a:rPr lang="en-US" baseline="-25000" dirty="0" smtClean="0">
                <a:solidFill>
                  <a:srgbClr val="000000"/>
                </a:solidFill>
                <a:effectLst/>
              </a:rPr>
              <a:t>2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)</a:t>
            </a:r>
          </a:p>
          <a:p>
            <a:pPr>
              <a:buClrTx/>
            </a:pPr>
            <a:r>
              <a:rPr lang="en-US" dirty="0" smtClean="0">
                <a:solidFill>
                  <a:srgbClr val="000000"/>
                </a:solidFill>
                <a:effectLst/>
              </a:rPr>
              <a:t>Potash</a:t>
            </a:r>
          </a:p>
          <a:p>
            <a:pPr lvl="1">
              <a:buClrTx/>
            </a:pPr>
            <a:r>
              <a:rPr lang="en-US" dirty="0" smtClean="0">
                <a:solidFill>
                  <a:srgbClr val="000000"/>
                </a:solidFill>
                <a:effectLst/>
              </a:rPr>
              <a:t>K</a:t>
            </a:r>
            <a:r>
              <a:rPr lang="en-US" baseline="-25000" dirty="0" smtClean="0">
                <a:solidFill>
                  <a:srgbClr val="000000"/>
                </a:solidFill>
                <a:effectLst/>
              </a:rPr>
              <a:t>2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SO</a:t>
            </a:r>
            <a:r>
              <a:rPr lang="en-US" baseline="-25000" dirty="0" smtClean="0">
                <a:solidFill>
                  <a:srgbClr val="000000"/>
                </a:solidFill>
                <a:effectLst/>
              </a:rPr>
              <a:t>4</a:t>
            </a:r>
          </a:p>
          <a:p>
            <a:pPr lvl="1">
              <a:buClrTx/>
            </a:pPr>
            <a:r>
              <a:rPr lang="en-US" dirty="0" smtClean="0">
                <a:solidFill>
                  <a:srgbClr val="000000"/>
                </a:solidFill>
                <a:effectLst/>
              </a:rPr>
              <a:t>KNO</a:t>
            </a:r>
            <a:r>
              <a:rPr lang="en-US" baseline="-25000" dirty="0" smtClean="0">
                <a:solidFill>
                  <a:srgbClr val="000000"/>
                </a:solidFill>
                <a:effectLst/>
              </a:rPr>
              <a:t>3</a:t>
            </a:r>
            <a:endParaRPr lang="en-US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842337"/>
            <a:ext cx="1600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Implications for Management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28800"/>
            <a:ext cx="2800350" cy="3733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3657600" y="1905000"/>
            <a:ext cx="457200" cy="3581400"/>
          </a:xfrm>
        </p:spPr>
        <p:txBody>
          <a:bodyPr vert="vert"/>
          <a:lstStyle/>
          <a:p>
            <a:pPr>
              <a:buNone/>
            </a:pPr>
            <a:r>
              <a:rPr lang="en-US" sz="1400" dirty="0" smtClean="0"/>
              <a:t>wb9.itrademarket.com/.../64/514564_foto008.jpg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Salvage Cutting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1"/>
            <a:ext cx="7391400" cy="1143000"/>
          </a:xfrm>
        </p:spPr>
        <p:txBody>
          <a:bodyPr/>
          <a:lstStyle/>
          <a:p>
            <a:pPr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Remove trees with crown dieback &gt;70%</a:t>
            </a:r>
          </a:p>
          <a:p>
            <a:pPr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Pay attention to trees with dieback </a:t>
            </a:r>
            <a:r>
              <a:rPr lang="en-US" u="sng" dirty="0" smtClean="0">
                <a:solidFill>
                  <a:srgbClr val="001401"/>
                </a:solidFill>
                <a:effectLst/>
              </a:rPr>
              <a:t>&gt;</a:t>
            </a:r>
            <a:r>
              <a:rPr lang="en-US" dirty="0" smtClean="0">
                <a:solidFill>
                  <a:srgbClr val="001401"/>
                </a:solidFill>
                <a:effectLst/>
              </a:rPr>
              <a:t> 50%</a:t>
            </a:r>
            <a:endParaRPr lang="en-US" dirty="0">
              <a:solidFill>
                <a:srgbClr val="001401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842337"/>
            <a:ext cx="1600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Implications for Management</a:t>
            </a:r>
          </a:p>
        </p:txBody>
      </p:sp>
      <p:pic>
        <p:nvPicPr>
          <p:cNvPr id="6" name="Picture 5" descr="Cranberry_Lake_2009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2819400"/>
            <a:ext cx="2692400" cy="403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6581001"/>
            <a:ext cx="1488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D. Parry, SUNY-ESF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5000"/>
            <a:ext cx="7162800" cy="3733800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001401"/>
                </a:solidFill>
                <a:effectLst/>
              </a:rPr>
              <a:t>Sugar maple may be susceptible to decline on a wider range of soils than previously defined</a:t>
            </a:r>
          </a:p>
          <a:p>
            <a:endParaRPr lang="en-US" dirty="0" smtClean="0"/>
          </a:p>
          <a:p>
            <a:pPr algn="ctr">
              <a:buNone/>
            </a:pPr>
            <a:r>
              <a:rPr lang="en-US" dirty="0" smtClean="0">
                <a:solidFill>
                  <a:srgbClr val="001401"/>
                </a:solidFill>
                <a:effectLst/>
              </a:rPr>
              <a:t>More attention should be paid to concentrations of K in soils when investigating sugar maple condition</a:t>
            </a:r>
            <a:endParaRPr lang="en-US" dirty="0">
              <a:solidFill>
                <a:srgbClr val="00140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Future Investigation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2133600"/>
            <a:ext cx="4038600" cy="2514600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US" dirty="0" smtClean="0">
                <a:solidFill>
                  <a:srgbClr val="001401"/>
                </a:solidFill>
                <a:effectLst/>
              </a:rPr>
              <a:t>Long-term data prior to FTC outbreak</a:t>
            </a:r>
          </a:p>
          <a:p>
            <a:pPr eaLnBrk="1" hangingPunct="1">
              <a:buClrTx/>
              <a:defRPr/>
            </a:pPr>
            <a:r>
              <a:rPr lang="en-US" dirty="0" smtClean="0">
                <a:solidFill>
                  <a:srgbClr val="001401"/>
                </a:solidFill>
                <a:effectLst/>
              </a:rPr>
              <a:t>Mortality in 10 years</a:t>
            </a:r>
          </a:p>
          <a:p>
            <a:pPr eaLnBrk="1" hangingPunct="1">
              <a:buClrTx/>
              <a:defRPr/>
            </a:pPr>
            <a:r>
              <a:rPr lang="en-US" dirty="0" smtClean="0">
                <a:solidFill>
                  <a:srgbClr val="001401"/>
                </a:solidFill>
                <a:effectLst/>
              </a:rPr>
              <a:t>Presence of </a:t>
            </a:r>
            <a:r>
              <a:rPr lang="en-US" i="1" dirty="0" err="1" smtClean="0">
                <a:solidFill>
                  <a:srgbClr val="001401"/>
                </a:solidFill>
                <a:effectLst/>
              </a:rPr>
              <a:t>Armillaria</a:t>
            </a:r>
            <a:r>
              <a:rPr lang="en-US" i="1" dirty="0" smtClean="0">
                <a:solidFill>
                  <a:srgbClr val="001401"/>
                </a:solidFill>
                <a:effectLst/>
              </a:rPr>
              <a:t> </a:t>
            </a:r>
            <a:r>
              <a:rPr lang="en-US" dirty="0" smtClean="0">
                <a:solidFill>
                  <a:srgbClr val="001401"/>
                </a:solidFill>
                <a:effectLst/>
              </a:rPr>
              <a:t>root-rot fungus</a:t>
            </a:r>
            <a:endParaRPr lang="en-US" dirty="0"/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143000"/>
            <a:ext cx="2093516" cy="3022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191000"/>
            <a:ext cx="36576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800600" y="624840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Dave Powell, USDA Forest Service, Bugwood.org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5486400" y="3733800"/>
            <a:ext cx="1905000" cy="40011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sz="1000" dirty="0" smtClean="0"/>
              <a:t>Joseph O'Brien, USDA Forest Service, Bugwood.org</a:t>
            </a:r>
            <a:endParaRPr lang="en-US" sz="10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10" name="Content Placeholder 9" descr="NSRC_logo2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505200" y="5484038"/>
            <a:ext cx="2207312" cy="1373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85800" y="1371601"/>
            <a:ext cx="7620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1401"/>
                </a:solidFill>
                <a:latin typeface="+mj-lt"/>
              </a:rPr>
              <a:t>Dr. Ruth </a:t>
            </a:r>
            <a:r>
              <a:rPr lang="en-US" sz="2000" dirty="0" err="1" smtClean="0">
                <a:solidFill>
                  <a:srgbClr val="001401"/>
                </a:solidFill>
                <a:latin typeface="+mj-lt"/>
              </a:rPr>
              <a:t>Yanai</a:t>
            </a:r>
            <a:r>
              <a:rPr lang="en-US" sz="2000" dirty="0" smtClean="0">
                <a:solidFill>
                  <a:srgbClr val="001401"/>
                </a:solidFill>
                <a:latin typeface="+mj-lt"/>
              </a:rPr>
              <a:t>, SUNY-ESF</a:t>
            </a:r>
          </a:p>
          <a:p>
            <a:pPr algn="ctr"/>
            <a:r>
              <a:rPr lang="en-US" sz="2000" dirty="0" smtClean="0">
                <a:solidFill>
                  <a:srgbClr val="001401"/>
                </a:solidFill>
                <a:latin typeface="+mj-lt"/>
              </a:rPr>
              <a:t>Dr. Russ Briggs, SUNY-ESF</a:t>
            </a:r>
          </a:p>
          <a:p>
            <a:pPr algn="ctr"/>
            <a:r>
              <a:rPr lang="en-US" sz="2000" dirty="0" smtClean="0">
                <a:solidFill>
                  <a:srgbClr val="001401"/>
                </a:solidFill>
                <a:latin typeface="+mj-lt"/>
              </a:rPr>
              <a:t>Dr. Doug Allen, SUNY-ESF</a:t>
            </a:r>
          </a:p>
          <a:p>
            <a:pPr algn="ctr"/>
            <a:r>
              <a:rPr lang="en-US" sz="2000" dirty="0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Dustin Wood, SUNY-ESF, M.S. 2008</a:t>
            </a:r>
          </a:p>
          <a:p>
            <a:pPr algn="ctr"/>
            <a:r>
              <a:rPr lang="en-US" sz="2000" dirty="0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Sandra Wilmot &amp; Forest Health Field Crews, VT DFPR</a:t>
            </a:r>
          </a:p>
          <a:p>
            <a:pPr algn="ctr"/>
            <a:r>
              <a:rPr lang="en-US" sz="2000" dirty="0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Charlie Burnham &amp; Melanie Joy, MA DCR</a:t>
            </a:r>
          </a:p>
          <a:p>
            <a:pPr algn="ctr"/>
            <a:r>
              <a:rPr lang="en-US" sz="2000" dirty="0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NYS DEC</a:t>
            </a:r>
          </a:p>
          <a:p>
            <a:pPr algn="ctr"/>
            <a:r>
              <a:rPr lang="en-US" sz="2000" dirty="0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Vermont and New York Landowners</a:t>
            </a:r>
          </a:p>
          <a:p>
            <a:pPr algn="ctr"/>
            <a:r>
              <a:rPr lang="en-US" sz="2000" dirty="0" smtClean="0">
                <a:solidFill>
                  <a:srgbClr val="001401"/>
                </a:solidFill>
                <a:latin typeface="+mj-lt"/>
              </a:rPr>
              <a:t>William O’Neill</a:t>
            </a:r>
          </a:p>
          <a:p>
            <a:pPr algn="ctr"/>
            <a:r>
              <a:rPr lang="en-US" sz="2000" dirty="0" smtClean="0">
                <a:solidFill>
                  <a:srgbClr val="001401"/>
                </a:solidFill>
                <a:latin typeface="+mj-lt"/>
              </a:rPr>
              <a:t>Alec </a:t>
            </a:r>
            <a:r>
              <a:rPr lang="en-US" sz="2000" dirty="0" err="1" smtClean="0">
                <a:solidFill>
                  <a:srgbClr val="001401"/>
                </a:solidFill>
                <a:latin typeface="+mj-lt"/>
              </a:rPr>
              <a:t>Pitel</a:t>
            </a:r>
            <a:endParaRPr lang="en-US" sz="2000" dirty="0" smtClean="0">
              <a:solidFill>
                <a:srgbClr val="001401"/>
              </a:solidFill>
              <a:latin typeface="+mj-lt"/>
            </a:endParaRPr>
          </a:p>
          <a:p>
            <a:pPr algn="ctr"/>
            <a:r>
              <a:rPr lang="en-US" sz="2000" dirty="0" smtClean="0">
                <a:solidFill>
                  <a:srgbClr val="001401"/>
                </a:solidFill>
                <a:latin typeface="+mj-lt"/>
              </a:rPr>
              <a:t>Chuck </a:t>
            </a:r>
            <a:r>
              <a:rPr lang="en-US" sz="2000" dirty="0" err="1" smtClean="0">
                <a:solidFill>
                  <a:srgbClr val="001401"/>
                </a:solidFill>
                <a:latin typeface="+mj-lt"/>
              </a:rPr>
              <a:t>Schirmer</a:t>
            </a:r>
            <a:r>
              <a:rPr lang="en-US" sz="2000" dirty="0" smtClean="0">
                <a:solidFill>
                  <a:srgbClr val="001401"/>
                </a:solidFill>
                <a:latin typeface="+mj-lt"/>
              </a:rPr>
              <a:t>, SUNY-ESF</a:t>
            </a:r>
          </a:p>
          <a:p>
            <a:pPr algn="ctr"/>
            <a:r>
              <a:rPr lang="en-US" sz="2000" dirty="0" smtClean="0">
                <a:solidFill>
                  <a:srgbClr val="001401"/>
                </a:solidFill>
                <a:latin typeface="+mj-lt"/>
              </a:rPr>
              <a:t>Deb Driscoll, SUNY-ESF</a:t>
            </a:r>
          </a:p>
          <a:p>
            <a:pPr algn="ctr"/>
            <a:r>
              <a:rPr lang="en-US" sz="2000" dirty="0" smtClean="0">
                <a:solidFill>
                  <a:srgbClr val="001401"/>
                </a:solidFill>
                <a:latin typeface="+mj-lt"/>
              </a:rPr>
              <a:t>Dr. Steve </a:t>
            </a:r>
            <a:r>
              <a:rPr lang="en-US" sz="2000" dirty="0" err="1" smtClean="0">
                <a:solidFill>
                  <a:srgbClr val="001401"/>
                </a:solidFill>
                <a:latin typeface="+mj-lt"/>
              </a:rPr>
              <a:t>Stehman</a:t>
            </a:r>
            <a:r>
              <a:rPr lang="en-US" sz="2000" dirty="0" smtClean="0">
                <a:solidFill>
                  <a:srgbClr val="001401"/>
                </a:solidFill>
                <a:latin typeface="+mj-lt"/>
              </a:rPr>
              <a:t>, SUNY-ESF</a:t>
            </a:r>
          </a:p>
          <a:p>
            <a:pPr algn="ctr"/>
            <a:endParaRPr lang="en-US" sz="24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 anchor="t">
            <a:noAutofit/>
          </a:bodyPr>
          <a:lstStyle/>
          <a:p>
            <a:pPr eaLnBrk="1" hangingPunct="1">
              <a:defRPr/>
            </a:pPr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457200" y="838200"/>
            <a:ext cx="8534400" cy="6019800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Tx/>
              <a:defRPr/>
            </a:pPr>
            <a:r>
              <a:rPr lang="en-US" sz="1400" dirty="0" err="1" smtClean="0">
                <a:solidFill>
                  <a:srgbClr val="001401"/>
                </a:solidFill>
                <a:effectLst/>
              </a:rPr>
              <a:t>Akaike</a:t>
            </a:r>
            <a:r>
              <a:rPr lang="en-US" sz="1400" dirty="0" smtClean="0">
                <a:solidFill>
                  <a:srgbClr val="001401"/>
                </a:solidFill>
                <a:effectLst/>
              </a:rPr>
              <a:t>, H. 1974. A new look at the statistical model identification. IEEE Trans. Automat. Contr. 19, 716-723.</a:t>
            </a:r>
          </a:p>
          <a:p>
            <a:pPr eaLnBrk="1" hangingPunct="1">
              <a:lnSpc>
                <a:spcPct val="70000"/>
              </a:lnSpc>
              <a:buClrTx/>
              <a:defRPr/>
            </a:pPr>
            <a:r>
              <a:rPr lang="en-US" sz="1400" dirty="0" smtClean="0">
                <a:solidFill>
                  <a:srgbClr val="001401"/>
                </a:solidFill>
                <a:effectLst/>
              </a:rPr>
              <a:t>Allen</a:t>
            </a:r>
            <a:r>
              <a:rPr lang="en-US" sz="1400" dirty="0">
                <a:solidFill>
                  <a:srgbClr val="001401"/>
                </a:solidFill>
                <a:effectLst/>
              </a:rPr>
              <a:t>, D.C. 1987. Insects, declines, and general health of northern hardwoods: Issues relevant to  good forest management. P. 252-285 in Proc. Of </a:t>
            </a:r>
            <a:r>
              <a:rPr lang="en-US" sz="1400" dirty="0" err="1">
                <a:solidFill>
                  <a:srgbClr val="001401"/>
                </a:solidFill>
                <a:effectLst/>
              </a:rPr>
              <a:t>Silvi</a:t>
            </a:r>
            <a:r>
              <a:rPr lang="en-US" sz="1400" dirty="0">
                <a:solidFill>
                  <a:srgbClr val="001401"/>
                </a:solidFill>
                <a:effectLst/>
              </a:rPr>
              <a:t>. </a:t>
            </a:r>
            <a:r>
              <a:rPr lang="en-US" sz="1400" dirty="0" err="1">
                <a:solidFill>
                  <a:srgbClr val="001401"/>
                </a:solidFill>
                <a:effectLst/>
              </a:rPr>
              <a:t>Symp</a:t>
            </a:r>
            <a:r>
              <a:rPr lang="en-US" sz="1400" dirty="0">
                <a:solidFill>
                  <a:srgbClr val="001401"/>
                </a:solidFill>
                <a:effectLst/>
              </a:rPr>
              <a:t>. On Managing northern hardwoods, SUNY Coll. Environ. Sci. and For., Syracuse, NY, June 23-25, 1986, SUNY-ESF Fac., </a:t>
            </a:r>
            <a:r>
              <a:rPr lang="en-US" sz="1400" dirty="0" err="1">
                <a:solidFill>
                  <a:srgbClr val="001401"/>
                </a:solidFill>
                <a:effectLst/>
              </a:rPr>
              <a:t>Nyland</a:t>
            </a:r>
            <a:r>
              <a:rPr lang="en-US" sz="1400" dirty="0">
                <a:solidFill>
                  <a:srgbClr val="001401"/>
                </a:solidFill>
                <a:effectLst/>
              </a:rPr>
              <a:t>, R.D. (ed.) For. Misc. Publ. 13 (ESF 87-002</a:t>
            </a:r>
            <a:r>
              <a:rPr lang="en-US" sz="1400" dirty="0" smtClean="0">
                <a:solidFill>
                  <a:srgbClr val="001401"/>
                </a:solidFill>
                <a:effectLst/>
              </a:rPr>
              <a:t>).</a:t>
            </a:r>
          </a:p>
          <a:p>
            <a:pPr eaLnBrk="1" hangingPunct="1">
              <a:lnSpc>
                <a:spcPct val="70000"/>
              </a:lnSpc>
              <a:buClrTx/>
              <a:defRPr/>
            </a:pPr>
            <a:r>
              <a:rPr lang="en-US" sz="1400" dirty="0" smtClean="0">
                <a:solidFill>
                  <a:srgbClr val="001401"/>
                </a:solidFill>
                <a:effectLst/>
              </a:rPr>
              <a:t>Allen, D.C., Molloy, A.W., Cooke, R.R., </a:t>
            </a:r>
            <a:r>
              <a:rPr lang="en-US" sz="1400" dirty="0" err="1" smtClean="0">
                <a:solidFill>
                  <a:srgbClr val="001401"/>
                </a:solidFill>
                <a:effectLst/>
              </a:rPr>
              <a:t>Lachance</a:t>
            </a:r>
            <a:r>
              <a:rPr lang="en-US" sz="1400" dirty="0" smtClean="0">
                <a:solidFill>
                  <a:srgbClr val="001401"/>
                </a:solidFill>
                <a:effectLst/>
              </a:rPr>
              <a:t>, D., Barnett, C. 1995. North American Maple Project, seven year report. U.S. For. Serv., Northeast State and Private Forest Station, 57.</a:t>
            </a:r>
          </a:p>
          <a:p>
            <a:pPr eaLnBrk="1" hangingPunct="1">
              <a:lnSpc>
                <a:spcPct val="70000"/>
              </a:lnSpc>
              <a:buClrTx/>
              <a:defRPr/>
            </a:pPr>
            <a:r>
              <a:rPr lang="en-US" sz="1400" dirty="0" smtClean="0">
                <a:solidFill>
                  <a:srgbClr val="001401"/>
                </a:solidFill>
                <a:effectLst/>
              </a:rPr>
              <a:t>Allen, D.C., Molloy, A.W., Cooke, R.R., </a:t>
            </a:r>
            <a:r>
              <a:rPr lang="en-US" sz="1400" dirty="0" err="1" smtClean="0">
                <a:solidFill>
                  <a:srgbClr val="001401"/>
                </a:solidFill>
                <a:effectLst/>
              </a:rPr>
              <a:t>Pendrel</a:t>
            </a:r>
            <a:r>
              <a:rPr lang="en-US" sz="1400" dirty="0" smtClean="0">
                <a:solidFill>
                  <a:srgbClr val="001401"/>
                </a:solidFill>
                <a:effectLst/>
              </a:rPr>
              <a:t>, B.A. 1999. A ten-year regional assessment of sugar maple mortality. In: Horsley, S.B., Long, R.P. (Eds.), Sugar Maple Ecology and Health: Proceedings of an International Symposium. 1998 June 2-4; Warren, PA. Gen. Tech. Rep. NE-261. U.S. Department of Agriculture, Forest Service. Northeastern Station, Radnor, PA, 27-43.</a:t>
            </a:r>
            <a:endParaRPr lang="en-US" sz="1400" dirty="0">
              <a:solidFill>
                <a:srgbClr val="001401"/>
              </a:solidFill>
              <a:effectLst/>
            </a:endParaRPr>
          </a:p>
          <a:p>
            <a:pPr eaLnBrk="1" hangingPunct="1">
              <a:lnSpc>
                <a:spcPct val="70000"/>
              </a:lnSpc>
              <a:buClrTx/>
              <a:defRPr/>
            </a:pPr>
            <a:r>
              <a:rPr lang="en-US" sz="1400" dirty="0" smtClean="0">
                <a:solidFill>
                  <a:srgbClr val="001401"/>
                </a:solidFill>
                <a:effectLst/>
              </a:rPr>
              <a:t>Bailey, S.W., Horsley, S.B., Long, R.P., </a:t>
            </a:r>
            <a:r>
              <a:rPr lang="en-US" sz="1400" dirty="0" err="1" smtClean="0">
                <a:solidFill>
                  <a:srgbClr val="001401"/>
                </a:solidFill>
                <a:effectLst/>
              </a:rPr>
              <a:t>Hallett</a:t>
            </a:r>
            <a:r>
              <a:rPr lang="en-US" sz="1400" dirty="0" smtClean="0">
                <a:solidFill>
                  <a:srgbClr val="001401"/>
                </a:solidFill>
                <a:effectLst/>
              </a:rPr>
              <a:t>, R.A. 2004. Influence of </a:t>
            </a:r>
            <a:r>
              <a:rPr lang="en-US" sz="1400" dirty="0" err="1" smtClean="0">
                <a:solidFill>
                  <a:srgbClr val="001401"/>
                </a:solidFill>
                <a:effectLst/>
              </a:rPr>
              <a:t>edaphic</a:t>
            </a:r>
            <a:r>
              <a:rPr lang="en-US" sz="1400" dirty="0" smtClean="0">
                <a:solidFill>
                  <a:srgbClr val="001401"/>
                </a:solidFill>
                <a:effectLst/>
              </a:rPr>
              <a:t> factors on sugar maple nutrition and health on the Allegheny Plateau. Soil Sci. Soc. Am. J. 68, 243-252.</a:t>
            </a:r>
          </a:p>
          <a:p>
            <a:pPr eaLnBrk="1" hangingPunct="1">
              <a:lnSpc>
                <a:spcPct val="70000"/>
              </a:lnSpc>
              <a:buClrTx/>
              <a:defRPr/>
            </a:pPr>
            <a:r>
              <a:rPr lang="en-US" sz="1400" dirty="0" smtClean="0">
                <a:solidFill>
                  <a:srgbClr val="001401"/>
                </a:solidFill>
                <a:effectLst/>
              </a:rPr>
              <a:t>Fitzgerald</a:t>
            </a:r>
            <a:r>
              <a:rPr lang="en-US" sz="1400" dirty="0">
                <a:solidFill>
                  <a:srgbClr val="001401"/>
                </a:solidFill>
                <a:effectLst/>
              </a:rPr>
              <a:t>, T.D. 1995. </a:t>
            </a:r>
            <a:r>
              <a:rPr lang="en-US" sz="1400" i="1" dirty="0">
                <a:solidFill>
                  <a:srgbClr val="001401"/>
                </a:solidFill>
                <a:effectLst/>
              </a:rPr>
              <a:t>The tent caterpillars</a:t>
            </a:r>
            <a:r>
              <a:rPr lang="en-US" sz="1400" dirty="0">
                <a:solidFill>
                  <a:srgbClr val="001401"/>
                </a:solidFill>
                <a:effectLst/>
              </a:rPr>
              <a:t>. Ithaca, NY: Cornell Univ. Press.</a:t>
            </a:r>
          </a:p>
          <a:p>
            <a:pPr eaLnBrk="1" hangingPunct="1">
              <a:lnSpc>
                <a:spcPct val="70000"/>
              </a:lnSpc>
              <a:buClrTx/>
              <a:defRPr/>
            </a:pPr>
            <a:r>
              <a:rPr lang="en-US" sz="1400" dirty="0" err="1" smtClean="0">
                <a:solidFill>
                  <a:srgbClr val="001401"/>
                </a:solidFill>
                <a:effectLst/>
              </a:rPr>
              <a:t>Kosola</a:t>
            </a:r>
            <a:r>
              <a:rPr lang="en-US" sz="1400" dirty="0">
                <a:solidFill>
                  <a:srgbClr val="001401"/>
                </a:solidFill>
                <a:effectLst/>
              </a:rPr>
              <a:t>, K.R., </a:t>
            </a:r>
            <a:r>
              <a:rPr lang="en-US" sz="1400" dirty="0" err="1">
                <a:solidFill>
                  <a:srgbClr val="001401"/>
                </a:solidFill>
                <a:effectLst/>
              </a:rPr>
              <a:t>Dickmann</a:t>
            </a:r>
            <a:r>
              <a:rPr lang="en-US" sz="1400" dirty="0">
                <a:solidFill>
                  <a:srgbClr val="001401"/>
                </a:solidFill>
                <a:effectLst/>
              </a:rPr>
              <a:t>, D.I., Paul, E.A., &amp; D. Parry. 2001. Repeated insect defoliation effects on growth, nitrogen acquisition, carbohydrates, and root demography of poplars. </a:t>
            </a:r>
            <a:r>
              <a:rPr lang="en-US" sz="1400" dirty="0" err="1">
                <a:solidFill>
                  <a:srgbClr val="001401"/>
                </a:solidFill>
                <a:effectLst/>
              </a:rPr>
              <a:t>Oecologia</a:t>
            </a:r>
            <a:r>
              <a:rPr lang="en-US" sz="1400" dirty="0">
                <a:solidFill>
                  <a:srgbClr val="001401"/>
                </a:solidFill>
                <a:effectLst/>
              </a:rPr>
              <a:t>, 129(1), 65-74. Retrieved Sep, from Article database.</a:t>
            </a:r>
          </a:p>
          <a:p>
            <a:pPr eaLnBrk="1" hangingPunct="1">
              <a:lnSpc>
                <a:spcPct val="70000"/>
              </a:lnSpc>
              <a:buClrTx/>
              <a:defRPr/>
            </a:pPr>
            <a:r>
              <a:rPr lang="en-US" sz="1400" dirty="0">
                <a:solidFill>
                  <a:srgbClr val="001401"/>
                </a:solidFill>
                <a:effectLst/>
              </a:rPr>
              <a:t>Hartmann, H. &amp; C. Messier. 2008. The role of forest tent caterpillar defoliations and partial harvest in the decline and death of sugar maple. Annals of Botany: 1-11.</a:t>
            </a:r>
          </a:p>
          <a:p>
            <a:pPr eaLnBrk="1" hangingPunct="1">
              <a:lnSpc>
                <a:spcPct val="70000"/>
              </a:lnSpc>
              <a:buClrTx/>
              <a:defRPr/>
            </a:pPr>
            <a:r>
              <a:rPr lang="en-US" sz="1400" dirty="0" smtClean="0">
                <a:solidFill>
                  <a:srgbClr val="001401"/>
                </a:solidFill>
                <a:effectLst/>
              </a:rPr>
              <a:t>Horsley</a:t>
            </a:r>
            <a:r>
              <a:rPr lang="en-US" sz="1400" dirty="0">
                <a:solidFill>
                  <a:srgbClr val="001401"/>
                </a:solidFill>
                <a:effectLst/>
              </a:rPr>
              <a:t>, S.B., Long, R.P., Bailey, S.W., </a:t>
            </a:r>
            <a:r>
              <a:rPr lang="en-US" sz="1400" dirty="0" err="1">
                <a:solidFill>
                  <a:srgbClr val="001401"/>
                </a:solidFill>
                <a:effectLst/>
              </a:rPr>
              <a:t>Hallett</a:t>
            </a:r>
            <a:r>
              <a:rPr lang="en-US" sz="1400" dirty="0">
                <a:solidFill>
                  <a:srgbClr val="001401"/>
                </a:solidFill>
                <a:effectLst/>
              </a:rPr>
              <a:t>, R.A., &amp; T.J. Hall. 2000. Factors associated with the decline disease of sugar maple on the Allegheny Plateau. Can. J. For. Res. 30: 1365-1378</a:t>
            </a:r>
            <a:r>
              <a:rPr lang="en-US" sz="1400" dirty="0" smtClean="0">
                <a:solidFill>
                  <a:srgbClr val="001401"/>
                </a:solidFill>
                <a:effectLst/>
              </a:rPr>
              <a:t>.</a:t>
            </a:r>
          </a:p>
          <a:p>
            <a:pPr eaLnBrk="1" hangingPunct="1">
              <a:lnSpc>
                <a:spcPct val="70000"/>
              </a:lnSpc>
              <a:buClrTx/>
              <a:defRPr/>
            </a:pPr>
            <a:r>
              <a:rPr lang="en-US" sz="1400" dirty="0" smtClean="0">
                <a:solidFill>
                  <a:srgbClr val="001401"/>
                </a:solidFill>
                <a:effectLst/>
              </a:rPr>
              <a:t>Horsley, S.B., Long, R.P., Bailey, S.W., </a:t>
            </a:r>
            <a:r>
              <a:rPr lang="en-US" sz="1400" dirty="0" err="1" smtClean="0">
                <a:solidFill>
                  <a:srgbClr val="001401"/>
                </a:solidFill>
                <a:effectLst/>
              </a:rPr>
              <a:t>Hallett</a:t>
            </a:r>
            <a:r>
              <a:rPr lang="en-US" sz="1400" dirty="0" smtClean="0">
                <a:solidFill>
                  <a:srgbClr val="001401"/>
                </a:solidFill>
                <a:effectLst/>
              </a:rPr>
              <a:t>, R.A., &amp; P.M. </a:t>
            </a:r>
            <a:r>
              <a:rPr lang="en-US" sz="1400" dirty="0" err="1" smtClean="0">
                <a:solidFill>
                  <a:srgbClr val="001401"/>
                </a:solidFill>
                <a:effectLst/>
              </a:rPr>
              <a:t>Wargo</a:t>
            </a:r>
            <a:r>
              <a:rPr lang="en-US" sz="1400" dirty="0" smtClean="0">
                <a:solidFill>
                  <a:srgbClr val="001401"/>
                </a:solidFill>
                <a:effectLst/>
              </a:rPr>
              <a:t>. 2002. Health of eastern North American sugar maple forests and factors affecting decline. Nor. J. Appl. For. 19(2): 34-44. </a:t>
            </a:r>
            <a:endParaRPr lang="en-US" sz="1400" dirty="0">
              <a:solidFill>
                <a:srgbClr val="001401"/>
              </a:solidFill>
              <a:effectLst/>
            </a:endParaRPr>
          </a:p>
          <a:p>
            <a:pPr eaLnBrk="1" hangingPunct="1">
              <a:lnSpc>
                <a:spcPct val="70000"/>
              </a:lnSpc>
              <a:buClrTx/>
              <a:defRPr/>
            </a:pPr>
            <a:r>
              <a:rPr lang="en-US" sz="1400" dirty="0" smtClean="0">
                <a:solidFill>
                  <a:srgbClr val="001401"/>
                </a:solidFill>
                <a:effectLst/>
              </a:rPr>
              <a:t>Houston, D.R. 1999. History of sugar maple decline. In: Horsley, S.B., Long, R.P. (Eds.), Sugar Maple Ecology and Health: Proceedings of an International Symposium. 1998 June 2-4; Warren PA. Gen. Tech. Rep. NE-S61. U.S. Department of Agriculture, Forest Service. Northeastern Station, Radnor, PA, 27-43.</a:t>
            </a:r>
          </a:p>
          <a:p>
            <a:pPr eaLnBrk="1" hangingPunct="1">
              <a:lnSpc>
                <a:spcPct val="70000"/>
              </a:lnSpc>
              <a:buClrTx/>
              <a:defRPr/>
            </a:pPr>
            <a:r>
              <a:rPr lang="en-US" sz="1400" dirty="0" err="1" smtClean="0">
                <a:solidFill>
                  <a:srgbClr val="001401"/>
                </a:solidFill>
                <a:effectLst/>
              </a:rPr>
              <a:t>Manion</a:t>
            </a:r>
            <a:r>
              <a:rPr lang="en-US" sz="1400" dirty="0">
                <a:solidFill>
                  <a:srgbClr val="001401"/>
                </a:solidFill>
                <a:effectLst/>
              </a:rPr>
              <a:t>, P.D. 1991. </a:t>
            </a:r>
            <a:r>
              <a:rPr lang="en-US" sz="1400" i="1" dirty="0">
                <a:solidFill>
                  <a:srgbClr val="001401"/>
                </a:solidFill>
                <a:effectLst/>
              </a:rPr>
              <a:t>Tree disease concepts</a:t>
            </a:r>
            <a:r>
              <a:rPr lang="en-US" sz="1400" dirty="0">
                <a:solidFill>
                  <a:srgbClr val="001401"/>
                </a:solidFill>
                <a:effectLst/>
              </a:rPr>
              <a:t>. Prentice-Hall, Englewood Cliffs, NJ.</a:t>
            </a:r>
          </a:p>
          <a:p>
            <a:pPr eaLnBrk="1" hangingPunct="1">
              <a:lnSpc>
                <a:spcPct val="70000"/>
              </a:lnSpc>
              <a:buClrTx/>
              <a:defRPr/>
            </a:pPr>
            <a:r>
              <a:rPr lang="en-US" sz="1400" dirty="0" smtClean="0">
                <a:solidFill>
                  <a:srgbClr val="001401"/>
                </a:solidFill>
                <a:effectLst/>
              </a:rPr>
              <a:t>Parry, D., </a:t>
            </a:r>
            <a:r>
              <a:rPr lang="en-US" sz="1400" dirty="0" err="1" smtClean="0">
                <a:solidFill>
                  <a:srgbClr val="001401"/>
                </a:solidFill>
                <a:effectLst/>
              </a:rPr>
              <a:t>Goyer</a:t>
            </a:r>
            <a:r>
              <a:rPr lang="en-US" sz="1400" dirty="0" smtClean="0">
                <a:solidFill>
                  <a:srgbClr val="001401"/>
                </a:solidFill>
                <a:effectLst/>
              </a:rPr>
              <a:t>, R.A., 2004. Variation in the suitability of host tree species for geographically discrete populations of forest tent caterpillar. Environ. Entom. 33, 1477-1487.</a:t>
            </a:r>
          </a:p>
          <a:p>
            <a:pPr eaLnBrk="1" hangingPunct="1">
              <a:lnSpc>
                <a:spcPct val="70000"/>
              </a:lnSpc>
              <a:buClrTx/>
              <a:defRPr/>
            </a:pPr>
            <a:r>
              <a:rPr lang="en-US" sz="1400" dirty="0" smtClean="0">
                <a:solidFill>
                  <a:srgbClr val="001401"/>
                </a:solidFill>
                <a:effectLst/>
              </a:rPr>
              <a:t>Roy</a:t>
            </a:r>
            <a:r>
              <a:rPr lang="en-US" sz="1400" dirty="0">
                <a:solidFill>
                  <a:srgbClr val="001401"/>
                </a:solidFill>
                <a:effectLst/>
              </a:rPr>
              <a:t>, G., </a:t>
            </a:r>
            <a:r>
              <a:rPr lang="en-US" sz="1400" dirty="0" err="1">
                <a:solidFill>
                  <a:srgbClr val="001401"/>
                </a:solidFill>
                <a:effectLst/>
              </a:rPr>
              <a:t>Larocque</a:t>
            </a:r>
            <a:r>
              <a:rPr lang="en-US" sz="1400" dirty="0">
                <a:solidFill>
                  <a:srgbClr val="001401"/>
                </a:solidFill>
                <a:effectLst/>
              </a:rPr>
              <a:t>, G.R., &amp; C. </a:t>
            </a:r>
            <a:r>
              <a:rPr lang="en-US" sz="1400" dirty="0" err="1">
                <a:solidFill>
                  <a:srgbClr val="001401"/>
                </a:solidFill>
                <a:effectLst/>
              </a:rPr>
              <a:t>Ansseau</a:t>
            </a:r>
            <a:r>
              <a:rPr lang="en-US" sz="1400" dirty="0">
                <a:solidFill>
                  <a:srgbClr val="001401"/>
                </a:solidFill>
                <a:effectLst/>
              </a:rPr>
              <a:t>. 2006. Prediction of mortality in Appalachian sugar maple stands affected by dieback in southeastern Quebec, Canada. For. Ecol. Mgmt. 228: 115-123.</a:t>
            </a:r>
          </a:p>
          <a:p>
            <a:pPr eaLnBrk="1" hangingPunct="1">
              <a:lnSpc>
                <a:spcPct val="70000"/>
              </a:lnSpc>
              <a:buClrTx/>
              <a:defRPr/>
            </a:pPr>
            <a:r>
              <a:rPr lang="en-US" sz="1400" dirty="0" err="1" smtClean="0">
                <a:solidFill>
                  <a:srgbClr val="001401"/>
                </a:solidFill>
                <a:effectLst/>
              </a:rPr>
              <a:t>Schaetzel</a:t>
            </a:r>
            <a:r>
              <a:rPr lang="en-US" sz="1400" dirty="0" smtClean="0">
                <a:solidFill>
                  <a:srgbClr val="001401"/>
                </a:solidFill>
                <a:effectLst/>
              </a:rPr>
              <a:t>, R.J., </a:t>
            </a:r>
            <a:r>
              <a:rPr lang="en-US" sz="1400" dirty="0" err="1" smtClean="0">
                <a:solidFill>
                  <a:srgbClr val="001401"/>
                </a:solidFill>
                <a:effectLst/>
              </a:rPr>
              <a:t>Krist</a:t>
            </a:r>
            <a:r>
              <a:rPr lang="en-US" sz="1400" dirty="0" smtClean="0">
                <a:solidFill>
                  <a:srgbClr val="001401"/>
                </a:solidFill>
                <a:effectLst/>
              </a:rPr>
              <a:t>, F.J., Stanley, K., </a:t>
            </a:r>
            <a:r>
              <a:rPr lang="en-US" sz="1400" dirty="0" err="1" smtClean="0">
                <a:solidFill>
                  <a:srgbClr val="001401"/>
                </a:solidFill>
                <a:effectLst/>
              </a:rPr>
              <a:t>Hupy</a:t>
            </a:r>
            <a:r>
              <a:rPr lang="en-US" sz="1400" dirty="0" smtClean="0">
                <a:solidFill>
                  <a:srgbClr val="001401"/>
                </a:solidFill>
                <a:effectLst/>
              </a:rPr>
              <a:t>, C.M. 2009. The natural soil drainage index: An ordinal estimate of long-term soil wetness. Phys. Geo. 30, 383-409.</a:t>
            </a:r>
          </a:p>
          <a:p>
            <a:pPr eaLnBrk="1" hangingPunct="1">
              <a:lnSpc>
                <a:spcPct val="70000"/>
              </a:lnSpc>
              <a:buClrTx/>
              <a:defRPr/>
            </a:pPr>
            <a:r>
              <a:rPr lang="en-US" sz="1400" dirty="0" smtClean="0">
                <a:solidFill>
                  <a:srgbClr val="001401"/>
                </a:solidFill>
                <a:effectLst/>
              </a:rPr>
              <a:t>Wood</a:t>
            </a:r>
            <a:r>
              <a:rPr lang="en-US" sz="1400" dirty="0">
                <a:solidFill>
                  <a:srgbClr val="001401"/>
                </a:solidFill>
                <a:effectLst/>
              </a:rPr>
              <a:t>, D., </a:t>
            </a:r>
            <a:r>
              <a:rPr lang="en-US" sz="1400" dirty="0" err="1">
                <a:solidFill>
                  <a:srgbClr val="001401"/>
                </a:solidFill>
                <a:effectLst/>
              </a:rPr>
              <a:t>Yanai</a:t>
            </a:r>
            <a:r>
              <a:rPr lang="en-US" sz="1400" dirty="0">
                <a:solidFill>
                  <a:srgbClr val="001401"/>
                </a:solidFill>
                <a:effectLst/>
              </a:rPr>
              <a:t>, R., Allen, D. &amp; S. Wilmot. 2009. Sugar maple decline after defoliation by forest tent caterpillar. Jour. For., Jan/Feb: 29-37.</a:t>
            </a:r>
          </a:p>
          <a:p>
            <a:pPr eaLnBrk="1" hangingPunct="1">
              <a:lnSpc>
                <a:spcPct val="70000"/>
              </a:lnSpc>
              <a:buClrTx/>
              <a:defRPr/>
            </a:pPr>
            <a:endParaRPr lang="en-US" sz="1400" dirty="0">
              <a:solidFill>
                <a:srgbClr val="00140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 anchor="t">
            <a:noAutofit/>
          </a:bodyPr>
          <a:lstStyle/>
          <a:p>
            <a:pPr eaLnBrk="1" hangingPunct="1">
              <a:defRPr/>
            </a:pPr>
            <a:r>
              <a:rPr lang="en-US" dirty="0"/>
              <a:t>Questions?</a:t>
            </a:r>
          </a:p>
        </p:txBody>
      </p:sp>
      <p:pic>
        <p:nvPicPr>
          <p:cNvPr id="6" name="Picture 24" descr="FTC"/>
          <p:cNvPicPr>
            <a:picLocks noChangeAspect="1" noChangeArrowheads="1"/>
          </p:cNvPicPr>
          <p:nvPr/>
        </p:nvPicPr>
        <p:blipFill>
          <a:blip r:embed="rId3" cstate="print"/>
          <a:srcRect b="4382"/>
          <a:stretch>
            <a:fillRect/>
          </a:stretch>
        </p:blipFill>
        <p:spPr bwMode="auto">
          <a:xfrm>
            <a:off x="3124200" y="1447800"/>
            <a:ext cx="2922054" cy="419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9636" name="Text Box 6"/>
          <p:cNvSpPr txBox="1">
            <a:spLocks noChangeArrowheads="1"/>
          </p:cNvSpPr>
          <p:nvPr/>
        </p:nvSpPr>
        <p:spPr bwMode="auto">
          <a:xfrm>
            <a:off x="228600" y="6324600"/>
            <a:ext cx="8461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1401"/>
                </a:solidFill>
              </a:rPr>
              <a:t>*Picture on title page provided by Paul Wray, Iowa State University, Bugwood.org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4200" y="1447800"/>
            <a:ext cx="3200400" cy="24622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Gerald J.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Lenhard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Louiana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State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Univ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, Bugwood.org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343400" y="5867400"/>
            <a:ext cx="457200" cy="457200"/>
          </a:xfrm>
          <a:prstGeom prst="ellipse">
            <a:avLst/>
          </a:prstGeom>
          <a:solidFill>
            <a:srgbClr val="002060"/>
          </a:solidFill>
          <a:ln>
            <a:solidFill>
              <a:srgbClr val="0014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Aluminum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7587" name="Object 3"/>
          <p:cNvGraphicFramePr>
            <a:graphicFrameLocks noChangeAspect="1"/>
          </p:cNvGraphicFramePr>
          <p:nvPr/>
        </p:nvGraphicFramePr>
        <p:xfrm>
          <a:off x="2057400" y="1371600"/>
          <a:ext cx="5105400" cy="5230942"/>
        </p:xfrm>
        <a:graphic>
          <a:graphicData uri="http://schemas.openxmlformats.org/presentationml/2006/ole">
            <p:oleObj spid="_x0000_s67587" name="SPW 11.0 Graph" r:id="rId3" imgW="3291840" imgH="3373920" progId="SigmaPlotGraphicObject.1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Ca:Al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2057401" y="1219200"/>
          <a:ext cx="5038574" cy="5368826"/>
        </p:xfrm>
        <a:graphic>
          <a:graphicData uri="http://schemas.openxmlformats.org/presentationml/2006/ole">
            <p:oleObj spid="_x0000_s66562" name="SPW 11.0 Graph" r:id="rId3" imgW="3582360" imgH="3824640" progId="SigmaPlotGraphicObject.10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Aerial Sketch-Mapping</a:t>
            </a:r>
            <a:endParaRPr lang="en-US" dirty="0"/>
          </a:p>
        </p:txBody>
      </p:sp>
      <p:pic>
        <p:nvPicPr>
          <p:cNvPr id="68610" name="Picture 2" descr="F:\GIS\PITEL_THESIS\NAMP_DEFOL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43000"/>
            <a:ext cx="6781800" cy="5240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/>
              <a:t>Sugar Maple – Soil Site Conditions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2590800"/>
            <a:ext cx="6705600" cy="3352800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en-US" dirty="0" smtClean="0">
                <a:solidFill>
                  <a:srgbClr val="001401"/>
                </a:solidFill>
                <a:effectLst/>
              </a:rPr>
              <a:t>Deep</a:t>
            </a:r>
            <a:r>
              <a:rPr lang="en-US" dirty="0">
                <a:solidFill>
                  <a:srgbClr val="001401"/>
                </a:solidFill>
                <a:effectLst/>
              </a:rPr>
              <a:t>, cool, moist loamy </a:t>
            </a:r>
            <a:r>
              <a:rPr lang="en-US" dirty="0" smtClean="0">
                <a:solidFill>
                  <a:srgbClr val="001401"/>
                </a:solidFill>
                <a:effectLst/>
              </a:rPr>
              <a:t>soils </a:t>
            </a:r>
          </a:p>
          <a:p>
            <a:pPr algn="ctr" eaLnBrk="1" hangingPunct="1">
              <a:buClrTx/>
              <a:buNone/>
              <a:defRPr/>
            </a:pPr>
            <a:endParaRPr lang="en-US" dirty="0" smtClean="0">
              <a:solidFill>
                <a:srgbClr val="001401"/>
              </a:solidFill>
              <a:effectLst/>
            </a:endParaRPr>
          </a:p>
          <a:p>
            <a:pPr eaLnBrk="1" hangingPunct="1">
              <a:buClrTx/>
              <a:defRPr/>
            </a:pPr>
            <a:r>
              <a:rPr lang="en-US" dirty="0" smtClean="0">
                <a:solidFill>
                  <a:srgbClr val="001401"/>
                </a:solidFill>
                <a:effectLst/>
              </a:rPr>
              <a:t>Slightly </a:t>
            </a:r>
            <a:r>
              <a:rPr lang="en-US" dirty="0">
                <a:solidFill>
                  <a:srgbClr val="001401"/>
                </a:solidFill>
                <a:effectLst/>
              </a:rPr>
              <a:t>acidic to neutral </a:t>
            </a:r>
            <a:r>
              <a:rPr lang="en-US" dirty="0" smtClean="0">
                <a:solidFill>
                  <a:srgbClr val="001401"/>
                </a:solidFill>
                <a:effectLst/>
              </a:rPr>
              <a:t>pH</a:t>
            </a:r>
            <a:endParaRPr lang="en-US" dirty="0">
              <a:solidFill>
                <a:srgbClr val="001401"/>
              </a:solidFill>
              <a:effectLst/>
            </a:endParaRPr>
          </a:p>
          <a:p>
            <a:pPr algn="ctr" eaLnBrk="1" hangingPunct="1">
              <a:defRPr/>
            </a:pPr>
            <a:endParaRPr lang="en-US" dirty="0">
              <a:solidFill>
                <a:srgbClr val="001401"/>
              </a:solidFill>
              <a:effectLst/>
            </a:endParaRPr>
          </a:p>
          <a:p>
            <a:pPr eaLnBrk="1" hangingPunct="1">
              <a:buClrTx/>
              <a:defRPr/>
            </a:pPr>
            <a:r>
              <a:rPr lang="en-US" dirty="0" smtClean="0">
                <a:solidFill>
                  <a:srgbClr val="001401"/>
                </a:solidFill>
                <a:effectLst/>
              </a:rPr>
              <a:t>Soils high in Ca and Mg</a:t>
            </a:r>
          </a:p>
          <a:p>
            <a:pPr eaLnBrk="1" hangingPunct="1">
              <a:buClrTx/>
              <a:defRPr/>
            </a:pPr>
            <a:endParaRPr lang="en-US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5789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Soil Drainage Index </a:t>
            </a:r>
            <a:br>
              <a:rPr lang="en-US" dirty="0" smtClean="0"/>
            </a:br>
            <a:r>
              <a:rPr lang="en-US" sz="2400" dirty="0" smtClean="0"/>
              <a:t>(</a:t>
            </a:r>
            <a:r>
              <a:rPr lang="en-US" sz="2400" dirty="0" err="1" smtClean="0"/>
              <a:t>Schaetzl</a:t>
            </a:r>
            <a:r>
              <a:rPr lang="en-US" sz="2400" dirty="0" smtClean="0"/>
              <a:t> et al., 2009)</a:t>
            </a:r>
            <a:endParaRPr lang="en-US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334000" y="2514600"/>
            <a:ext cx="3429000" cy="2286000"/>
          </a:xfrm>
        </p:spPr>
        <p:txBody>
          <a:bodyPr/>
          <a:lstStyle/>
          <a:p>
            <a:pPr>
              <a:buClrTx/>
            </a:pPr>
            <a:r>
              <a:rPr lang="en-US" sz="2400" dirty="0" smtClean="0">
                <a:solidFill>
                  <a:srgbClr val="000000"/>
                </a:solidFill>
                <a:effectLst/>
              </a:rPr>
              <a:t>Soil moisture regime</a:t>
            </a:r>
          </a:p>
          <a:p>
            <a:pPr>
              <a:buClrTx/>
            </a:pPr>
            <a:r>
              <a:rPr lang="en-US" sz="2400" dirty="0" smtClean="0">
                <a:solidFill>
                  <a:srgbClr val="000000"/>
                </a:solidFill>
                <a:effectLst/>
              </a:rPr>
              <a:t>Soil drainage class</a:t>
            </a:r>
          </a:p>
          <a:p>
            <a:pPr>
              <a:buClrTx/>
            </a:pPr>
            <a:r>
              <a:rPr lang="en-US" sz="2400" dirty="0" smtClean="0">
                <a:solidFill>
                  <a:srgbClr val="000000"/>
                </a:solidFill>
                <a:effectLst/>
              </a:rPr>
              <a:t>Soil volume for rooting</a:t>
            </a:r>
          </a:p>
          <a:p>
            <a:pPr>
              <a:buClrTx/>
            </a:pPr>
            <a:r>
              <a:rPr lang="en-US" sz="2400" dirty="0" smtClean="0">
                <a:solidFill>
                  <a:srgbClr val="000000"/>
                </a:solidFill>
                <a:effectLst/>
              </a:rPr>
              <a:t>Slope</a:t>
            </a:r>
            <a:endParaRPr lang="en-US" sz="2400" dirty="0">
              <a:solidFill>
                <a:srgbClr val="000000"/>
              </a:solidFill>
              <a:effectLst/>
            </a:endParaRPr>
          </a:p>
        </p:txBody>
      </p:sp>
      <p:pic>
        <p:nvPicPr>
          <p:cNvPr id="9217" name="Picture 1" descr="F:\GIS\PITEL_THESIS\Pitel_Thesis_AppendixIX_b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4191000" cy="5423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rab_poorst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6934200" cy="5200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Content Placeholder 8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295400"/>
            <a:ext cx="6019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Sugar Maple Decline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66800" y="1752600"/>
            <a:ext cx="1447800" cy="990600"/>
            <a:chOff x="1752600" y="1828800"/>
            <a:chExt cx="1447800" cy="990600"/>
          </a:xfrm>
        </p:grpSpPr>
        <p:sp>
          <p:nvSpPr>
            <p:cNvPr id="10" name="Right Arrow 9"/>
            <p:cNvSpPr/>
            <p:nvPr/>
          </p:nvSpPr>
          <p:spPr>
            <a:xfrm>
              <a:off x="1981200" y="2590800"/>
              <a:ext cx="1219200" cy="228600"/>
            </a:xfrm>
            <a:prstGeom prst="rightArrow">
              <a:avLst/>
            </a:prstGeom>
            <a:solidFill>
              <a:srgbClr val="FF0000"/>
            </a:solidFill>
            <a:ln w="19050">
              <a:solidFill>
                <a:srgbClr val="0014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52600" y="18288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+mj-lt"/>
                  <a:cs typeface="Arial" pitchFamily="34" charset="0"/>
                </a:rPr>
                <a:t>Maple</a:t>
              </a:r>
            </a:p>
            <a:p>
              <a:r>
                <a:rPr lang="en-US" sz="2400" dirty="0" smtClean="0">
                  <a:latin typeface="+mj-lt"/>
                  <a:cs typeface="Arial" pitchFamily="34" charset="0"/>
                </a:rPr>
                <a:t>Blight</a:t>
              </a:r>
              <a:endParaRPr lang="en-US" sz="2400" dirty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239000" y="6550223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1401"/>
                </a:solidFill>
                <a:latin typeface="Times New Roman" pitchFamily="18" charset="0"/>
                <a:cs typeface="Times New Roman" pitchFamily="18" charset="0"/>
              </a:rPr>
              <a:t>(Houston, 1999)</a:t>
            </a:r>
            <a:endParaRPr lang="en-US" sz="1400" dirty="0">
              <a:solidFill>
                <a:srgbClr val="00140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45789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Sugar Maple Decline-Disease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838201" y="1066800"/>
            <a:ext cx="4876800" cy="533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1371600" y="5029200"/>
            <a:ext cx="600221" cy="350920"/>
          </a:xfrm>
          <a:prstGeom prst="ellipse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05000" y="3276600"/>
            <a:ext cx="825305" cy="421104"/>
          </a:xfrm>
          <a:prstGeom prst="ellipse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67200" y="1143001"/>
            <a:ext cx="1425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1401"/>
                </a:solidFill>
              </a:rPr>
              <a:t>(</a:t>
            </a:r>
            <a:r>
              <a:rPr lang="en-US" sz="1400" dirty="0" err="1" smtClean="0">
                <a:solidFill>
                  <a:srgbClr val="001401"/>
                </a:solidFill>
              </a:rPr>
              <a:t>Manion</a:t>
            </a:r>
            <a:r>
              <a:rPr lang="en-US" sz="1400" dirty="0" smtClean="0">
                <a:solidFill>
                  <a:srgbClr val="001401"/>
                </a:solidFill>
              </a:rPr>
              <a:t>, 1991)</a:t>
            </a:r>
            <a:endParaRPr lang="en-US" sz="1400" dirty="0">
              <a:solidFill>
                <a:srgbClr val="00140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45789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2362200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Predisposing Factors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Inciting Factors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Contributing Factors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2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Predisposing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667000"/>
            <a:ext cx="6553200" cy="2971800"/>
          </a:xfrm>
        </p:spPr>
        <p:txBody>
          <a:bodyPr/>
          <a:lstStyle/>
          <a:p>
            <a:pPr>
              <a:buClrTx/>
            </a:pPr>
            <a:r>
              <a:rPr lang="en-US" dirty="0" err="1" smtClean="0">
                <a:solidFill>
                  <a:srgbClr val="001401"/>
                </a:solidFill>
                <a:effectLst/>
              </a:rPr>
              <a:t>Unglaciated</a:t>
            </a:r>
            <a:r>
              <a:rPr lang="en-US" dirty="0" smtClean="0">
                <a:solidFill>
                  <a:srgbClr val="001401"/>
                </a:solidFill>
                <a:effectLst/>
              </a:rPr>
              <a:t> soils </a:t>
            </a:r>
          </a:p>
          <a:p>
            <a:pPr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Deficiency in Ca and Mg</a:t>
            </a:r>
          </a:p>
          <a:p>
            <a:pPr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Upper slope positions</a:t>
            </a:r>
          </a:p>
          <a:p>
            <a:pPr>
              <a:buClrTx/>
            </a:pPr>
            <a:r>
              <a:rPr lang="en-US" dirty="0" smtClean="0">
                <a:solidFill>
                  <a:srgbClr val="001401"/>
                </a:solidFill>
                <a:effectLst/>
              </a:rPr>
              <a:t>Low foliar K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5789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57200" y="1600200"/>
            <a:ext cx="4800600" cy="3143250"/>
            <a:chOff x="457200" y="1600200"/>
            <a:chExt cx="4800600" cy="3143250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57200" y="1600200"/>
              <a:ext cx="4429125" cy="3143250"/>
              <a:chOff x="4495800" y="1447800"/>
              <a:chExt cx="4429125" cy="3143250"/>
            </a:xfrm>
          </p:grpSpPr>
          <p:pic>
            <p:nvPicPr>
              <p:cNvPr id="23557" name="Picture 7" descr="FTC_maple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495800" y="1447800"/>
                <a:ext cx="4429125" cy="314325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33802" name="TextBox 11"/>
              <p:cNvSpPr txBox="1">
                <a:spLocks noChangeArrowheads="1"/>
              </p:cNvSpPr>
              <p:nvPr/>
            </p:nvSpPr>
            <p:spPr bwMode="auto">
              <a:xfrm>
                <a:off x="4724400" y="1600200"/>
                <a:ext cx="4038600" cy="246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 sz="1000" dirty="0">
                  <a:latin typeface="Cambria" pitchFamily="18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457200" y="1676400"/>
              <a:ext cx="48006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>
                  <a:latin typeface="Times New Roman" pitchFamily="18" charset="0"/>
                  <a:cs typeface="Times New Roman" pitchFamily="18" charset="0"/>
                </a:rPr>
                <a:t>Ronald S. Kelley, Vermont Department of Forests, Parks and Recreation, Bugwood.org</a:t>
              </a:r>
              <a:endParaRPr lang="en-US" sz="1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0"/>
            <a:ext cx="8458200" cy="1143000"/>
          </a:xfrm>
        </p:spPr>
        <p:txBody>
          <a:bodyPr anchor="t">
            <a:noAutofit/>
          </a:bodyPr>
          <a:lstStyle/>
          <a:p>
            <a:pPr eaLnBrk="1" hangingPunct="1">
              <a:defRPr/>
            </a:pPr>
            <a:r>
              <a:rPr lang="en-US" dirty="0"/>
              <a:t>Forest Tent Caterpillar (FTC)</a:t>
            </a:r>
            <a:br>
              <a:rPr lang="en-US" dirty="0"/>
            </a:br>
            <a:r>
              <a:rPr lang="en-US" sz="3200" i="1" dirty="0" err="1"/>
              <a:t>Malacosoma</a:t>
            </a:r>
            <a:r>
              <a:rPr lang="en-US" sz="3200" i="1" dirty="0"/>
              <a:t> </a:t>
            </a:r>
            <a:r>
              <a:rPr lang="en-US" sz="3200" i="1" dirty="0" err="1"/>
              <a:t>disstria</a:t>
            </a:r>
            <a:r>
              <a:rPr lang="en-US" sz="3200" i="1" dirty="0"/>
              <a:t> </a:t>
            </a:r>
            <a:r>
              <a:rPr lang="en-US" sz="3200" dirty="0" err="1"/>
              <a:t>Hübner</a:t>
            </a:r>
            <a:endParaRPr lang="en-US" dirty="0"/>
          </a:p>
        </p:txBody>
      </p:sp>
      <p:pic>
        <p:nvPicPr>
          <p:cNvPr id="5" name="Picture 24" descr="FTC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9026525" y="3760788"/>
            <a:ext cx="117475" cy="174625"/>
          </a:xfrm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0" y="645789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 descr="C:\Users\Owner\Pictures\2009-06-18\0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1600200"/>
            <a:ext cx="4267200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200" name="Picture 8" descr="G:\Presentations\PICS\020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514600" y="1600200"/>
            <a:ext cx="4165599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1066800" y="3810000"/>
            <a:ext cx="6965644" cy="2514600"/>
            <a:chOff x="1219200" y="3886200"/>
            <a:chExt cx="6965644" cy="2514600"/>
          </a:xfrm>
        </p:grpSpPr>
        <p:pic>
          <p:nvPicPr>
            <p:cNvPr id="28673" name="Picture 1" descr="ftc_tully1"/>
            <p:cNvPicPr>
              <a:picLocks noChangeAspect="1" noChangeArrowheads="1"/>
            </p:cNvPicPr>
            <p:nvPr/>
          </p:nvPicPr>
          <p:blipFill>
            <a:blip r:embed="rId8" cstate="print"/>
            <a:srcRect l="3346" t="23360" b="31111"/>
            <a:stretch>
              <a:fillRect/>
            </a:stretch>
          </p:blipFill>
          <p:spPr bwMode="auto">
            <a:xfrm>
              <a:off x="1219200" y="3886200"/>
              <a:ext cx="6965644" cy="25146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172200" y="6096000"/>
              <a:ext cx="1981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D. Parry, SUNY-ESF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/>
              <a:t>Recent FTC Outbreak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1676400" y="2327275"/>
            <a:ext cx="7467600" cy="4530725"/>
          </a:xfrm>
        </p:spPr>
        <p:txBody>
          <a:bodyPr/>
          <a:lstStyle/>
          <a:p>
            <a:pPr eaLnBrk="1" hangingPunct="1">
              <a:buClrTx/>
              <a:buFont typeface="Wingdings" pitchFamily="2" charset="2"/>
              <a:buNone/>
              <a:defRPr/>
            </a:pPr>
            <a:r>
              <a:rPr lang="en-US" u="sng" dirty="0">
                <a:solidFill>
                  <a:srgbClr val="001401"/>
                </a:solidFill>
                <a:effectLst/>
              </a:rPr>
              <a:t>Northeastern U.S.</a:t>
            </a:r>
            <a:endParaRPr lang="en-US" dirty="0">
              <a:solidFill>
                <a:srgbClr val="001401"/>
              </a:solidFill>
              <a:effectLst/>
            </a:endParaRPr>
          </a:p>
          <a:p>
            <a:pPr eaLnBrk="1" hangingPunct="1">
              <a:buClrTx/>
              <a:defRPr/>
            </a:pPr>
            <a:r>
              <a:rPr lang="en-US" dirty="0">
                <a:solidFill>
                  <a:srgbClr val="001401"/>
                </a:solidFill>
                <a:effectLst/>
              </a:rPr>
              <a:t>2002-2007</a:t>
            </a:r>
          </a:p>
          <a:p>
            <a:pPr eaLnBrk="1" hangingPunct="1">
              <a:buClrTx/>
              <a:defRPr/>
            </a:pPr>
            <a:r>
              <a:rPr lang="en-US" dirty="0">
                <a:solidFill>
                  <a:srgbClr val="001401"/>
                </a:solidFill>
                <a:effectLst/>
              </a:rPr>
              <a:t>Peaked in 2006</a:t>
            </a:r>
          </a:p>
          <a:p>
            <a:pPr lvl="1" eaLnBrk="1" hangingPunct="1">
              <a:buClrTx/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1401"/>
                </a:solidFill>
                <a:effectLst/>
              </a:rPr>
              <a:t>1.2 million acres in New York and 343,000 acres in Vermont were defoliated.</a:t>
            </a:r>
          </a:p>
          <a:p>
            <a:pPr eaLnBrk="1" hangingPunct="1">
              <a:buClrTx/>
              <a:defRPr/>
            </a:pPr>
            <a:r>
              <a:rPr lang="en-US" dirty="0">
                <a:solidFill>
                  <a:srgbClr val="001401"/>
                </a:solidFill>
                <a:effectLst/>
              </a:rPr>
              <a:t>Many stands were defoliated two or three consecutive years.</a:t>
            </a:r>
          </a:p>
          <a:p>
            <a:pPr eaLnBrk="1" hangingPunct="1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5789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sz="2000" dirty="0">
              <a:solidFill>
                <a:srgbClr val="0033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11.4|6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9.4|8.5|1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4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8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0.8|1.5|17.7|11.6|15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4.7|6.2|18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9|1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5|11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8.7|31.2|5.2|12.7|8.5|8|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4|2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.5|3|5.4|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6|7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3.2|1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29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3.2|7.8|14|10.4|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2.4|4.4|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4.7|2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6|6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5.3|11.2|24.5|6.8|9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16.8|19.3|12.2|21.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5876</TotalTime>
  <Words>1887</Words>
  <Application>Microsoft Office PowerPoint</Application>
  <PresentationFormat>On-screen Show (4:3)</PresentationFormat>
  <Paragraphs>302</Paragraphs>
  <Slides>40</Slides>
  <Notes>19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Default Design</vt:lpstr>
      <vt:lpstr>Maple</vt:lpstr>
      <vt:lpstr>SPW 11.0 Graph</vt:lpstr>
      <vt:lpstr>Sugar Maple Condition Following Defoliation:  Investigating Soil Chemistry</vt:lpstr>
      <vt:lpstr>Slide 2</vt:lpstr>
      <vt:lpstr>Slide 3</vt:lpstr>
      <vt:lpstr>Sugar Maple – Soil Site Conditions</vt:lpstr>
      <vt:lpstr>Sugar Maple Decline</vt:lpstr>
      <vt:lpstr>Sugar Maple Decline-Disease</vt:lpstr>
      <vt:lpstr>Predisposing Conditions</vt:lpstr>
      <vt:lpstr>Forest Tent Caterpillar (FTC) Malacosoma disstria Hübner</vt:lpstr>
      <vt:lpstr>Recent FTC Outbreak</vt:lpstr>
      <vt:lpstr>Effects of Defoliation on Tree Health</vt:lpstr>
      <vt:lpstr>Phase I:  Sugar Maple Decline After Defoliation by FTC (Wood , Yanai, Allen, &amp; Wilmot, 2009)</vt:lpstr>
      <vt:lpstr>Phase II:  Research Objectives</vt:lpstr>
      <vt:lpstr>Study Site Locations</vt:lpstr>
      <vt:lpstr>Slide 14</vt:lpstr>
      <vt:lpstr>Tree Condition</vt:lpstr>
      <vt:lpstr>Soil Sampling</vt:lpstr>
      <vt:lpstr>Soil Collection</vt:lpstr>
      <vt:lpstr>Soil Laboratory Analysis</vt:lpstr>
      <vt:lpstr>Multiple Regression Model Variables</vt:lpstr>
      <vt:lpstr>Multiple Regression Models</vt:lpstr>
      <vt:lpstr>Comparison of Average Crown Dieback Between Consecutive Years </vt:lpstr>
      <vt:lpstr>The Effect of Previous Year’s Crown Dieback on Sugar Maple Mortality</vt:lpstr>
      <vt:lpstr>Comparison of Preceding Year’s Dieback Between Living and Dead Trees</vt:lpstr>
      <vt:lpstr>The Effect of Exchangeable Soil Cations in Upper B Horizon on Sugar Maple Mortality</vt:lpstr>
      <vt:lpstr>Common Predictor Variables in Multiple Regression Models</vt:lpstr>
      <vt:lpstr>Crown Dieback Model Selection Using AICC</vt:lpstr>
      <vt:lpstr>Slide 27</vt:lpstr>
      <vt:lpstr>Potassium</vt:lpstr>
      <vt:lpstr>Summary of Results</vt:lpstr>
      <vt:lpstr>Fertilizer Application</vt:lpstr>
      <vt:lpstr>Salvage Cutting</vt:lpstr>
      <vt:lpstr>Conclusions</vt:lpstr>
      <vt:lpstr>Future Investigation</vt:lpstr>
      <vt:lpstr>Acknowledgements</vt:lpstr>
      <vt:lpstr>References</vt:lpstr>
      <vt:lpstr>Questions?</vt:lpstr>
      <vt:lpstr>Aluminum</vt:lpstr>
      <vt:lpstr>Ca:Al</vt:lpstr>
      <vt:lpstr>Aerial Sketch-Mapping</vt:lpstr>
      <vt:lpstr>Soil Drainage Index  (Schaetzl et al., 2009)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effects of forest tent caterpillar on sugar maple: a role in the decline-disease concept</dc:title>
  <dc:creator>Owner</dc:creator>
  <cp:lastModifiedBy>Owner</cp:lastModifiedBy>
  <cp:revision>374</cp:revision>
  <dcterms:created xsi:type="dcterms:W3CDTF">2009-04-27T17:29:29Z</dcterms:created>
  <dcterms:modified xsi:type="dcterms:W3CDTF">2010-05-14T11:59:21Z</dcterms:modified>
</cp:coreProperties>
</file>